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4"/>
  </p:notesMasterIdLst>
  <p:sldIdLst>
    <p:sldId id="408" r:id="rId3"/>
    <p:sldId id="288" r:id="rId4"/>
    <p:sldId id="312" r:id="rId5"/>
    <p:sldId id="266" r:id="rId6"/>
    <p:sldId id="376" r:id="rId7"/>
    <p:sldId id="271" r:id="rId8"/>
    <p:sldId id="403" r:id="rId9"/>
    <p:sldId id="406" r:id="rId10"/>
    <p:sldId id="389" r:id="rId11"/>
    <p:sldId id="341" r:id="rId12"/>
    <p:sldId id="280" r:id="rId13"/>
    <p:sldId id="390" r:id="rId14"/>
    <p:sldId id="391" r:id="rId15"/>
    <p:sldId id="405" r:id="rId16"/>
    <p:sldId id="404" r:id="rId17"/>
    <p:sldId id="393" r:id="rId18"/>
    <p:sldId id="395" r:id="rId19"/>
    <p:sldId id="382" r:id="rId20"/>
    <p:sldId id="381" r:id="rId21"/>
    <p:sldId id="356" r:id="rId22"/>
    <p:sldId id="385" r:id="rId23"/>
    <p:sldId id="397" r:id="rId24"/>
    <p:sldId id="383" r:id="rId25"/>
    <p:sldId id="398" r:id="rId26"/>
    <p:sldId id="294" r:id="rId27"/>
    <p:sldId id="327" r:id="rId28"/>
    <p:sldId id="399" r:id="rId29"/>
    <p:sldId id="400" r:id="rId30"/>
    <p:sldId id="401" r:id="rId31"/>
    <p:sldId id="402" r:id="rId32"/>
    <p:sldId id="333"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Robert Nilsson" initials="RN" lastIdx="16" clrIdx="0">
    <p:extLst>
      <p:ext uri="{19B8F6BF-5375-455C-9EA6-DF929625EA0E}">
        <p15:presenceInfo xmlns:p15="http://schemas.microsoft.com/office/powerpoint/2012/main" userId="S-1-5-21-2451599852-4050915735-2928490172-7876" providerId="AD"/>
      </p:ext>
    </p:extLst>
  </p:cmAuthor>
  <p:cmAuthor id="3" name="Murphy Pia" initials="MP" lastIdx="127" clrIdx="1">
    <p:extLst>
      <p:ext uri="{19B8F6BF-5375-455C-9EA6-DF929625EA0E}">
        <p15:presenceInfo xmlns:p15="http://schemas.microsoft.com/office/powerpoint/2012/main" userId="S-1-5-21-1499430162-1245868380-186260367-54667" providerId="AD"/>
      </p:ext>
    </p:extLst>
  </p:cmAuthor>
  <p:cmAuthor id="4" name="Sandberg, Fredrik" initials="SF" lastIdx="6" clrIdx="2">
    <p:extLst>
      <p:ext uri="{19B8F6BF-5375-455C-9EA6-DF929625EA0E}">
        <p15:presenceInfo xmlns:p15="http://schemas.microsoft.com/office/powerpoint/2012/main" userId="Sandberg, Fredrik" providerId="None"/>
      </p:ext>
    </p:extLst>
  </p:cmAuthor>
  <p:cmAuthor id="5" name="Murphy Pia" initials="MP [2]" lastIdx="1" clrIdx="3">
    <p:extLst>
      <p:ext uri="{19B8F6BF-5375-455C-9EA6-DF929625EA0E}">
        <p15:presenceInfo xmlns:p15="http://schemas.microsoft.com/office/powerpoint/2012/main" userId="Murphy Pia" providerId="None"/>
      </p:ext>
    </p:extLst>
  </p:cmAuthor>
  <p:cmAuthor id="6" name="Thörn Johan" initials="TJ" lastIdx="17" clrIdx="4">
    <p:extLst>
      <p:ext uri="{19B8F6BF-5375-455C-9EA6-DF929625EA0E}">
        <p15:presenceInfo xmlns:p15="http://schemas.microsoft.com/office/powerpoint/2012/main" userId="S-1-5-21-1499430162-1245868380-186260367-617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D5"/>
    <a:srgbClr val="FF89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770" autoAdjust="0"/>
  </p:normalViewPr>
  <p:slideViewPr>
    <p:cSldViewPr snapToGrid="0">
      <p:cViewPr varScale="1">
        <p:scale>
          <a:sx n="87" d="100"/>
          <a:sy n="87" d="100"/>
        </p:scale>
        <p:origin x="14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13A6A-85D6-4623-A556-D11FFC59E628}" type="doc">
      <dgm:prSet loTypeId="urn:microsoft.com/office/officeart/2005/8/layout/hChevron3" loCatId="process" qsTypeId="urn:microsoft.com/office/officeart/2005/8/quickstyle/3d3" qsCatId="3D" csTypeId="urn:microsoft.com/office/officeart/2005/8/colors/accent1_2" csCatId="accent1" phldr="1"/>
      <dgm:spPr/>
    </dgm:pt>
    <dgm:pt modelId="{3B0B6D28-CF07-46FF-9C3B-954D61FBD843}">
      <dgm:prSet phldrT="[Text]"/>
      <dgm:spPr/>
      <dgm:t>
        <a:bodyPr/>
        <a:lstStyle/>
        <a:p>
          <a:r>
            <a:rPr lang="sv-SE" dirty="0">
              <a:solidFill>
                <a:schemeClr val="bg1"/>
              </a:solidFill>
            </a:rPr>
            <a:t>1. Beskriv </a:t>
          </a:r>
          <a:r>
            <a:rPr lang="sv-SE" dirty="0" smtClean="0">
              <a:solidFill>
                <a:schemeClr val="bg1"/>
              </a:solidFill>
            </a:rPr>
            <a:t>behov</a:t>
          </a:r>
          <a:endParaRPr lang="sv-SE" dirty="0">
            <a:solidFill>
              <a:schemeClr val="bg1"/>
            </a:solidFill>
          </a:endParaRPr>
        </a:p>
      </dgm:t>
    </dgm:pt>
    <dgm:pt modelId="{A0703DBC-99EB-4D4A-A5A2-CCA241138FC7}" type="parTrans" cxnId="{FB196256-13CC-4499-87E4-E75E0F2C1EF3}">
      <dgm:prSet/>
      <dgm:spPr/>
      <dgm:t>
        <a:bodyPr/>
        <a:lstStyle/>
        <a:p>
          <a:endParaRPr lang="sv-SE"/>
        </a:p>
      </dgm:t>
    </dgm:pt>
    <dgm:pt modelId="{0AD36D10-022B-4D22-AC4C-D829D362C870}" type="sibTrans" cxnId="{FB196256-13CC-4499-87E4-E75E0F2C1EF3}">
      <dgm:prSet/>
      <dgm:spPr/>
      <dgm:t>
        <a:bodyPr/>
        <a:lstStyle/>
        <a:p>
          <a:endParaRPr lang="sv-SE"/>
        </a:p>
      </dgm:t>
    </dgm:pt>
    <dgm:pt modelId="{D2192BFC-27ED-4A86-A77A-5C8F38FCE4F3}">
      <dgm:prSet phldrT="[Text]"/>
      <dgm:spPr/>
      <dgm:t>
        <a:bodyPr/>
        <a:lstStyle/>
        <a:p>
          <a:r>
            <a:rPr lang="sv-SE" dirty="0">
              <a:solidFill>
                <a:schemeClr val="tx2">
                  <a:lumMod val="40000"/>
                  <a:lumOff val="60000"/>
                </a:schemeClr>
              </a:solidFill>
            </a:rPr>
            <a:t>2. Lista aktiviteter</a:t>
          </a:r>
        </a:p>
      </dgm:t>
    </dgm:pt>
    <dgm:pt modelId="{D1015CB4-AD42-43E9-9CD6-892070AA1106}" type="parTrans" cxnId="{D9CD1FD1-73B5-4DD8-9F5E-7E9059211279}">
      <dgm:prSet/>
      <dgm:spPr/>
      <dgm:t>
        <a:bodyPr/>
        <a:lstStyle/>
        <a:p>
          <a:endParaRPr lang="sv-SE"/>
        </a:p>
      </dgm:t>
    </dgm:pt>
    <dgm:pt modelId="{4295E1EB-EB8D-4382-B825-6566C40BCDE1}" type="sibTrans" cxnId="{D9CD1FD1-73B5-4DD8-9F5E-7E9059211279}">
      <dgm:prSet/>
      <dgm:spPr/>
      <dgm:t>
        <a:bodyPr/>
        <a:lstStyle/>
        <a:p>
          <a:endParaRPr lang="sv-SE"/>
        </a:p>
      </dgm:t>
    </dgm:pt>
    <dgm:pt modelId="{7975F6F4-2920-41F8-8C89-FAF71784DDD0}">
      <dgm:prSet phldrT="[Text]"/>
      <dgm:spPr/>
      <dgm:t>
        <a:bodyPr/>
        <a:lstStyle/>
        <a:p>
          <a:r>
            <a:rPr lang="sv-SE" dirty="0">
              <a:solidFill>
                <a:schemeClr val="tx2">
                  <a:lumMod val="40000"/>
                  <a:lumOff val="60000"/>
                </a:schemeClr>
              </a:solidFill>
            </a:rPr>
            <a:t>4. Prioritera och planera </a:t>
          </a:r>
        </a:p>
      </dgm:t>
    </dgm:pt>
    <dgm:pt modelId="{666E1D09-6BD0-4E7B-8087-B023E33C0D2D}" type="parTrans" cxnId="{BB769CF2-8BE4-4C12-AC4E-ED387F578F84}">
      <dgm:prSet/>
      <dgm:spPr/>
      <dgm:t>
        <a:bodyPr/>
        <a:lstStyle/>
        <a:p>
          <a:endParaRPr lang="sv-SE"/>
        </a:p>
      </dgm:t>
    </dgm:pt>
    <dgm:pt modelId="{724292BB-DD12-41A8-94B6-CCB22066A723}" type="sibTrans" cxnId="{BB769CF2-8BE4-4C12-AC4E-ED387F578F84}">
      <dgm:prSet/>
      <dgm:spPr/>
      <dgm:t>
        <a:bodyPr/>
        <a:lstStyle/>
        <a:p>
          <a:endParaRPr lang="sv-SE"/>
        </a:p>
      </dgm:t>
    </dgm:pt>
    <dgm:pt modelId="{FC8A6FE7-EF79-49FD-A042-08F3EF890C86}">
      <dgm:prSet phldrT="[Text]"/>
      <dgm:spPr/>
      <dgm:t>
        <a:bodyPr/>
        <a:lstStyle/>
        <a:p>
          <a:r>
            <a:rPr lang="sv-SE" dirty="0">
              <a:solidFill>
                <a:schemeClr val="tx2">
                  <a:lumMod val="40000"/>
                  <a:lumOff val="60000"/>
                </a:schemeClr>
              </a:solidFill>
            </a:rPr>
            <a:t>3. Inventera medel</a:t>
          </a:r>
        </a:p>
      </dgm:t>
    </dgm:pt>
    <dgm:pt modelId="{D0DA6B9C-7E1F-497C-9106-23AE941E55B4}" type="parTrans" cxnId="{C4709B3F-E906-4C54-86FF-440E64D5B4B8}">
      <dgm:prSet/>
      <dgm:spPr/>
      <dgm:t>
        <a:bodyPr/>
        <a:lstStyle/>
        <a:p>
          <a:endParaRPr lang="sv-SE"/>
        </a:p>
      </dgm:t>
    </dgm:pt>
    <dgm:pt modelId="{378D4F3F-A401-44F3-A3A9-13BE1268BB6C}" type="sibTrans" cxnId="{C4709B3F-E906-4C54-86FF-440E64D5B4B8}">
      <dgm:prSet/>
      <dgm:spPr/>
      <dgm:t>
        <a:bodyPr/>
        <a:lstStyle/>
        <a:p>
          <a:endParaRPr lang="sv-SE"/>
        </a:p>
      </dgm:t>
    </dgm:pt>
    <dgm:pt modelId="{EF6C10AD-4C12-4536-996C-6BF5903ABDF5}" type="pres">
      <dgm:prSet presAssocID="{8AD13A6A-85D6-4623-A556-D11FFC59E628}" presName="Name0" presStyleCnt="0">
        <dgm:presLayoutVars>
          <dgm:dir/>
          <dgm:resizeHandles val="exact"/>
        </dgm:presLayoutVars>
      </dgm:prSet>
      <dgm:spPr/>
    </dgm:pt>
    <dgm:pt modelId="{7032E1FD-26E2-481B-BAC4-374789AD9DF9}" type="pres">
      <dgm:prSet presAssocID="{3B0B6D28-CF07-46FF-9C3B-954D61FBD843}" presName="parTxOnly" presStyleLbl="node1" presStyleIdx="0" presStyleCnt="4">
        <dgm:presLayoutVars>
          <dgm:bulletEnabled val="1"/>
        </dgm:presLayoutVars>
      </dgm:prSet>
      <dgm:spPr/>
      <dgm:t>
        <a:bodyPr/>
        <a:lstStyle/>
        <a:p>
          <a:endParaRPr lang="sv-SE"/>
        </a:p>
      </dgm:t>
    </dgm:pt>
    <dgm:pt modelId="{4DDC9CBC-5E83-4ECD-A46E-878FB0AF3D14}" type="pres">
      <dgm:prSet presAssocID="{0AD36D10-022B-4D22-AC4C-D829D362C870}" presName="parSpace" presStyleCnt="0"/>
      <dgm:spPr/>
    </dgm:pt>
    <dgm:pt modelId="{37DC8FE5-C762-468F-858D-CF40B38BA13A}" type="pres">
      <dgm:prSet presAssocID="{D2192BFC-27ED-4A86-A77A-5C8F38FCE4F3}" presName="parTxOnly" presStyleLbl="node1" presStyleIdx="1" presStyleCnt="4">
        <dgm:presLayoutVars>
          <dgm:bulletEnabled val="1"/>
        </dgm:presLayoutVars>
      </dgm:prSet>
      <dgm:spPr/>
      <dgm:t>
        <a:bodyPr/>
        <a:lstStyle/>
        <a:p>
          <a:endParaRPr lang="sv-SE"/>
        </a:p>
      </dgm:t>
    </dgm:pt>
    <dgm:pt modelId="{7AEA593E-21FA-4793-B8B9-345F5C10CC00}" type="pres">
      <dgm:prSet presAssocID="{4295E1EB-EB8D-4382-B825-6566C40BCDE1}" presName="parSpace" presStyleCnt="0"/>
      <dgm:spPr/>
    </dgm:pt>
    <dgm:pt modelId="{478DF2DC-0C01-4B31-9C71-E9222BF88072}" type="pres">
      <dgm:prSet presAssocID="{FC8A6FE7-EF79-49FD-A042-08F3EF890C86}" presName="parTxOnly" presStyleLbl="node1" presStyleIdx="2" presStyleCnt="4">
        <dgm:presLayoutVars>
          <dgm:bulletEnabled val="1"/>
        </dgm:presLayoutVars>
      </dgm:prSet>
      <dgm:spPr/>
      <dgm:t>
        <a:bodyPr/>
        <a:lstStyle/>
        <a:p>
          <a:endParaRPr lang="sv-SE"/>
        </a:p>
      </dgm:t>
    </dgm:pt>
    <dgm:pt modelId="{5C2E9840-20AA-40CD-8578-73FD4A7B2E9E}" type="pres">
      <dgm:prSet presAssocID="{378D4F3F-A401-44F3-A3A9-13BE1268BB6C}" presName="parSpace" presStyleCnt="0"/>
      <dgm:spPr/>
    </dgm:pt>
    <dgm:pt modelId="{D2C9561D-021B-4808-9881-1FE19E049259}" type="pres">
      <dgm:prSet presAssocID="{7975F6F4-2920-41F8-8C89-FAF71784DDD0}" presName="parTxOnly" presStyleLbl="node1" presStyleIdx="3" presStyleCnt="4" custLinFactNeighborY="0">
        <dgm:presLayoutVars>
          <dgm:bulletEnabled val="1"/>
        </dgm:presLayoutVars>
      </dgm:prSet>
      <dgm:spPr/>
      <dgm:t>
        <a:bodyPr/>
        <a:lstStyle/>
        <a:p>
          <a:endParaRPr lang="sv-SE"/>
        </a:p>
      </dgm:t>
    </dgm:pt>
  </dgm:ptLst>
  <dgm:cxnLst>
    <dgm:cxn modelId="{C02D0348-4F9D-4DA0-9B3B-EC613020B9C4}" type="presOf" srcId="{3B0B6D28-CF07-46FF-9C3B-954D61FBD843}" destId="{7032E1FD-26E2-481B-BAC4-374789AD9DF9}" srcOrd="0" destOrd="0" presId="urn:microsoft.com/office/officeart/2005/8/layout/hChevron3"/>
    <dgm:cxn modelId="{E46D2380-AD1A-43AF-8E49-AEAFB0932FB1}" type="presOf" srcId="{8AD13A6A-85D6-4623-A556-D11FFC59E628}" destId="{EF6C10AD-4C12-4536-996C-6BF5903ABDF5}" srcOrd="0" destOrd="0" presId="urn:microsoft.com/office/officeart/2005/8/layout/hChevron3"/>
    <dgm:cxn modelId="{FB196256-13CC-4499-87E4-E75E0F2C1EF3}" srcId="{8AD13A6A-85D6-4623-A556-D11FFC59E628}" destId="{3B0B6D28-CF07-46FF-9C3B-954D61FBD843}" srcOrd="0" destOrd="0" parTransId="{A0703DBC-99EB-4D4A-A5A2-CCA241138FC7}" sibTransId="{0AD36D10-022B-4D22-AC4C-D829D362C870}"/>
    <dgm:cxn modelId="{D9CD1FD1-73B5-4DD8-9F5E-7E9059211279}" srcId="{8AD13A6A-85D6-4623-A556-D11FFC59E628}" destId="{D2192BFC-27ED-4A86-A77A-5C8F38FCE4F3}" srcOrd="1" destOrd="0" parTransId="{D1015CB4-AD42-43E9-9CD6-892070AA1106}" sibTransId="{4295E1EB-EB8D-4382-B825-6566C40BCDE1}"/>
    <dgm:cxn modelId="{3DB52FA4-07D7-4DBC-BA4C-B6886CA10856}" type="presOf" srcId="{D2192BFC-27ED-4A86-A77A-5C8F38FCE4F3}" destId="{37DC8FE5-C762-468F-858D-CF40B38BA13A}" srcOrd="0" destOrd="0" presId="urn:microsoft.com/office/officeart/2005/8/layout/hChevron3"/>
    <dgm:cxn modelId="{C4709B3F-E906-4C54-86FF-440E64D5B4B8}" srcId="{8AD13A6A-85D6-4623-A556-D11FFC59E628}" destId="{FC8A6FE7-EF79-49FD-A042-08F3EF890C86}" srcOrd="2" destOrd="0" parTransId="{D0DA6B9C-7E1F-497C-9106-23AE941E55B4}" sibTransId="{378D4F3F-A401-44F3-A3A9-13BE1268BB6C}"/>
    <dgm:cxn modelId="{FC63A8CE-53EC-4C60-B85E-FDD86FECD53D}" type="presOf" srcId="{FC8A6FE7-EF79-49FD-A042-08F3EF890C86}" destId="{478DF2DC-0C01-4B31-9C71-E9222BF88072}" srcOrd="0" destOrd="0" presId="urn:microsoft.com/office/officeart/2005/8/layout/hChevron3"/>
    <dgm:cxn modelId="{BB769CF2-8BE4-4C12-AC4E-ED387F578F84}" srcId="{8AD13A6A-85D6-4623-A556-D11FFC59E628}" destId="{7975F6F4-2920-41F8-8C89-FAF71784DDD0}" srcOrd="3" destOrd="0" parTransId="{666E1D09-6BD0-4E7B-8087-B023E33C0D2D}" sibTransId="{724292BB-DD12-41A8-94B6-CCB22066A723}"/>
    <dgm:cxn modelId="{96A201CE-AE50-4A46-9808-3459259A5146}" type="presOf" srcId="{7975F6F4-2920-41F8-8C89-FAF71784DDD0}" destId="{D2C9561D-021B-4808-9881-1FE19E049259}" srcOrd="0" destOrd="0" presId="urn:microsoft.com/office/officeart/2005/8/layout/hChevron3"/>
    <dgm:cxn modelId="{2AEC21D2-8C8A-41A5-A738-86E43FA78C84}" type="presParOf" srcId="{EF6C10AD-4C12-4536-996C-6BF5903ABDF5}" destId="{7032E1FD-26E2-481B-BAC4-374789AD9DF9}" srcOrd="0" destOrd="0" presId="urn:microsoft.com/office/officeart/2005/8/layout/hChevron3"/>
    <dgm:cxn modelId="{F5D4534A-282E-41ED-9ACD-02699A0DC55E}" type="presParOf" srcId="{EF6C10AD-4C12-4536-996C-6BF5903ABDF5}" destId="{4DDC9CBC-5E83-4ECD-A46E-878FB0AF3D14}" srcOrd="1" destOrd="0" presId="urn:microsoft.com/office/officeart/2005/8/layout/hChevron3"/>
    <dgm:cxn modelId="{9A40EA5C-B9BB-411E-AB94-F0CE7ABE5B2E}" type="presParOf" srcId="{EF6C10AD-4C12-4536-996C-6BF5903ABDF5}" destId="{37DC8FE5-C762-468F-858D-CF40B38BA13A}" srcOrd="2" destOrd="0" presId="urn:microsoft.com/office/officeart/2005/8/layout/hChevron3"/>
    <dgm:cxn modelId="{DCA0DD2B-C589-477D-900D-9DD57F18F1DD}" type="presParOf" srcId="{EF6C10AD-4C12-4536-996C-6BF5903ABDF5}" destId="{7AEA593E-21FA-4793-B8B9-345F5C10CC00}" srcOrd="3" destOrd="0" presId="urn:microsoft.com/office/officeart/2005/8/layout/hChevron3"/>
    <dgm:cxn modelId="{54ED6E44-801B-4B4A-AB31-B40219E276A2}" type="presParOf" srcId="{EF6C10AD-4C12-4536-996C-6BF5903ABDF5}" destId="{478DF2DC-0C01-4B31-9C71-E9222BF88072}" srcOrd="4" destOrd="0" presId="urn:microsoft.com/office/officeart/2005/8/layout/hChevron3"/>
    <dgm:cxn modelId="{B5E45F8F-C5FE-4ED3-BF76-4CB3C579A6E7}" type="presParOf" srcId="{EF6C10AD-4C12-4536-996C-6BF5903ABDF5}" destId="{5C2E9840-20AA-40CD-8578-73FD4A7B2E9E}" srcOrd="5" destOrd="0" presId="urn:microsoft.com/office/officeart/2005/8/layout/hChevron3"/>
    <dgm:cxn modelId="{E79B3B45-223D-4C71-8081-6883DB2894A8}" type="presParOf" srcId="{EF6C10AD-4C12-4536-996C-6BF5903ABDF5}" destId="{D2C9561D-021B-4808-9881-1FE19E049259}"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13A6A-85D6-4623-A556-D11FFC59E628}" type="doc">
      <dgm:prSet loTypeId="urn:microsoft.com/office/officeart/2005/8/layout/hChevron3" loCatId="process" qsTypeId="urn:microsoft.com/office/officeart/2005/8/quickstyle/3d3" qsCatId="3D" csTypeId="urn:microsoft.com/office/officeart/2005/8/colors/accent1_2" csCatId="accent1" phldr="1"/>
      <dgm:spPr/>
    </dgm:pt>
    <dgm:pt modelId="{3B0B6D28-CF07-46FF-9C3B-954D61FBD843}">
      <dgm:prSet phldrT="[Text]"/>
      <dgm:spPr/>
      <dgm:t>
        <a:bodyPr/>
        <a:lstStyle/>
        <a:p>
          <a:r>
            <a:rPr lang="sv-SE" dirty="0">
              <a:solidFill>
                <a:schemeClr val="bg1">
                  <a:lumMod val="75000"/>
                </a:schemeClr>
              </a:solidFill>
            </a:rPr>
            <a:t>1. Beskriv </a:t>
          </a:r>
          <a:r>
            <a:rPr lang="sv-SE" dirty="0" smtClean="0">
              <a:solidFill>
                <a:schemeClr val="bg1">
                  <a:lumMod val="75000"/>
                </a:schemeClr>
              </a:solidFill>
            </a:rPr>
            <a:t>behov</a:t>
          </a:r>
          <a:endParaRPr lang="sv-SE" dirty="0">
            <a:solidFill>
              <a:schemeClr val="bg1">
                <a:lumMod val="75000"/>
              </a:schemeClr>
            </a:solidFill>
          </a:endParaRPr>
        </a:p>
      </dgm:t>
    </dgm:pt>
    <dgm:pt modelId="{A0703DBC-99EB-4D4A-A5A2-CCA241138FC7}" type="parTrans" cxnId="{FB196256-13CC-4499-87E4-E75E0F2C1EF3}">
      <dgm:prSet/>
      <dgm:spPr/>
      <dgm:t>
        <a:bodyPr/>
        <a:lstStyle/>
        <a:p>
          <a:endParaRPr lang="sv-SE"/>
        </a:p>
      </dgm:t>
    </dgm:pt>
    <dgm:pt modelId="{0AD36D10-022B-4D22-AC4C-D829D362C870}" type="sibTrans" cxnId="{FB196256-13CC-4499-87E4-E75E0F2C1EF3}">
      <dgm:prSet/>
      <dgm:spPr/>
      <dgm:t>
        <a:bodyPr/>
        <a:lstStyle/>
        <a:p>
          <a:endParaRPr lang="sv-SE"/>
        </a:p>
      </dgm:t>
    </dgm:pt>
    <dgm:pt modelId="{D2192BFC-27ED-4A86-A77A-5C8F38FCE4F3}">
      <dgm:prSet phldrT="[Text]"/>
      <dgm:spPr/>
      <dgm:t>
        <a:bodyPr/>
        <a:lstStyle/>
        <a:p>
          <a:r>
            <a:rPr lang="sv-SE" dirty="0">
              <a:solidFill>
                <a:schemeClr val="bg1"/>
              </a:solidFill>
            </a:rPr>
            <a:t>2. Lista aktiviteter</a:t>
          </a:r>
        </a:p>
      </dgm:t>
    </dgm:pt>
    <dgm:pt modelId="{D1015CB4-AD42-43E9-9CD6-892070AA1106}" type="parTrans" cxnId="{D9CD1FD1-73B5-4DD8-9F5E-7E9059211279}">
      <dgm:prSet/>
      <dgm:spPr/>
      <dgm:t>
        <a:bodyPr/>
        <a:lstStyle/>
        <a:p>
          <a:endParaRPr lang="sv-SE"/>
        </a:p>
      </dgm:t>
    </dgm:pt>
    <dgm:pt modelId="{4295E1EB-EB8D-4382-B825-6566C40BCDE1}" type="sibTrans" cxnId="{D9CD1FD1-73B5-4DD8-9F5E-7E9059211279}">
      <dgm:prSet/>
      <dgm:spPr/>
      <dgm:t>
        <a:bodyPr/>
        <a:lstStyle/>
        <a:p>
          <a:endParaRPr lang="sv-SE"/>
        </a:p>
      </dgm:t>
    </dgm:pt>
    <dgm:pt modelId="{7975F6F4-2920-41F8-8C89-FAF71784DDD0}">
      <dgm:prSet phldrT="[Text]"/>
      <dgm:spPr/>
      <dgm:t>
        <a:bodyPr/>
        <a:lstStyle/>
        <a:p>
          <a:r>
            <a:rPr lang="sv-SE" dirty="0">
              <a:solidFill>
                <a:schemeClr val="tx2">
                  <a:lumMod val="40000"/>
                  <a:lumOff val="60000"/>
                </a:schemeClr>
              </a:solidFill>
            </a:rPr>
            <a:t>4. Prioritera och planera </a:t>
          </a:r>
        </a:p>
      </dgm:t>
    </dgm:pt>
    <dgm:pt modelId="{666E1D09-6BD0-4E7B-8087-B023E33C0D2D}" type="parTrans" cxnId="{BB769CF2-8BE4-4C12-AC4E-ED387F578F84}">
      <dgm:prSet/>
      <dgm:spPr/>
      <dgm:t>
        <a:bodyPr/>
        <a:lstStyle/>
        <a:p>
          <a:endParaRPr lang="sv-SE"/>
        </a:p>
      </dgm:t>
    </dgm:pt>
    <dgm:pt modelId="{724292BB-DD12-41A8-94B6-CCB22066A723}" type="sibTrans" cxnId="{BB769CF2-8BE4-4C12-AC4E-ED387F578F84}">
      <dgm:prSet/>
      <dgm:spPr/>
      <dgm:t>
        <a:bodyPr/>
        <a:lstStyle/>
        <a:p>
          <a:endParaRPr lang="sv-SE"/>
        </a:p>
      </dgm:t>
    </dgm:pt>
    <dgm:pt modelId="{FC8A6FE7-EF79-49FD-A042-08F3EF890C86}">
      <dgm:prSet phldrT="[Text]"/>
      <dgm:spPr/>
      <dgm:t>
        <a:bodyPr/>
        <a:lstStyle/>
        <a:p>
          <a:r>
            <a:rPr lang="sv-SE" dirty="0">
              <a:solidFill>
                <a:schemeClr val="tx2">
                  <a:lumMod val="40000"/>
                  <a:lumOff val="60000"/>
                </a:schemeClr>
              </a:solidFill>
            </a:rPr>
            <a:t>3. Inventera medel</a:t>
          </a:r>
        </a:p>
      </dgm:t>
    </dgm:pt>
    <dgm:pt modelId="{D0DA6B9C-7E1F-497C-9106-23AE941E55B4}" type="parTrans" cxnId="{C4709B3F-E906-4C54-86FF-440E64D5B4B8}">
      <dgm:prSet/>
      <dgm:spPr/>
      <dgm:t>
        <a:bodyPr/>
        <a:lstStyle/>
        <a:p>
          <a:endParaRPr lang="sv-SE"/>
        </a:p>
      </dgm:t>
    </dgm:pt>
    <dgm:pt modelId="{378D4F3F-A401-44F3-A3A9-13BE1268BB6C}" type="sibTrans" cxnId="{C4709B3F-E906-4C54-86FF-440E64D5B4B8}">
      <dgm:prSet/>
      <dgm:spPr/>
      <dgm:t>
        <a:bodyPr/>
        <a:lstStyle/>
        <a:p>
          <a:endParaRPr lang="sv-SE"/>
        </a:p>
      </dgm:t>
    </dgm:pt>
    <dgm:pt modelId="{EF6C10AD-4C12-4536-996C-6BF5903ABDF5}" type="pres">
      <dgm:prSet presAssocID="{8AD13A6A-85D6-4623-A556-D11FFC59E628}" presName="Name0" presStyleCnt="0">
        <dgm:presLayoutVars>
          <dgm:dir/>
          <dgm:resizeHandles val="exact"/>
        </dgm:presLayoutVars>
      </dgm:prSet>
      <dgm:spPr/>
    </dgm:pt>
    <dgm:pt modelId="{7032E1FD-26E2-481B-BAC4-374789AD9DF9}" type="pres">
      <dgm:prSet presAssocID="{3B0B6D28-CF07-46FF-9C3B-954D61FBD843}" presName="parTxOnly" presStyleLbl="node1" presStyleIdx="0" presStyleCnt="4">
        <dgm:presLayoutVars>
          <dgm:bulletEnabled val="1"/>
        </dgm:presLayoutVars>
      </dgm:prSet>
      <dgm:spPr/>
      <dgm:t>
        <a:bodyPr/>
        <a:lstStyle/>
        <a:p>
          <a:endParaRPr lang="sv-SE"/>
        </a:p>
      </dgm:t>
    </dgm:pt>
    <dgm:pt modelId="{4DDC9CBC-5E83-4ECD-A46E-878FB0AF3D14}" type="pres">
      <dgm:prSet presAssocID="{0AD36D10-022B-4D22-AC4C-D829D362C870}" presName="parSpace" presStyleCnt="0"/>
      <dgm:spPr/>
    </dgm:pt>
    <dgm:pt modelId="{37DC8FE5-C762-468F-858D-CF40B38BA13A}" type="pres">
      <dgm:prSet presAssocID="{D2192BFC-27ED-4A86-A77A-5C8F38FCE4F3}" presName="parTxOnly" presStyleLbl="node1" presStyleIdx="1" presStyleCnt="4">
        <dgm:presLayoutVars>
          <dgm:bulletEnabled val="1"/>
        </dgm:presLayoutVars>
      </dgm:prSet>
      <dgm:spPr/>
      <dgm:t>
        <a:bodyPr/>
        <a:lstStyle/>
        <a:p>
          <a:endParaRPr lang="sv-SE"/>
        </a:p>
      </dgm:t>
    </dgm:pt>
    <dgm:pt modelId="{7AEA593E-21FA-4793-B8B9-345F5C10CC00}" type="pres">
      <dgm:prSet presAssocID="{4295E1EB-EB8D-4382-B825-6566C40BCDE1}" presName="parSpace" presStyleCnt="0"/>
      <dgm:spPr/>
    </dgm:pt>
    <dgm:pt modelId="{478DF2DC-0C01-4B31-9C71-E9222BF88072}" type="pres">
      <dgm:prSet presAssocID="{FC8A6FE7-EF79-49FD-A042-08F3EF890C86}" presName="parTxOnly" presStyleLbl="node1" presStyleIdx="2" presStyleCnt="4">
        <dgm:presLayoutVars>
          <dgm:bulletEnabled val="1"/>
        </dgm:presLayoutVars>
      </dgm:prSet>
      <dgm:spPr/>
      <dgm:t>
        <a:bodyPr/>
        <a:lstStyle/>
        <a:p>
          <a:endParaRPr lang="sv-SE"/>
        </a:p>
      </dgm:t>
    </dgm:pt>
    <dgm:pt modelId="{5C2E9840-20AA-40CD-8578-73FD4A7B2E9E}" type="pres">
      <dgm:prSet presAssocID="{378D4F3F-A401-44F3-A3A9-13BE1268BB6C}" presName="parSpace" presStyleCnt="0"/>
      <dgm:spPr/>
    </dgm:pt>
    <dgm:pt modelId="{D2C9561D-021B-4808-9881-1FE19E049259}" type="pres">
      <dgm:prSet presAssocID="{7975F6F4-2920-41F8-8C89-FAF71784DDD0}" presName="parTxOnly" presStyleLbl="node1" presStyleIdx="3" presStyleCnt="4" custLinFactNeighborY="0">
        <dgm:presLayoutVars>
          <dgm:bulletEnabled val="1"/>
        </dgm:presLayoutVars>
      </dgm:prSet>
      <dgm:spPr/>
      <dgm:t>
        <a:bodyPr/>
        <a:lstStyle/>
        <a:p>
          <a:endParaRPr lang="sv-SE"/>
        </a:p>
      </dgm:t>
    </dgm:pt>
  </dgm:ptLst>
  <dgm:cxnLst>
    <dgm:cxn modelId="{C02D0348-4F9D-4DA0-9B3B-EC613020B9C4}" type="presOf" srcId="{3B0B6D28-CF07-46FF-9C3B-954D61FBD843}" destId="{7032E1FD-26E2-481B-BAC4-374789AD9DF9}" srcOrd="0" destOrd="0" presId="urn:microsoft.com/office/officeart/2005/8/layout/hChevron3"/>
    <dgm:cxn modelId="{E46D2380-AD1A-43AF-8E49-AEAFB0932FB1}" type="presOf" srcId="{8AD13A6A-85D6-4623-A556-D11FFC59E628}" destId="{EF6C10AD-4C12-4536-996C-6BF5903ABDF5}" srcOrd="0" destOrd="0" presId="urn:microsoft.com/office/officeart/2005/8/layout/hChevron3"/>
    <dgm:cxn modelId="{FB196256-13CC-4499-87E4-E75E0F2C1EF3}" srcId="{8AD13A6A-85D6-4623-A556-D11FFC59E628}" destId="{3B0B6D28-CF07-46FF-9C3B-954D61FBD843}" srcOrd="0" destOrd="0" parTransId="{A0703DBC-99EB-4D4A-A5A2-CCA241138FC7}" sibTransId="{0AD36D10-022B-4D22-AC4C-D829D362C870}"/>
    <dgm:cxn modelId="{D9CD1FD1-73B5-4DD8-9F5E-7E9059211279}" srcId="{8AD13A6A-85D6-4623-A556-D11FFC59E628}" destId="{D2192BFC-27ED-4A86-A77A-5C8F38FCE4F3}" srcOrd="1" destOrd="0" parTransId="{D1015CB4-AD42-43E9-9CD6-892070AA1106}" sibTransId="{4295E1EB-EB8D-4382-B825-6566C40BCDE1}"/>
    <dgm:cxn modelId="{3DB52FA4-07D7-4DBC-BA4C-B6886CA10856}" type="presOf" srcId="{D2192BFC-27ED-4A86-A77A-5C8F38FCE4F3}" destId="{37DC8FE5-C762-468F-858D-CF40B38BA13A}" srcOrd="0" destOrd="0" presId="urn:microsoft.com/office/officeart/2005/8/layout/hChevron3"/>
    <dgm:cxn modelId="{C4709B3F-E906-4C54-86FF-440E64D5B4B8}" srcId="{8AD13A6A-85D6-4623-A556-D11FFC59E628}" destId="{FC8A6FE7-EF79-49FD-A042-08F3EF890C86}" srcOrd="2" destOrd="0" parTransId="{D0DA6B9C-7E1F-497C-9106-23AE941E55B4}" sibTransId="{378D4F3F-A401-44F3-A3A9-13BE1268BB6C}"/>
    <dgm:cxn modelId="{FC63A8CE-53EC-4C60-B85E-FDD86FECD53D}" type="presOf" srcId="{FC8A6FE7-EF79-49FD-A042-08F3EF890C86}" destId="{478DF2DC-0C01-4B31-9C71-E9222BF88072}" srcOrd="0" destOrd="0" presId="urn:microsoft.com/office/officeart/2005/8/layout/hChevron3"/>
    <dgm:cxn modelId="{BB769CF2-8BE4-4C12-AC4E-ED387F578F84}" srcId="{8AD13A6A-85D6-4623-A556-D11FFC59E628}" destId="{7975F6F4-2920-41F8-8C89-FAF71784DDD0}" srcOrd="3" destOrd="0" parTransId="{666E1D09-6BD0-4E7B-8087-B023E33C0D2D}" sibTransId="{724292BB-DD12-41A8-94B6-CCB22066A723}"/>
    <dgm:cxn modelId="{96A201CE-AE50-4A46-9808-3459259A5146}" type="presOf" srcId="{7975F6F4-2920-41F8-8C89-FAF71784DDD0}" destId="{D2C9561D-021B-4808-9881-1FE19E049259}" srcOrd="0" destOrd="0" presId="urn:microsoft.com/office/officeart/2005/8/layout/hChevron3"/>
    <dgm:cxn modelId="{2AEC21D2-8C8A-41A5-A738-86E43FA78C84}" type="presParOf" srcId="{EF6C10AD-4C12-4536-996C-6BF5903ABDF5}" destId="{7032E1FD-26E2-481B-BAC4-374789AD9DF9}" srcOrd="0" destOrd="0" presId="urn:microsoft.com/office/officeart/2005/8/layout/hChevron3"/>
    <dgm:cxn modelId="{F5D4534A-282E-41ED-9ACD-02699A0DC55E}" type="presParOf" srcId="{EF6C10AD-4C12-4536-996C-6BF5903ABDF5}" destId="{4DDC9CBC-5E83-4ECD-A46E-878FB0AF3D14}" srcOrd="1" destOrd="0" presId="urn:microsoft.com/office/officeart/2005/8/layout/hChevron3"/>
    <dgm:cxn modelId="{9A40EA5C-B9BB-411E-AB94-F0CE7ABE5B2E}" type="presParOf" srcId="{EF6C10AD-4C12-4536-996C-6BF5903ABDF5}" destId="{37DC8FE5-C762-468F-858D-CF40B38BA13A}" srcOrd="2" destOrd="0" presId="urn:microsoft.com/office/officeart/2005/8/layout/hChevron3"/>
    <dgm:cxn modelId="{DCA0DD2B-C589-477D-900D-9DD57F18F1DD}" type="presParOf" srcId="{EF6C10AD-4C12-4536-996C-6BF5903ABDF5}" destId="{7AEA593E-21FA-4793-B8B9-345F5C10CC00}" srcOrd="3" destOrd="0" presId="urn:microsoft.com/office/officeart/2005/8/layout/hChevron3"/>
    <dgm:cxn modelId="{54ED6E44-801B-4B4A-AB31-B40219E276A2}" type="presParOf" srcId="{EF6C10AD-4C12-4536-996C-6BF5903ABDF5}" destId="{478DF2DC-0C01-4B31-9C71-E9222BF88072}" srcOrd="4" destOrd="0" presId="urn:microsoft.com/office/officeart/2005/8/layout/hChevron3"/>
    <dgm:cxn modelId="{B5E45F8F-C5FE-4ED3-BF76-4CB3C579A6E7}" type="presParOf" srcId="{EF6C10AD-4C12-4536-996C-6BF5903ABDF5}" destId="{5C2E9840-20AA-40CD-8578-73FD4A7B2E9E}" srcOrd="5" destOrd="0" presId="urn:microsoft.com/office/officeart/2005/8/layout/hChevron3"/>
    <dgm:cxn modelId="{E79B3B45-223D-4C71-8081-6883DB2894A8}" type="presParOf" srcId="{EF6C10AD-4C12-4536-996C-6BF5903ABDF5}" destId="{D2C9561D-021B-4808-9881-1FE19E049259}"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13A6A-85D6-4623-A556-D11FFC59E628}" type="doc">
      <dgm:prSet loTypeId="urn:microsoft.com/office/officeart/2005/8/layout/hChevron3" loCatId="process" qsTypeId="urn:microsoft.com/office/officeart/2005/8/quickstyle/3d3" qsCatId="3D" csTypeId="urn:microsoft.com/office/officeart/2005/8/colors/accent1_2" csCatId="accent1" phldr="1"/>
      <dgm:spPr/>
    </dgm:pt>
    <dgm:pt modelId="{3B0B6D28-CF07-46FF-9C3B-954D61FBD843}">
      <dgm:prSet phldrT="[Text]"/>
      <dgm:spPr/>
      <dgm:t>
        <a:bodyPr/>
        <a:lstStyle/>
        <a:p>
          <a:r>
            <a:rPr lang="sv-SE" dirty="0">
              <a:solidFill>
                <a:schemeClr val="bg1">
                  <a:lumMod val="75000"/>
                </a:schemeClr>
              </a:solidFill>
            </a:rPr>
            <a:t>1. Beskriv </a:t>
          </a:r>
          <a:r>
            <a:rPr lang="sv-SE" dirty="0" smtClean="0">
              <a:solidFill>
                <a:schemeClr val="bg1">
                  <a:lumMod val="75000"/>
                </a:schemeClr>
              </a:solidFill>
            </a:rPr>
            <a:t>behov</a:t>
          </a:r>
          <a:endParaRPr lang="sv-SE" dirty="0">
            <a:solidFill>
              <a:schemeClr val="bg1">
                <a:lumMod val="75000"/>
              </a:schemeClr>
            </a:solidFill>
          </a:endParaRPr>
        </a:p>
      </dgm:t>
    </dgm:pt>
    <dgm:pt modelId="{A0703DBC-99EB-4D4A-A5A2-CCA241138FC7}" type="parTrans" cxnId="{FB196256-13CC-4499-87E4-E75E0F2C1EF3}">
      <dgm:prSet/>
      <dgm:spPr/>
      <dgm:t>
        <a:bodyPr/>
        <a:lstStyle/>
        <a:p>
          <a:endParaRPr lang="sv-SE"/>
        </a:p>
      </dgm:t>
    </dgm:pt>
    <dgm:pt modelId="{0AD36D10-022B-4D22-AC4C-D829D362C870}" type="sibTrans" cxnId="{FB196256-13CC-4499-87E4-E75E0F2C1EF3}">
      <dgm:prSet/>
      <dgm:spPr/>
      <dgm:t>
        <a:bodyPr/>
        <a:lstStyle/>
        <a:p>
          <a:endParaRPr lang="sv-SE"/>
        </a:p>
      </dgm:t>
    </dgm:pt>
    <dgm:pt modelId="{D2192BFC-27ED-4A86-A77A-5C8F38FCE4F3}">
      <dgm:prSet phldrT="[Text]"/>
      <dgm:spPr/>
      <dgm:t>
        <a:bodyPr/>
        <a:lstStyle/>
        <a:p>
          <a:r>
            <a:rPr lang="sv-SE" dirty="0">
              <a:solidFill>
                <a:schemeClr val="tx2">
                  <a:lumMod val="40000"/>
                  <a:lumOff val="60000"/>
                </a:schemeClr>
              </a:solidFill>
            </a:rPr>
            <a:t>2. Lista aktiviteter</a:t>
          </a:r>
        </a:p>
      </dgm:t>
    </dgm:pt>
    <dgm:pt modelId="{D1015CB4-AD42-43E9-9CD6-892070AA1106}" type="parTrans" cxnId="{D9CD1FD1-73B5-4DD8-9F5E-7E9059211279}">
      <dgm:prSet/>
      <dgm:spPr/>
      <dgm:t>
        <a:bodyPr/>
        <a:lstStyle/>
        <a:p>
          <a:endParaRPr lang="sv-SE"/>
        </a:p>
      </dgm:t>
    </dgm:pt>
    <dgm:pt modelId="{4295E1EB-EB8D-4382-B825-6566C40BCDE1}" type="sibTrans" cxnId="{D9CD1FD1-73B5-4DD8-9F5E-7E9059211279}">
      <dgm:prSet/>
      <dgm:spPr/>
      <dgm:t>
        <a:bodyPr/>
        <a:lstStyle/>
        <a:p>
          <a:endParaRPr lang="sv-SE"/>
        </a:p>
      </dgm:t>
    </dgm:pt>
    <dgm:pt modelId="{7975F6F4-2920-41F8-8C89-FAF71784DDD0}">
      <dgm:prSet phldrT="[Text]"/>
      <dgm:spPr/>
      <dgm:t>
        <a:bodyPr/>
        <a:lstStyle/>
        <a:p>
          <a:r>
            <a:rPr lang="sv-SE" dirty="0">
              <a:solidFill>
                <a:schemeClr val="tx2">
                  <a:lumMod val="40000"/>
                  <a:lumOff val="60000"/>
                </a:schemeClr>
              </a:solidFill>
            </a:rPr>
            <a:t>4. Prioritera och </a:t>
          </a:r>
          <a:r>
            <a:rPr lang="sv-SE" dirty="0" smtClean="0">
              <a:solidFill>
                <a:schemeClr val="tx2">
                  <a:lumMod val="40000"/>
                  <a:lumOff val="60000"/>
                </a:schemeClr>
              </a:solidFill>
            </a:rPr>
            <a:t>planera</a:t>
          </a:r>
          <a:endParaRPr lang="sv-SE" dirty="0">
            <a:solidFill>
              <a:schemeClr val="tx2">
                <a:lumMod val="40000"/>
                <a:lumOff val="60000"/>
              </a:schemeClr>
            </a:solidFill>
          </a:endParaRPr>
        </a:p>
      </dgm:t>
    </dgm:pt>
    <dgm:pt modelId="{666E1D09-6BD0-4E7B-8087-B023E33C0D2D}" type="parTrans" cxnId="{BB769CF2-8BE4-4C12-AC4E-ED387F578F84}">
      <dgm:prSet/>
      <dgm:spPr/>
      <dgm:t>
        <a:bodyPr/>
        <a:lstStyle/>
        <a:p>
          <a:endParaRPr lang="sv-SE"/>
        </a:p>
      </dgm:t>
    </dgm:pt>
    <dgm:pt modelId="{724292BB-DD12-41A8-94B6-CCB22066A723}" type="sibTrans" cxnId="{BB769CF2-8BE4-4C12-AC4E-ED387F578F84}">
      <dgm:prSet/>
      <dgm:spPr/>
      <dgm:t>
        <a:bodyPr/>
        <a:lstStyle/>
        <a:p>
          <a:endParaRPr lang="sv-SE"/>
        </a:p>
      </dgm:t>
    </dgm:pt>
    <dgm:pt modelId="{FC8A6FE7-EF79-49FD-A042-08F3EF890C86}">
      <dgm:prSet phldrT="[Text]"/>
      <dgm:spPr/>
      <dgm:t>
        <a:bodyPr/>
        <a:lstStyle/>
        <a:p>
          <a:r>
            <a:rPr lang="sv-SE" dirty="0">
              <a:solidFill>
                <a:schemeClr val="bg1"/>
              </a:solidFill>
            </a:rPr>
            <a:t>3. Inventera medel</a:t>
          </a:r>
        </a:p>
      </dgm:t>
    </dgm:pt>
    <dgm:pt modelId="{D0DA6B9C-7E1F-497C-9106-23AE941E55B4}" type="parTrans" cxnId="{C4709B3F-E906-4C54-86FF-440E64D5B4B8}">
      <dgm:prSet/>
      <dgm:spPr/>
      <dgm:t>
        <a:bodyPr/>
        <a:lstStyle/>
        <a:p>
          <a:endParaRPr lang="sv-SE"/>
        </a:p>
      </dgm:t>
    </dgm:pt>
    <dgm:pt modelId="{378D4F3F-A401-44F3-A3A9-13BE1268BB6C}" type="sibTrans" cxnId="{C4709B3F-E906-4C54-86FF-440E64D5B4B8}">
      <dgm:prSet/>
      <dgm:spPr/>
      <dgm:t>
        <a:bodyPr/>
        <a:lstStyle/>
        <a:p>
          <a:endParaRPr lang="sv-SE"/>
        </a:p>
      </dgm:t>
    </dgm:pt>
    <dgm:pt modelId="{EF6C10AD-4C12-4536-996C-6BF5903ABDF5}" type="pres">
      <dgm:prSet presAssocID="{8AD13A6A-85D6-4623-A556-D11FFC59E628}" presName="Name0" presStyleCnt="0">
        <dgm:presLayoutVars>
          <dgm:dir/>
          <dgm:resizeHandles val="exact"/>
        </dgm:presLayoutVars>
      </dgm:prSet>
      <dgm:spPr/>
    </dgm:pt>
    <dgm:pt modelId="{7032E1FD-26E2-481B-BAC4-374789AD9DF9}" type="pres">
      <dgm:prSet presAssocID="{3B0B6D28-CF07-46FF-9C3B-954D61FBD843}" presName="parTxOnly" presStyleLbl="node1" presStyleIdx="0" presStyleCnt="4">
        <dgm:presLayoutVars>
          <dgm:bulletEnabled val="1"/>
        </dgm:presLayoutVars>
      </dgm:prSet>
      <dgm:spPr/>
      <dgm:t>
        <a:bodyPr/>
        <a:lstStyle/>
        <a:p>
          <a:endParaRPr lang="sv-SE"/>
        </a:p>
      </dgm:t>
    </dgm:pt>
    <dgm:pt modelId="{4DDC9CBC-5E83-4ECD-A46E-878FB0AF3D14}" type="pres">
      <dgm:prSet presAssocID="{0AD36D10-022B-4D22-AC4C-D829D362C870}" presName="parSpace" presStyleCnt="0"/>
      <dgm:spPr/>
    </dgm:pt>
    <dgm:pt modelId="{37DC8FE5-C762-468F-858D-CF40B38BA13A}" type="pres">
      <dgm:prSet presAssocID="{D2192BFC-27ED-4A86-A77A-5C8F38FCE4F3}" presName="parTxOnly" presStyleLbl="node1" presStyleIdx="1" presStyleCnt="4">
        <dgm:presLayoutVars>
          <dgm:bulletEnabled val="1"/>
        </dgm:presLayoutVars>
      </dgm:prSet>
      <dgm:spPr/>
      <dgm:t>
        <a:bodyPr/>
        <a:lstStyle/>
        <a:p>
          <a:endParaRPr lang="sv-SE"/>
        </a:p>
      </dgm:t>
    </dgm:pt>
    <dgm:pt modelId="{7AEA593E-21FA-4793-B8B9-345F5C10CC00}" type="pres">
      <dgm:prSet presAssocID="{4295E1EB-EB8D-4382-B825-6566C40BCDE1}" presName="parSpace" presStyleCnt="0"/>
      <dgm:spPr/>
    </dgm:pt>
    <dgm:pt modelId="{478DF2DC-0C01-4B31-9C71-E9222BF88072}" type="pres">
      <dgm:prSet presAssocID="{FC8A6FE7-EF79-49FD-A042-08F3EF890C86}" presName="parTxOnly" presStyleLbl="node1" presStyleIdx="2" presStyleCnt="4">
        <dgm:presLayoutVars>
          <dgm:bulletEnabled val="1"/>
        </dgm:presLayoutVars>
      </dgm:prSet>
      <dgm:spPr/>
      <dgm:t>
        <a:bodyPr/>
        <a:lstStyle/>
        <a:p>
          <a:endParaRPr lang="sv-SE"/>
        </a:p>
      </dgm:t>
    </dgm:pt>
    <dgm:pt modelId="{5C2E9840-20AA-40CD-8578-73FD4A7B2E9E}" type="pres">
      <dgm:prSet presAssocID="{378D4F3F-A401-44F3-A3A9-13BE1268BB6C}" presName="parSpace" presStyleCnt="0"/>
      <dgm:spPr/>
    </dgm:pt>
    <dgm:pt modelId="{D2C9561D-021B-4808-9881-1FE19E049259}" type="pres">
      <dgm:prSet presAssocID="{7975F6F4-2920-41F8-8C89-FAF71784DDD0}" presName="parTxOnly" presStyleLbl="node1" presStyleIdx="3" presStyleCnt="4" custLinFactNeighborY="0">
        <dgm:presLayoutVars>
          <dgm:bulletEnabled val="1"/>
        </dgm:presLayoutVars>
      </dgm:prSet>
      <dgm:spPr/>
      <dgm:t>
        <a:bodyPr/>
        <a:lstStyle/>
        <a:p>
          <a:endParaRPr lang="sv-SE"/>
        </a:p>
      </dgm:t>
    </dgm:pt>
  </dgm:ptLst>
  <dgm:cxnLst>
    <dgm:cxn modelId="{C02D0348-4F9D-4DA0-9B3B-EC613020B9C4}" type="presOf" srcId="{3B0B6D28-CF07-46FF-9C3B-954D61FBD843}" destId="{7032E1FD-26E2-481B-BAC4-374789AD9DF9}" srcOrd="0" destOrd="0" presId="urn:microsoft.com/office/officeart/2005/8/layout/hChevron3"/>
    <dgm:cxn modelId="{E46D2380-AD1A-43AF-8E49-AEAFB0932FB1}" type="presOf" srcId="{8AD13A6A-85D6-4623-A556-D11FFC59E628}" destId="{EF6C10AD-4C12-4536-996C-6BF5903ABDF5}" srcOrd="0" destOrd="0" presId="urn:microsoft.com/office/officeart/2005/8/layout/hChevron3"/>
    <dgm:cxn modelId="{FB196256-13CC-4499-87E4-E75E0F2C1EF3}" srcId="{8AD13A6A-85D6-4623-A556-D11FFC59E628}" destId="{3B0B6D28-CF07-46FF-9C3B-954D61FBD843}" srcOrd="0" destOrd="0" parTransId="{A0703DBC-99EB-4D4A-A5A2-CCA241138FC7}" sibTransId="{0AD36D10-022B-4D22-AC4C-D829D362C870}"/>
    <dgm:cxn modelId="{D9CD1FD1-73B5-4DD8-9F5E-7E9059211279}" srcId="{8AD13A6A-85D6-4623-A556-D11FFC59E628}" destId="{D2192BFC-27ED-4A86-A77A-5C8F38FCE4F3}" srcOrd="1" destOrd="0" parTransId="{D1015CB4-AD42-43E9-9CD6-892070AA1106}" sibTransId="{4295E1EB-EB8D-4382-B825-6566C40BCDE1}"/>
    <dgm:cxn modelId="{3DB52FA4-07D7-4DBC-BA4C-B6886CA10856}" type="presOf" srcId="{D2192BFC-27ED-4A86-A77A-5C8F38FCE4F3}" destId="{37DC8FE5-C762-468F-858D-CF40B38BA13A}" srcOrd="0" destOrd="0" presId="urn:microsoft.com/office/officeart/2005/8/layout/hChevron3"/>
    <dgm:cxn modelId="{C4709B3F-E906-4C54-86FF-440E64D5B4B8}" srcId="{8AD13A6A-85D6-4623-A556-D11FFC59E628}" destId="{FC8A6FE7-EF79-49FD-A042-08F3EF890C86}" srcOrd="2" destOrd="0" parTransId="{D0DA6B9C-7E1F-497C-9106-23AE941E55B4}" sibTransId="{378D4F3F-A401-44F3-A3A9-13BE1268BB6C}"/>
    <dgm:cxn modelId="{FC63A8CE-53EC-4C60-B85E-FDD86FECD53D}" type="presOf" srcId="{FC8A6FE7-EF79-49FD-A042-08F3EF890C86}" destId="{478DF2DC-0C01-4B31-9C71-E9222BF88072}" srcOrd="0" destOrd="0" presId="urn:microsoft.com/office/officeart/2005/8/layout/hChevron3"/>
    <dgm:cxn modelId="{BB769CF2-8BE4-4C12-AC4E-ED387F578F84}" srcId="{8AD13A6A-85D6-4623-A556-D11FFC59E628}" destId="{7975F6F4-2920-41F8-8C89-FAF71784DDD0}" srcOrd="3" destOrd="0" parTransId="{666E1D09-6BD0-4E7B-8087-B023E33C0D2D}" sibTransId="{724292BB-DD12-41A8-94B6-CCB22066A723}"/>
    <dgm:cxn modelId="{96A201CE-AE50-4A46-9808-3459259A5146}" type="presOf" srcId="{7975F6F4-2920-41F8-8C89-FAF71784DDD0}" destId="{D2C9561D-021B-4808-9881-1FE19E049259}" srcOrd="0" destOrd="0" presId="urn:microsoft.com/office/officeart/2005/8/layout/hChevron3"/>
    <dgm:cxn modelId="{2AEC21D2-8C8A-41A5-A738-86E43FA78C84}" type="presParOf" srcId="{EF6C10AD-4C12-4536-996C-6BF5903ABDF5}" destId="{7032E1FD-26E2-481B-BAC4-374789AD9DF9}" srcOrd="0" destOrd="0" presId="urn:microsoft.com/office/officeart/2005/8/layout/hChevron3"/>
    <dgm:cxn modelId="{F5D4534A-282E-41ED-9ACD-02699A0DC55E}" type="presParOf" srcId="{EF6C10AD-4C12-4536-996C-6BF5903ABDF5}" destId="{4DDC9CBC-5E83-4ECD-A46E-878FB0AF3D14}" srcOrd="1" destOrd="0" presId="urn:microsoft.com/office/officeart/2005/8/layout/hChevron3"/>
    <dgm:cxn modelId="{9A40EA5C-B9BB-411E-AB94-F0CE7ABE5B2E}" type="presParOf" srcId="{EF6C10AD-4C12-4536-996C-6BF5903ABDF5}" destId="{37DC8FE5-C762-468F-858D-CF40B38BA13A}" srcOrd="2" destOrd="0" presId="urn:microsoft.com/office/officeart/2005/8/layout/hChevron3"/>
    <dgm:cxn modelId="{DCA0DD2B-C589-477D-900D-9DD57F18F1DD}" type="presParOf" srcId="{EF6C10AD-4C12-4536-996C-6BF5903ABDF5}" destId="{7AEA593E-21FA-4793-B8B9-345F5C10CC00}" srcOrd="3" destOrd="0" presId="urn:microsoft.com/office/officeart/2005/8/layout/hChevron3"/>
    <dgm:cxn modelId="{54ED6E44-801B-4B4A-AB31-B40219E276A2}" type="presParOf" srcId="{EF6C10AD-4C12-4536-996C-6BF5903ABDF5}" destId="{478DF2DC-0C01-4B31-9C71-E9222BF88072}" srcOrd="4" destOrd="0" presId="urn:microsoft.com/office/officeart/2005/8/layout/hChevron3"/>
    <dgm:cxn modelId="{B5E45F8F-C5FE-4ED3-BF76-4CB3C579A6E7}" type="presParOf" srcId="{EF6C10AD-4C12-4536-996C-6BF5903ABDF5}" destId="{5C2E9840-20AA-40CD-8578-73FD4A7B2E9E}" srcOrd="5" destOrd="0" presId="urn:microsoft.com/office/officeart/2005/8/layout/hChevron3"/>
    <dgm:cxn modelId="{E79B3B45-223D-4C71-8081-6883DB2894A8}" type="presParOf" srcId="{EF6C10AD-4C12-4536-996C-6BF5903ABDF5}" destId="{D2C9561D-021B-4808-9881-1FE19E049259}"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D13A6A-85D6-4623-A556-D11FFC59E628}" type="doc">
      <dgm:prSet loTypeId="urn:microsoft.com/office/officeart/2005/8/layout/hChevron3" loCatId="process" qsTypeId="urn:microsoft.com/office/officeart/2005/8/quickstyle/3d3" qsCatId="3D" csTypeId="urn:microsoft.com/office/officeart/2005/8/colors/accent1_2" csCatId="accent1" phldr="1"/>
      <dgm:spPr/>
    </dgm:pt>
    <dgm:pt modelId="{3B0B6D28-CF07-46FF-9C3B-954D61FBD843}">
      <dgm:prSet phldrT="[Text]"/>
      <dgm:spPr/>
      <dgm:t>
        <a:bodyPr/>
        <a:lstStyle/>
        <a:p>
          <a:r>
            <a:rPr lang="sv-SE" dirty="0">
              <a:solidFill>
                <a:schemeClr val="bg1">
                  <a:lumMod val="75000"/>
                </a:schemeClr>
              </a:solidFill>
            </a:rPr>
            <a:t>1. Beskriv </a:t>
          </a:r>
          <a:r>
            <a:rPr lang="sv-SE" dirty="0" smtClean="0">
              <a:solidFill>
                <a:schemeClr val="bg1">
                  <a:lumMod val="75000"/>
                </a:schemeClr>
              </a:solidFill>
            </a:rPr>
            <a:t>behov</a:t>
          </a:r>
          <a:endParaRPr lang="sv-SE" dirty="0">
            <a:solidFill>
              <a:schemeClr val="bg1">
                <a:lumMod val="75000"/>
              </a:schemeClr>
            </a:solidFill>
          </a:endParaRPr>
        </a:p>
      </dgm:t>
    </dgm:pt>
    <dgm:pt modelId="{A0703DBC-99EB-4D4A-A5A2-CCA241138FC7}" type="parTrans" cxnId="{FB196256-13CC-4499-87E4-E75E0F2C1EF3}">
      <dgm:prSet/>
      <dgm:spPr/>
      <dgm:t>
        <a:bodyPr/>
        <a:lstStyle/>
        <a:p>
          <a:endParaRPr lang="sv-SE"/>
        </a:p>
      </dgm:t>
    </dgm:pt>
    <dgm:pt modelId="{0AD36D10-022B-4D22-AC4C-D829D362C870}" type="sibTrans" cxnId="{FB196256-13CC-4499-87E4-E75E0F2C1EF3}">
      <dgm:prSet/>
      <dgm:spPr/>
      <dgm:t>
        <a:bodyPr/>
        <a:lstStyle/>
        <a:p>
          <a:endParaRPr lang="sv-SE"/>
        </a:p>
      </dgm:t>
    </dgm:pt>
    <dgm:pt modelId="{D2192BFC-27ED-4A86-A77A-5C8F38FCE4F3}">
      <dgm:prSet phldrT="[Text]"/>
      <dgm:spPr/>
      <dgm:t>
        <a:bodyPr/>
        <a:lstStyle/>
        <a:p>
          <a:r>
            <a:rPr lang="sv-SE" dirty="0">
              <a:solidFill>
                <a:schemeClr val="tx2">
                  <a:lumMod val="40000"/>
                  <a:lumOff val="60000"/>
                </a:schemeClr>
              </a:solidFill>
            </a:rPr>
            <a:t>2. Lista aktiviteter</a:t>
          </a:r>
        </a:p>
      </dgm:t>
    </dgm:pt>
    <dgm:pt modelId="{D1015CB4-AD42-43E9-9CD6-892070AA1106}" type="parTrans" cxnId="{D9CD1FD1-73B5-4DD8-9F5E-7E9059211279}">
      <dgm:prSet/>
      <dgm:spPr/>
      <dgm:t>
        <a:bodyPr/>
        <a:lstStyle/>
        <a:p>
          <a:endParaRPr lang="sv-SE"/>
        </a:p>
      </dgm:t>
    </dgm:pt>
    <dgm:pt modelId="{4295E1EB-EB8D-4382-B825-6566C40BCDE1}" type="sibTrans" cxnId="{D9CD1FD1-73B5-4DD8-9F5E-7E9059211279}">
      <dgm:prSet/>
      <dgm:spPr/>
      <dgm:t>
        <a:bodyPr/>
        <a:lstStyle/>
        <a:p>
          <a:endParaRPr lang="sv-SE"/>
        </a:p>
      </dgm:t>
    </dgm:pt>
    <dgm:pt modelId="{7975F6F4-2920-41F8-8C89-FAF71784DDD0}">
      <dgm:prSet phldrT="[Text]"/>
      <dgm:spPr/>
      <dgm:t>
        <a:bodyPr/>
        <a:lstStyle/>
        <a:p>
          <a:r>
            <a:rPr lang="sv-SE" dirty="0">
              <a:solidFill>
                <a:schemeClr val="bg1"/>
              </a:solidFill>
            </a:rPr>
            <a:t>4. Prioritera och planera </a:t>
          </a:r>
        </a:p>
      </dgm:t>
    </dgm:pt>
    <dgm:pt modelId="{666E1D09-6BD0-4E7B-8087-B023E33C0D2D}" type="parTrans" cxnId="{BB769CF2-8BE4-4C12-AC4E-ED387F578F84}">
      <dgm:prSet/>
      <dgm:spPr/>
      <dgm:t>
        <a:bodyPr/>
        <a:lstStyle/>
        <a:p>
          <a:endParaRPr lang="sv-SE"/>
        </a:p>
      </dgm:t>
    </dgm:pt>
    <dgm:pt modelId="{724292BB-DD12-41A8-94B6-CCB22066A723}" type="sibTrans" cxnId="{BB769CF2-8BE4-4C12-AC4E-ED387F578F84}">
      <dgm:prSet/>
      <dgm:spPr/>
      <dgm:t>
        <a:bodyPr/>
        <a:lstStyle/>
        <a:p>
          <a:endParaRPr lang="sv-SE"/>
        </a:p>
      </dgm:t>
    </dgm:pt>
    <dgm:pt modelId="{FC8A6FE7-EF79-49FD-A042-08F3EF890C86}">
      <dgm:prSet phldrT="[Text]"/>
      <dgm:spPr/>
      <dgm:t>
        <a:bodyPr/>
        <a:lstStyle/>
        <a:p>
          <a:r>
            <a:rPr lang="sv-SE" dirty="0">
              <a:solidFill>
                <a:schemeClr val="tx2">
                  <a:lumMod val="40000"/>
                  <a:lumOff val="60000"/>
                </a:schemeClr>
              </a:solidFill>
            </a:rPr>
            <a:t>3. Inventera medel</a:t>
          </a:r>
        </a:p>
      </dgm:t>
    </dgm:pt>
    <dgm:pt modelId="{D0DA6B9C-7E1F-497C-9106-23AE941E55B4}" type="parTrans" cxnId="{C4709B3F-E906-4C54-86FF-440E64D5B4B8}">
      <dgm:prSet/>
      <dgm:spPr/>
      <dgm:t>
        <a:bodyPr/>
        <a:lstStyle/>
        <a:p>
          <a:endParaRPr lang="sv-SE"/>
        </a:p>
      </dgm:t>
    </dgm:pt>
    <dgm:pt modelId="{378D4F3F-A401-44F3-A3A9-13BE1268BB6C}" type="sibTrans" cxnId="{C4709B3F-E906-4C54-86FF-440E64D5B4B8}">
      <dgm:prSet/>
      <dgm:spPr/>
      <dgm:t>
        <a:bodyPr/>
        <a:lstStyle/>
        <a:p>
          <a:endParaRPr lang="sv-SE"/>
        </a:p>
      </dgm:t>
    </dgm:pt>
    <dgm:pt modelId="{EF6C10AD-4C12-4536-996C-6BF5903ABDF5}" type="pres">
      <dgm:prSet presAssocID="{8AD13A6A-85D6-4623-A556-D11FFC59E628}" presName="Name0" presStyleCnt="0">
        <dgm:presLayoutVars>
          <dgm:dir/>
          <dgm:resizeHandles val="exact"/>
        </dgm:presLayoutVars>
      </dgm:prSet>
      <dgm:spPr/>
    </dgm:pt>
    <dgm:pt modelId="{7032E1FD-26E2-481B-BAC4-374789AD9DF9}" type="pres">
      <dgm:prSet presAssocID="{3B0B6D28-CF07-46FF-9C3B-954D61FBD843}" presName="parTxOnly" presStyleLbl="node1" presStyleIdx="0" presStyleCnt="4">
        <dgm:presLayoutVars>
          <dgm:bulletEnabled val="1"/>
        </dgm:presLayoutVars>
      </dgm:prSet>
      <dgm:spPr/>
      <dgm:t>
        <a:bodyPr/>
        <a:lstStyle/>
        <a:p>
          <a:endParaRPr lang="sv-SE"/>
        </a:p>
      </dgm:t>
    </dgm:pt>
    <dgm:pt modelId="{4DDC9CBC-5E83-4ECD-A46E-878FB0AF3D14}" type="pres">
      <dgm:prSet presAssocID="{0AD36D10-022B-4D22-AC4C-D829D362C870}" presName="parSpace" presStyleCnt="0"/>
      <dgm:spPr/>
    </dgm:pt>
    <dgm:pt modelId="{37DC8FE5-C762-468F-858D-CF40B38BA13A}" type="pres">
      <dgm:prSet presAssocID="{D2192BFC-27ED-4A86-A77A-5C8F38FCE4F3}" presName="parTxOnly" presStyleLbl="node1" presStyleIdx="1" presStyleCnt="4">
        <dgm:presLayoutVars>
          <dgm:bulletEnabled val="1"/>
        </dgm:presLayoutVars>
      </dgm:prSet>
      <dgm:spPr/>
      <dgm:t>
        <a:bodyPr/>
        <a:lstStyle/>
        <a:p>
          <a:endParaRPr lang="sv-SE"/>
        </a:p>
      </dgm:t>
    </dgm:pt>
    <dgm:pt modelId="{7AEA593E-21FA-4793-B8B9-345F5C10CC00}" type="pres">
      <dgm:prSet presAssocID="{4295E1EB-EB8D-4382-B825-6566C40BCDE1}" presName="parSpace" presStyleCnt="0"/>
      <dgm:spPr/>
    </dgm:pt>
    <dgm:pt modelId="{478DF2DC-0C01-4B31-9C71-E9222BF88072}" type="pres">
      <dgm:prSet presAssocID="{FC8A6FE7-EF79-49FD-A042-08F3EF890C86}" presName="parTxOnly" presStyleLbl="node1" presStyleIdx="2" presStyleCnt="4">
        <dgm:presLayoutVars>
          <dgm:bulletEnabled val="1"/>
        </dgm:presLayoutVars>
      </dgm:prSet>
      <dgm:spPr/>
      <dgm:t>
        <a:bodyPr/>
        <a:lstStyle/>
        <a:p>
          <a:endParaRPr lang="sv-SE"/>
        </a:p>
      </dgm:t>
    </dgm:pt>
    <dgm:pt modelId="{5C2E9840-20AA-40CD-8578-73FD4A7B2E9E}" type="pres">
      <dgm:prSet presAssocID="{378D4F3F-A401-44F3-A3A9-13BE1268BB6C}" presName="parSpace" presStyleCnt="0"/>
      <dgm:spPr/>
    </dgm:pt>
    <dgm:pt modelId="{D2C9561D-021B-4808-9881-1FE19E049259}" type="pres">
      <dgm:prSet presAssocID="{7975F6F4-2920-41F8-8C89-FAF71784DDD0}" presName="parTxOnly" presStyleLbl="node1" presStyleIdx="3" presStyleCnt="4" custLinFactNeighborY="0">
        <dgm:presLayoutVars>
          <dgm:bulletEnabled val="1"/>
        </dgm:presLayoutVars>
      </dgm:prSet>
      <dgm:spPr/>
      <dgm:t>
        <a:bodyPr/>
        <a:lstStyle/>
        <a:p>
          <a:endParaRPr lang="sv-SE"/>
        </a:p>
      </dgm:t>
    </dgm:pt>
  </dgm:ptLst>
  <dgm:cxnLst>
    <dgm:cxn modelId="{C02D0348-4F9D-4DA0-9B3B-EC613020B9C4}" type="presOf" srcId="{3B0B6D28-CF07-46FF-9C3B-954D61FBD843}" destId="{7032E1FD-26E2-481B-BAC4-374789AD9DF9}" srcOrd="0" destOrd="0" presId="urn:microsoft.com/office/officeart/2005/8/layout/hChevron3"/>
    <dgm:cxn modelId="{E46D2380-AD1A-43AF-8E49-AEAFB0932FB1}" type="presOf" srcId="{8AD13A6A-85D6-4623-A556-D11FFC59E628}" destId="{EF6C10AD-4C12-4536-996C-6BF5903ABDF5}" srcOrd="0" destOrd="0" presId="urn:microsoft.com/office/officeart/2005/8/layout/hChevron3"/>
    <dgm:cxn modelId="{FB196256-13CC-4499-87E4-E75E0F2C1EF3}" srcId="{8AD13A6A-85D6-4623-A556-D11FFC59E628}" destId="{3B0B6D28-CF07-46FF-9C3B-954D61FBD843}" srcOrd="0" destOrd="0" parTransId="{A0703DBC-99EB-4D4A-A5A2-CCA241138FC7}" sibTransId="{0AD36D10-022B-4D22-AC4C-D829D362C870}"/>
    <dgm:cxn modelId="{D9CD1FD1-73B5-4DD8-9F5E-7E9059211279}" srcId="{8AD13A6A-85D6-4623-A556-D11FFC59E628}" destId="{D2192BFC-27ED-4A86-A77A-5C8F38FCE4F3}" srcOrd="1" destOrd="0" parTransId="{D1015CB4-AD42-43E9-9CD6-892070AA1106}" sibTransId="{4295E1EB-EB8D-4382-B825-6566C40BCDE1}"/>
    <dgm:cxn modelId="{3DB52FA4-07D7-4DBC-BA4C-B6886CA10856}" type="presOf" srcId="{D2192BFC-27ED-4A86-A77A-5C8F38FCE4F3}" destId="{37DC8FE5-C762-468F-858D-CF40B38BA13A}" srcOrd="0" destOrd="0" presId="urn:microsoft.com/office/officeart/2005/8/layout/hChevron3"/>
    <dgm:cxn modelId="{C4709B3F-E906-4C54-86FF-440E64D5B4B8}" srcId="{8AD13A6A-85D6-4623-A556-D11FFC59E628}" destId="{FC8A6FE7-EF79-49FD-A042-08F3EF890C86}" srcOrd="2" destOrd="0" parTransId="{D0DA6B9C-7E1F-497C-9106-23AE941E55B4}" sibTransId="{378D4F3F-A401-44F3-A3A9-13BE1268BB6C}"/>
    <dgm:cxn modelId="{FC63A8CE-53EC-4C60-B85E-FDD86FECD53D}" type="presOf" srcId="{FC8A6FE7-EF79-49FD-A042-08F3EF890C86}" destId="{478DF2DC-0C01-4B31-9C71-E9222BF88072}" srcOrd="0" destOrd="0" presId="urn:microsoft.com/office/officeart/2005/8/layout/hChevron3"/>
    <dgm:cxn modelId="{BB769CF2-8BE4-4C12-AC4E-ED387F578F84}" srcId="{8AD13A6A-85D6-4623-A556-D11FFC59E628}" destId="{7975F6F4-2920-41F8-8C89-FAF71784DDD0}" srcOrd="3" destOrd="0" parTransId="{666E1D09-6BD0-4E7B-8087-B023E33C0D2D}" sibTransId="{724292BB-DD12-41A8-94B6-CCB22066A723}"/>
    <dgm:cxn modelId="{96A201CE-AE50-4A46-9808-3459259A5146}" type="presOf" srcId="{7975F6F4-2920-41F8-8C89-FAF71784DDD0}" destId="{D2C9561D-021B-4808-9881-1FE19E049259}" srcOrd="0" destOrd="0" presId="urn:microsoft.com/office/officeart/2005/8/layout/hChevron3"/>
    <dgm:cxn modelId="{2AEC21D2-8C8A-41A5-A738-86E43FA78C84}" type="presParOf" srcId="{EF6C10AD-4C12-4536-996C-6BF5903ABDF5}" destId="{7032E1FD-26E2-481B-BAC4-374789AD9DF9}" srcOrd="0" destOrd="0" presId="urn:microsoft.com/office/officeart/2005/8/layout/hChevron3"/>
    <dgm:cxn modelId="{F5D4534A-282E-41ED-9ACD-02699A0DC55E}" type="presParOf" srcId="{EF6C10AD-4C12-4536-996C-6BF5903ABDF5}" destId="{4DDC9CBC-5E83-4ECD-A46E-878FB0AF3D14}" srcOrd="1" destOrd="0" presId="urn:microsoft.com/office/officeart/2005/8/layout/hChevron3"/>
    <dgm:cxn modelId="{9A40EA5C-B9BB-411E-AB94-F0CE7ABE5B2E}" type="presParOf" srcId="{EF6C10AD-4C12-4536-996C-6BF5903ABDF5}" destId="{37DC8FE5-C762-468F-858D-CF40B38BA13A}" srcOrd="2" destOrd="0" presId="urn:microsoft.com/office/officeart/2005/8/layout/hChevron3"/>
    <dgm:cxn modelId="{DCA0DD2B-C589-477D-900D-9DD57F18F1DD}" type="presParOf" srcId="{EF6C10AD-4C12-4536-996C-6BF5903ABDF5}" destId="{7AEA593E-21FA-4793-B8B9-345F5C10CC00}" srcOrd="3" destOrd="0" presId="urn:microsoft.com/office/officeart/2005/8/layout/hChevron3"/>
    <dgm:cxn modelId="{54ED6E44-801B-4B4A-AB31-B40219E276A2}" type="presParOf" srcId="{EF6C10AD-4C12-4536-996C-6BF5903ABDF5}" destId="{478DF2DC-0C01-4B31-9C71-E9222BF88072}" srcOrd="4" destOrd="0" presId="urn:microsoft.com/office/officeart/2005/8/layout/hChevron3"/>
    <dgm:cxn modelId="{B5E45F8F-C5FE-4ED3-BF76-4CB3C579A6E7}" type="presParOf" srcId="{EF6C10AD-4C12-4536-996C-6BF5903ABDF5}" destId="{5C2E9840-20AA-40CD-8578-73FD4A7B2E9E}" srcOrd="5" destOrd="0" presId="urn:microsoft.com/office/officeart/2005/8/layout/hChevron3"/>
    <dgm:cxn modelId="{E79B3B45-223D-4C71-8081-6883DB2894A8}" type="presParOf" srcId="{EF6C10AD-4C12-4536-996C-6BF5903ABDF5}" destId="{D2C9561D-021B-4808-9881-1FE19E049259}"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2E1FD-26E2-481B-BAC4-374789AD9DF9}">
      <dsp:nvSpPr>
        <dsp:cNvPr id="0" name=""/>
        <dsp:cNvSpPr/>
      </dsp:nvSpPr>
      <dsp:spPr>
        <a:xfrm>
          <a:off x="3419" y="180181"/>
          <a:ext cx="3430656" cy="1372262"/>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bg1"/>
              </a:solidFill>
            </a:rPr>
            <a:t>1. Beskriv </a:t>
          </a:r>
          <a:r>
            <a:rPr lang="sv-SE" sz="3000" kern="1200" dirty="0" smtClean="0">
              <a:solidFill>
                <a:schemeClr val="bg1"/>
              </a:solidFill>
            </a:rPr>
            <a:t>behov</a:t>
          </a:r>
          <a:endParaRPr lang="sv-SE" sz="3000" kern="1200" dirty="0">
            <a:solidFill>
              <a:schemeClr val="bg1"/>
            </a:solidFill>
          </a:endParaRPr>
        </a:p>
      </dsp:txBody>
      <dsp:txXfrm>
        <a:off x="3419" y="180181"/>
        <a:ext cx="3087591" cy="1372262"/>
      </dsp:txXfrm>
    </dsp:sp>
    <dsp:sp modelId="{37DC8FE5-C762-468F-858D-CF40B38BA13A}">
      <dsp:nvSpPr>
        <dsp:cNvPr id="0" name=""/>
        <dsp:cNvSpPr/>
      </dsp:nvSpPr>
      <dsp:spPr>
        <a:xfrm>
          <a:off x="2747944"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tx2">
                  <a:lumMod val="40000"/>
                  <a:lumOff val="60000"/>
                </a:schemeClr>
              </a:solidFill>
            </a:rPr>
            <a:t>2. Lista aktiviteter</a:t>
          </a:r>
        </a:p>
      </dsp:txBody>
      <dsp:txXfrm>
        <a:off x="3434075" y="180181"/>
        <a:ext cx="2058394" cy="1372262"/>
      </dsp:txXfrm>
    </dsp:sp>
    <dsp:sp modelId="{478DF2DC-0C01-4B31-9C71-E9222BF88072}">
      <dsp:nvSpPr>
        <dsp:cNvPr id="0" name=""/>
        <dsp:cNvSpPr/>
      </dsp:nvSpPr>
      <dsp:spPr>
        <a:xfrm>
          <a:off x="5492468"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tx2">
                  <a:lumMod val="40000"/>
                  <a:lumOff val="60000"/>
                </a:schemeClr>
              </a:solidFill>
            </a:rPr>
            <a:t>3. Inventera medel</a:t>
          </a:r>
        </a:p>
      </dsp:txBody>
      <dsp:txXfrm>
        <a:off x="6178599" y="180181"/>
        <a:ext cx="2058394" cy="1372262"/>
      </dsp:txXfrm>
    </dsp:sp>
    <dsp:sp modelId="{D2C9561D-021B-4808-9881-1FE19E049259}">
      <dsp:nvSpPr>
        <dsp:cNvPr id="0" name=""/>
        <dsp:cNvSpPr/>
      </dsp:nvSpPr>
      <dsp:spPr>
        <a:xfrm>
          <a:off x="8236993"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tx2">
                  <a:lumMod val="40000"/>
                  <a:lumOff val="60000"/>
                </a:schemeClr>
              </a:solidFill>
            </a:rPr>
            <a:t>4. Prioritera och planera </a:t>
          </a:r>
        </a:p>
      </dsp:txBody>
      <dsp:txXfrm>
        <a:off x="8923124" y="180181"/>
        <a:ext cx="2058394" cy="1372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2E1FD-26E2-481B-BAC4-374789AD9DF9}">
      <dsp:nvSpPr>
        <dsp:cNvPr id="0" name=""/>
        <dsp:cNvSpPr/>
      </dsp:nvSpPr>
      <dsp:spPr>
        <a:xfrm>
          <a:off x="3419" y="180181"/>
          <a:ext cx="3430656" cy="1372262"/>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bg1">
                  <a:lumMod val="75000"/>
                </a:schemeClr>
              </a:solidFill>
            </a:rPr>
            <a:t>1. Beskriv </a:t>
          </a:r>
          <a:r>
            <a:rPr lang="sv-SE" sz="3000" kern="1200" dirty="0" smtClean="0">
              <a:solidFill>
                <a:schemeClr val="bg1">
                  <a:lumMod val="75000"/>
                </a:schemeClr>
              </a:solidFill>
            </a:rPr>
            <a:t>behov</a:t>
          </a:r>
          <a:endParaRPr lang="sv-SE" sz="3000" kern="1200" dirty="0">
            <a:solidFill>
              <a:schemeClr val="bg1">
                <a:lumMod val="75000"/>
              </a:schemeClr>
            </a:solidFill>
          </a:endParaRPr>
        </a:p>
      </dsp:txBody>
      <dsp:txXfrm>
        <a:off x="3419" y="180181"/>
        <a:ext cx="3087591" cy="1372262"/>
      </dsp:txXfrm>
    </dsp:sp>
    <dsp:sp modelId="{37DC8FE5-C762-468F-858D-CF40B38BA13A}">
      <dsp:nvSpPr>
        <dsp:cNvPr id="0" name=""/>
        <dsp:cNvSpPr/>
      </dsp:nvSpPr>
      <dsp:spPr>
        <a:xfrm>
          <a:off x="2747944"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bg1"/>
              </a:solidFill>
            </a:rPr>
            <a:t>2. Lista aktiviteter</a:t>
          </a:r>
        </a:p>
      </dsp:txBody>
      <dsp:txXfrm>
        <a:off x="3434075" y="180181"/>
        <a:ext cx="2058394" cy="1372262"/>
      </dsp:txXfrm>
    </dsp:sp>
    <dsp:sp modelId="{478DF2DC-0C01-4B31-9C71-E9222BF88072}">
      <dsp:nvSpPr>
        <dsp:cNvPr id="0" name=""/>
        <dsp:cNvSpPr/>
      </dsp:nvSpPr>
      <dsp:spPr>
        <a:xfrm>
          <a:off x="5492468"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tx2">
                  <a:lumMod val="40000"/>
                  <a:lumOff val="60000"/>
                </a:schemeClr>
              </a:solidFill>
            </a:rPr>
            <a:t>3. Inventera medel</a:t>
          </a:r>
        </a:p>
      </dsp:txBody>
      <dsp:txXfrm>
        <a:off x="6178599" y="180181"/>
        <a:ext cx="2058394" cy="1372262"/>
      </dsp:txXfrm>
    </dsp:sp>
    <dsp:sp modelId="{D2C9561D-021B-4808-9881-1FE19E049259}">
      <dsp:nvSpPr>
        <dsp:cNvPr id="0" name=""/>
        <dsp:cNvSpPr/>
      </dsp:nvSpPr>
      <dsp:spPr>
        <a:xfrm>
          <a:off x="8236993"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tx2">
                  <a:lumMod val="40000"/>
                  <a:lumOff val="60000"/>
                </a:schemeClr>
              </a:solidFill>
            </a:rPr>
            <a:t>4. Prioritera och planera </a:t>
          </a:r>
        </a:p>
      </dsp:txBody>
      <dsp:txXfrm>
        <a:off x="8923124" y="180181"/>
        <a:ext cx="2058394" cy="1372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2E1FD-26E2-481B-BAC4-374789AD9DF9}">
      <dsp:nvSpPr>
        <dsp:cNvPr id="0" name=""/>
        <dsp:cNvSpPr/>
      </dsp:nvSpPr>
      <dsp:spPr>
        <a:xfrm>
          <a:off x="3419" y="180181"/>
          <a:ext cx="3430656" cy="1372262"/>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bg1">
                  <a:lumMod val="75000"/>
                </a:schemeClr>
              </a:solidFill>
            </a:rPr>
            <a:t>1. Beskriv </a:t>
          </a:r>
          <a:r>
            <a:rPr lang="sv-SE" sz="3000" kern="1200" dirty="0" smtClean="0">
              <a:solidFill>
                <a:schemeClr val="bg1">
                  <a:lumMod val="75000"/>
                </a:schemeClr>
              </a:solidFill>
            </a:rPr>
            <a:t>behov</a:t>
          </a:r>
          <a:endParaRPr lang="sv-SE" sz="3000" kern="1200" dirty="0">
            <a:solidFill>
              <a:schemeClr val="bg1">
                <a:lumMod val="75000"/>
              </a:schemeClr>
            </a:solidFill>
          </a:endParaRPr>
        </a:p>
      </dsp:txBody>
      <dsp:txXfrm>
        <a:off x="3419" y="180181"/>
        <a:ext cx="3087591" cy="1372262"/>
      </dsp:txXfrm>
    </dsp:sp>
    <dsp:sp modelId="{37DC8FE5-C762-468F-858D-CF40B38BA13A}">
      <dsp:nvSpPr>
        <dsp:cNvPr id="0" name=""/>
        <dsp:cNvSpPr/>
      </dsp:nvSpPr>
      <dsp:spPr>
        <a:xfrm>
          <a:off x="2747944"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tx2">
                  <a:lumMod val="40000"/>
                  <a:lumOff val="60000"/>
                </a:schemeClr>
              </a:solidFill>
            </a:rPr>
            <a:t>2. Lista aktiviteter</a:t>
          </a:r>
        </a:p>
      </dsp:txBody>
      <dsp:txXfrm>
        <a:off x="3434075" y="180181"/>
        <a:ext cx="2058394" cy="1372262"/>
      </dsp:txXfrm>
    </dsp:sp>
    <dsp:sp modelId="{478DF2DC-0C01-4B31-9C71-E9222BF88072}">
      <dsp:nvSpPr>
        <dsp:cNvPr id="0" name=""/>
        <dsp:cNvSpPr/>
      </dsp:nvSpPr>
      <dsp:spPr>
        <a:xfrm>
          <a:off x="5492468"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bg1"/>
              </a:solidFill>
            </a:rPr>
            <a:t>3. Inventera medel</a:t>
          </a:r>
        </a:p>
      </dsp:txBody>
      <dsp:txXfrm>
        <a:off x="6178599" y="180181"/>
        <a:ext cx="2058394" cy="1372262"/>
      </dsp:txXfrm>
    </dsp:sp>
    <dsp:sp modelId="{D2C9561D-021B-4808-9881-1FE19E049259}">
      <dsp:nvSpPr>
        <dsp:cNvPr id="0" name=""/>
        <dsp:cNvSpPr/>
      </dsp:nvSpPr>
      <dsp:spPr>
        <a:xfrm>
          <a:off x="8236993"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tx2">
                  <a:lumMod val="40000"/>
                  <a:lumOff val="60000"/>
                </a:schemeClr>
              </a:solidFill>
            </a:rPr>
            <a:t>4. Prioritera och </a:t>
          </a:r>
          <a:r>
            <a:rPr lang="sv-SE" sz="3000" kern="1200" dirty="0" smtClean="0">
              <a:solidFill>
                <a:schemeClr val="tx2">
                  <a:lumMod val="40000"/>
                  <a:lumOff val="60000"/>
                </a:schemeClr>
              </a:solidFill>
            </a:rPr>
            <a:t>planera</a:t>
          </a:r>
          <a:endParaRPr lang="sv-SE" sz="3000" kern="1200" dirty="0">
            <a:solidFill>
              <a:schemeClr val="tx2">
                <a:lumMod val="40000"/>
                <a:lumOff val="60000"/>
              </a:schemeClr>
            </a:solidFill>
          </a:endParaRPr>
        </a:p>
      </dsp:txBody>
      <dsp:txXfrm>
        <a:off x="8923124" y="180181"/>
        <a:ext cx="2058394" cy="1372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2E1FD-26E2-481B-BAC4-374789AD9DF9}">
      <dsp:nvSpPr>
        <dsp:cNvPr id="0" name=""/>
        <dsp:cNvSpPr/>
      </dsp:nvSpPr>
      <dsp:spPr>
        <a:xfrm>
          <a:off x="3419" y="180181"/>
          <a:ext cx="3430656" cy="1372262"/>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bg1">
                  <a:lumMod val="75000"/>
                </a:schemeClr>
              </a:solidFill>
            </a:rPr>
            <a:t>1. Beskriv </a:t>
          </a:r>
          <a:r>
            <a:rPr lang="sv-SE" sz="3000" kern="1200" dirty="0" smtClean="0">
              <a:solidFill>
                <a:schemeClr val="bg1">
                  <a:lumMod val="75000"/>
                </a:schemeClr>
              </a:solidFill>
            </a:rPr>
            <a:t>behov</a:t>
          </a:r>
          <a:endParaRPr lang="sv-SE" sz="3000" kern="1200" dirty="0">
            <a:solidFill>
              <a:schemeClr val="bg1">
                <a:lumMod val="75000"/>
              </a:schemeClr>
            </a:solidFill>
          </a:endParaRPr>
        </a:p>
      </dsp:txBody>
      <dsp:txXfrm>
        <a:off x="3419" y="180181"/>
        <a:ext cx="3087591" cy="1372262"/>
      </dsp:txXfrm>
    </dsp:sp>
    <dsp:sp modelId="{37DC8FE5-C762-468F-858D-CF40B38BA13A}">
      <dsp:nvSpPr>
        <dsp:cNvPr id="0" name=""/>
        <dsp:cNvSpPr/>
      </dsp:nvSpPr>
      <dsp:spPr>
        <a:xfrm>
          <a:off x="2747944"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tx2">
                  <a:lumMod val="40000"/>
                  <a:lumOff val="60000"/>
                </a:schemeClr>
              </a:solidFill>
            </a:rPr>
            <a:t>2. Lista aktiviteter</a:t>
          </a:r>
        </a:p>
      </dsp:txBody>
      <dsp:txXfrm>
        <a:off x="3434075" y="180181"/>
        <a:ext cx="2058394" cy="1372262"/>
      </dsp:txXfrm>
    </dsp:sp>
    <dsp:sp modelId="{478DF2DC-0C01-4B31-9C71-E9222BF88072}">
      <dsp:nvSpPr>
        <dsp:cNvPr id="0" name=""/>
        <dsp:cNvSpPr/>
      </dsp:nvSpPr>
      <dsp:spPr>
        <a:xfrm>
          <a:off x="5492468"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tx2">
                  <a:lumMod val="40000"/>
                  <a:lumOff val="60000"/>
                </a:schemeClr>
              </a:solidFill>
            </a:rPr>
            <a:t>3. Inventera medel</a:t>
          </a:r>
        </a:p>
      </dsp:txBody>
      <dsp:txXfrm>
        <a:off x="6178599" y="180181"/>
        <a:ext cx="2058394" cy="1372262"/>
      </dsp:txXfrm>
    </dsp:sp>
    <dsp:sp modelId="{D2C9561D-021B-4808-9881-1FE19E049259}">
      <dsp:nvSpPr>
        <dsp:cNvPr id="0" name=""/>
        <dsp:cNvSpPr/>
      </dsp:nvSpPr>
      <dsp:spPr>
        <a:xfrm>
          <a:off x="8236993" y="180181"/>
          <a:ext cx="3430656" cy="1372262"/>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sv-SE" sz="3000" kern="1200" dirty="0">
              <a:solidFill>
                <a:schemeClr val="bg1"/>
              </a:solidFill>
            </a:rPr>
            <a:t>4. Prioritera och planera </a:t>
          </a:r>
        </a:p>
      </dsp:txBody>
      <dsp:txXfrm>
        <a:off x="8923124" y="180181"/>
        <a:ext cx="2058394" cy="137226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074B0-64B5-4227-BB4C-EDDA0227BD16}" type="datetimeFigureOut">
              <a:rPr lang="sv-SE" smtClean="0"/>
              <a:t>2019-04-01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0C2A6-B3C2-406A-B4A2-28B08DA4BC38}" type="slidenum">
              <a:rPr lang="sv-SE" smtClean="0"/>
              <a:t>‹#›</a:t>
            </a:fld>
            <a:endParaRPr lang="sv-SE"/>
          </a:p>
        </p:txBody>
      </p:sp>
    </p:spTree>
    <p:extLst>
      <p:ext uri="{BB962C8B-B14F-4D97-AF65-F5344CB8AC3E}">
        <p14:creationId xmlns:p14="http://schemas.microsoft.com/office/powerpoint/2010/main" val="294612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B643D-590E-4403-8631-6EA78C47FE7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915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Med en långsiktig strategi för lönebildningen ökas möjligheterna för att kompetensförsörjningen säkras i ett längre perspektiv.</a:t>
            </a:r>
          </a:p>
        </p:txBody>
      </p:sp>
      <p:sp>
        <p:nvSpPr>
          <p:cNvPr id="4" name="Platshållare för bildnummer 3"/>
          <p:cNvSpPr>
            <a:spLocks noGrp="1"/>
          </p:cNvSpPr>
          <p:nvPr>
            <p:ph type="sldNum" sz="quarter" idx="10"/>
          </p:nvPr>
        </p:nvSpPr>
        <p:spPr/>
        <p:txBody>
          <a:bodyPr/>
          <a:lstStyle/>
          <a:p>
            <a:fld id="{43E0C2A6-B3C2-406A-B4A2-28B08DA4BC38}" type="slidenum">
              <a:rPr lang="sv-SE" smtClean="0"/>
              <a:t>10</a:t>
            </a:fld>
            <a:endParaRPr lang="sv-SE"/>
          </a:p>
        </p:txBody>
      </p:sp>
    </p:spTree>
    <p:extLst>
      <p:ext uri="{BB962C8B-B14F-4D97-AF65-F5344CB8AC3E}">
        <p14:creationId xmlns:p14="http://schemas.microsoft.com/office/powerpoint/2010/main" val="421690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Ett gott och utvecklingsinriktat samarbete mellan arbetsgivare och fackliga representanter är viktigt för en fungerande lönebildning.</a:t>
            </a:r>
            <a:r>
              <a:rPr lang="sv-SE" dirty="0" smtClean="0">
                <a:solidFill>
                  <a:srgbClr val="7030A0"/>
                </a:solidFill>
              </a:rPr>
              <a:t> </a:t>
            </a:r>
            <a:r>
              <a:rPr lang="sv-SE" dirty="0" smtClean="0"/>
              <a:t>Den gemensamma diskussionen</a:t>
            </a:r>
            <a:r>
              <a:rPr lang="sv-SE" baseline="0" dirty="0" smtClean="0"/>
              <a:t> </a:t>
            </a:r>
            <a:r>
              <a:rPr lang="sv-SE" dirty="0" smtClean="0"/>
              <a:t>om förutsättningar och målsättningar är avgörande för att nå en önskvärd och långsiktig effekt.</a:t>
            </a: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solidFill>
                  <a:srgbClr val="7030A0"/>
                </a:solidFill>
              </a:rPr>
              <a:t>Det partsgemensamma materialet om framgångsfaktorer i individuell lönesättning betonar betydelsen av samtal och samarbete på alla nivåer, inom och mellan parterna, och ger stöd för utveckling av arbetet.  </a:t>
            </a:r>
            <a:endParaRPr lang="sv-SE" dirty="0" smtClean="0">
              <a:solidFill>
                <a:srgbClr val="7030A0"/>
              </a:solidFill>
            </a:endParaRPr>
          </a:p>
          <a:p>
            <a:pPr>
              <a:buFontTx/>
              <a:buNone/>
            </a:pPr>
            <a:endParaRPr lang="sv-SE" dirty="0" smtClean="0">
              <a:solidFill>
                <a:srgbClr val="FF0000"/>
              </a:solidFill>
            </a:endParaRPr>
          </a:p>
          <a:p>
            <a:pPr>
              <a:buFontTx/>
              <a:buNone/>
            </a:pPr>
            <a:r>
              <a:rPr lang="sv-SE" dirty="0" smtClean="0"/>
              <a:t>Löneavtalet ger goda förutsättningar för strategiskt arbete med lönestrukturen genom </a:t>
            </a:r>
          </a:p>
          <a:p>
            <a:pPr lvl="1">
              <a:buFontTx/>
              <a:buChar char="-"/>
            </a:pPr>
            <a:r>
              <a:rPr lang="sv-SE" dirty="0" smtClean="0"/>
              <a:t>partsgemensamma diskussioner inför en årlig löneöversyn, samt </a:t>
            </a:r>
          </a:p>
          <a:p>
            <a:pPr lvl="1">
              <a:buFontTx/>
              <a:buChar char="-"/>
            </a:pPr>
            <a:r>
              <a:rPr lang="sv-SE" dirty="0" smtClean="0"/>
              <a:t>en långsiktig strategi för att säkerställa kompetensförsörjningsperspektivet.</a:t>
            </a:r>
          </a:p>
          <a:p>
            <a:pPr marL="0" indent="0">
              <a:buNone/>
            </a:pPr>
            <a:r>
              <a:rPr lang="sv-SE" sz="1500" i="1" dirty="0" smtClean="0">
                <a:solidFill>
                  <a:srgbClr val="7030A0"/>
                </a:solidFill>
              </a:rPr>
              <a:t>		</a:t>
            </a:r>
          </a:p>
          <a:p>
            <a:pPr marL="0" indent="0">
              <a:buNone/>
            </a:pPr>
            <a:r>
              <a:rPr lang="sv-SE" dirty="0" smtClean="0"/>
              <a:t>Övergripande lönestrukturfrågor är en viktig del i överläggningen inför en årlig löneöversyn. Men en långsiktig tanke med lönestrukturen kräver ett löpande lönebildningsarbete som görs till en del i ett större kompetensförsörjningsperspektiv. </a:t>
            </a:r>
            <a:endParaRPr lang="sv-SE" i="1" dirty="0" smtClean="0"/>
          </a:p>
        </p:txBody>
      </p:sp>
      <p:sp>
        <p:nvSpPr>
          <p:cNvPr id="4" name="Platshållare för bildnummer 3"/>
          <p:cNvSpPr>
            <a:spLocks noGrp="1"/>
          </p:cNvSpPr>
          <p:nvPr>
            <p:ph type="sldNum" sz="quarter" idx="10"/>
          </p:nvPr>
        </p:nvSpPr>
        <p:spPr/>
        <p:txBody>
          <a:bodyPr/>
          <a:lstStyle/>
          <a:p>
            <a:fld id="{43E0C2A6-B3C2-406A-B4A2-28B08DA4BC38}" type="slidenum">
              <a:rPr lang="sv-SE" smtClean="0"/>
              <a:t>11</a:t>
            </a:fld>
            <a:endParaRPr lang="sv-SE"/>
          </a:p>
        </p:txBody>
      </p:sp>
    </p:spTree>
    <p:extLst>
      <p:ext uri="{BB962C8B-B14F-4D97-AF65-F5344CB8AC3E}">
        <p14:creationId xmlns:p14="http://schemas.microsoft.com/office/powerpoint/2010/main" val="55954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endParaRPr lang="sv-SE" dirty="0" smtClean="0"/>
          </a:p>
          <a:p>
            <a:r>
              <a:rPr lang="sv-SE" dirty="0" smtClean="0"/>
              <a:t>Den huvudsakliga påverkan på lönebildningen sker genom lönesättning vid </a:t>
            </a:r>
            <a:r>
              <a:rPr lang="sv-SE" i="1" dirty="0" smtClean="0"/>
              <a:t>nyanställning</a:t>
            </a:r>
            <a:r>
              <a:rPr lang="sv-SE" dirty="0" smtClean="0"/>
              <a:t> och i samband med </a:t>
            </a:r>
            <a:r>
              <a:rPr lang="sv-SE" i="1" dirty="0" smtClean="0"/>
              <a:t>årlig löneöversyn</a:t>
            </a:r>
            <a:r>
              <a:rPr lang="sv-SE" dirty="0" smtClean="0"/>
              <a:t>.</a:t>
            </a:r>
            <a:r>
              <a:rPr lang="sv-SE" baseline="0" dirty="0" smtClean="0"/>
              <a:t> </a:t>
            </a:r>
          </a:p>
          <a:p>
            <a:r>
              <a:rPr lang="sv-SE" b="0" baseline="0" dirty="0" smtClean="0"/>
              <a:t>Ett annat möjligt tillfälle är när ett uppdrag under löpande år förändras väsentligt i omfång, ansvar och svårighetsgrad</a:t>
            </a:r>
            <a:r>
              <a:rPr lang="sv-SE" sz="1200" b="0" strike="noStrike" dirty="0" smtClean="0"/>
              <a:t>.</a:t>
            </a:r>
          </a:p>
          <a:p>
            <a:endParaRPr lang="sv-SE" b="0" dirty="0" smtClean="0">
              <a:solidFill>
                <a:srgbClr val="7030A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För kvaliteten i lönebildningsprocessen behöver lönesättande</a:t>
            </a:r>
            <a:r>
              <a:rPr lang="sv-SE" sz="1200" kern="1200" baseline="0" dirty="0" smtClean="0">
                <a:solidFill>
                  <a:schemeClr val="tx1"/>
                </a:solidFill>
                <a:effectLst/>
                <a:latin typeface="+mn-lt"/>
                <a:ea typeface="+mn-ea"/>
                <a:cs typeface="+mn-cs"/>
              </a:rPr>
              <a:t> chef</a:t>
            </a:r>
            <a:r>
              <a:rPr lang="sv-SE" sz="1200" kern="1200" dirty="0" smtClean="0">
                <a:solidFill>
                  <a:schemeClr val="tx1"/>
                </a:solidFill>
                <a:effectLst/>
                <a:latin typeface="+mn-lt"/>
                <a:ea typeface="+mn-ea"/>
                <a:cs typeface="+mn-cs"/>
              </a:rPr>
              <a:t> ha möjlighet att utifrån sin lokala verksamhetskännedom bidra med underlag och analys av nuläge och behov av förändring av lärarnas löner. Denne, oftast rektor eller förskolechef, behöver ha god kännedom om, </a:t>
            </a:r>
            <a:r>
              <a:rPr lang="sv-SE" sz="1200" strike="noStrike" kern="1200" dirty="0" smtClean="0">
                <a:solidFill>
                  <a:schemeClr val="tx1"/>
                </a:solidFill>
                <a:effectLst/>
                <a:latin typeface="+mn-lt"/>
                <a:ea typeface="+mn-ea"/>
                <a:cs typeface="+mn-cs"/>
              </a:rPr>
              <a:t>rel</a:t>
            </a:r>
            <a:r>
              <a:rPr lang="sv-SE" sz="1200" kern="1200" dirty="0" smtClean="0">
                <a:solidFill>
                  <a:schemeClr val="tx1"/>
                </a:solidFill>
                <a:effectLst/>
                <a:latin typeface="+mn-lt"/>
                <a:ea typeface="+mn-ea"/>
                <a:cs typeface="+mn-cs"/>
              </a:rPr>
              <a:t>evanta förutsättningar för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och ges förtroende i sitt arbete med </a:t>
            </a:r>
            <a:r>
              <a:rPr lang="sv-SE" sz="1200" i="1" kern="1200" dirty="0" smtClean="0">
                <a:solidFill>
                  <a:schemeClr val="tx1"/>
                </a:solidFill>
                <a:effectLst/>
                <a:latin typeface="+mn-lt"/>
                <a:ea typeface="+mn-ea"/>
                <a:cs typeface="+mn-cs"/>
              </a:rPr>
              <a:t>lönesättningen</a:t>
            </a:r>
            <a:r>
              <a:rPr lang="sv-S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r>
              <a:rPr lang="sv-SE" dirty="0" smtClean="0"/>
              <a:t>För att lönebildningen ska fungera som ett strategisk verktyg</a:t>
            </a:r>
            <a:r>
              <a:rPr lang="sv-SE" dirty="0" smtClean="0">
                <a:solidFill>
                  <a:srgbClr val="FF0000"/>
                </a:solidFill>
              </a:rPr>
              <a:t> </a:t>
            </a:r>
            <a:r>
              <a:rPr lang="sv-SE" dirty="0" smtClean="0">
                <a:solidFill>
                  <a:srgbClr val="7030A0"/>
                </a:solidFill>
              </a:rPr>
              <a:t>behöver </a:t>
            </a:r>
            <a:r>
              <a:rPr lang="sv-SE" dirty="0" smtClean="0"/>
              <a:t>diskussionen om lön </a:t>
            </a:r>
            <a:r>
              <a:rPr lang="sv-SE" dirty="0" smtClean="0">
                <a:solidFill>
                  <a:srgbClr val="7030A0"/>
                </a:solidFill>
              </a:rPr>
              <a:t>föras i hela organisationen så att alla medarbetare har förståelse för och kunskap om lönestruktur och lönesättning. Här har både lönesättande chefer och ombud viktiga</a:t>
            </a:r>
            <a:r>
              <a:rPr lang="sv-SE" baseline="0" dirty="0" smtClean="0">
                <a:solidFill>
                  <a:srgbClr val="7030A0"/>
                </a:solidFill>
              </a:rPr>
              <a:t> roller. </a:t>
            </a:r>
            <a:endParaRPr lang="sv-SE" dirty="0" smtClean="0">
              <a:solidFill>
                <a:srgbClr val="7030A0"/>
              </a:solidFill>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C2A6-B3C2-406A-B4A2-28B08DA4BC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44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solidFill>
                <a:srgbClr val="FF0000"/>
              </a:solidFill>
            </a:endParaRPr>
          </a:p>
          <a:p>
            <a:r>
              <a:rPr lang="sv-SE" baseline="0" dirty="0" smtClean="0"/>
              <a:t>Av alla de olika delar som lönebildningen består av kommer detta material nu att fokusera på lönestrukturen. Vissa andra delar i denna bild påverkar direkt lönestrukturen, och följer därför med indirekt i det fortsatta underlaget. </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solidFill>
                  <a:srgbClr val="FF0000"/>
                </a:solidFill>
              </a:rPr>
              <a:t>Då löneavtalet inte anger en nivå för det garanterade utfallet</a:t>
            </a:r>
            <a:r>
              <a:rPr lang="sv-SE" baseline="0" dirty="0" smtClean="0">
                <a:solidFill>
                  <a:srgbClr val="FF0000"/>
                </a:solidFill>
              </a:rPr>
              <a:t> ökar</a:t>
            </a:r>
            <a:r>
              <a:rPr lang="sv-SE" dirty="0" smtClean="0">
                <a:solidFill>
                  <a:srgbClr val="FF0000"/>
                </a:solidFill>
              </a:rPr>
              <a:t> förutsättningarna och förväntningarna på lokala parter att arbeta strategiskt med att åstadkomma en önskvärd lönestruktur</a:t>
            </a:r>
            <a:r>
              <a:rPr lang="sv-SE" i="0" dirty="0" smtClean="0">
                <a:solidFill>
                  <a:srgbClr val="FF0000"/>
                </a:solidFill>
              </a:rPr>
              <a:t>. För att göra det behöver man göra</a:t>
            </a:r>
            <a:r>
              <a:rPr lang="sv-SE" i="0" baseline="0" dirty="0" smtClean="0">
                <a:solidFill>
                  <a:srgbClr val="FF0000"/>
                </a:solidFill>
              </a:rPr>
              <a:t> en analys av lönestrukturen. Som stöd för den analysen kan det vara meningsfullt att först diskutera vissa begrepp. </a:t>
            </a:r>
            <a:endParaRPr lang="sv-SE" i="0" dirty="0" smtClean="0">
              <a:solidFill>
                <a:srgbClr val="FF0000"/>
              </a:solidFill>
            </a:endParaRPr>
          </a:p>
          <a:p>
            <a:endParaRPr lang="sv-SE" baseline="0" dirty="0" smtClean="0"/>
          </a:p>
          <a:p>
            <a:endParaRPr lang="sv-SE" baseline="0"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13</a:t>
            </a:fld>
            <a:endParaRPr lang="sv-SE"/>
          </a:p>
        </p:txBody>
      </p:sp>
    </p:spTree>
    <p:extLst>
      <p:ext uri="{BB962C8B-B14F-4D97-AF65-F5344CB8AC3E}">
        <p14:creationId xmlns:p14="http://schemas.microsoft.com/office/powerpoint/2010/main" val="597357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buFontTx/>
              <a:buNone/>
            </a:pPr>
            <a:r>
              <a:rPr lang="sv-SE" b="1" dirty="0" smtClean="0">
                <a:solidFill>
                  <a:srgbClr val="FF0000"/>
                </a:solidFill>
              </a:rPr>
              <a:t>Vägledning:</a:t>
            </a:r>
          </a:p>
          <a:p>
            <a:pPr>
              <a:lnSpc>
                <a:spcPct val="110000"/>
              </a:lnSpc>
              <a:buFontTx/>
              <a:buNone/>
            </a:pPr>
            <a:endParaRPr lang="sv-SE" b="1" dirty="0" smtClean="0">
              <a:solidFill>
                <a:srgbClr val="FF0000"/>
              </a:solidFill>
            </a:endParaRPr>
          </a:p>
          <a:p>
            <a:pPr>
              <a:lnSpc>
                <a:spcPct val="110000"/>
              </a:lnSpc>
              <a:buFontTx/>
              <a:buNone/>
            </a:pPr>
            <a:r>
              <a:rPr lang="sv-SE" dirty="0" smtClean="0">
                <a:solidFill>
                  <a:srgbClr val="FF0000"/>
                </a:solidFill>
              </a:rPr>
              <a:t>Exempel </a:t>
            </a:r>
            <a:r>
              <a:rPr lang="sv-SE" dirty="0">
                <a:solidFill>
                  <a:srgbClr val="FF0000"/>
                </a:solidFill>
              </a:rPr>
              <a:t>på vad vi som centrala parter menar med lönestruktur </a:t>
            </a:r>
            <a:r>
              <a:rPr lang="sv-SE" dirty="0" smtClean="0">
                <a:solidFill>
                  <a:srgbClr val="FF0000"/>
                </a:solidFill>
              </a:rPr>
              <a:t>framgår till viss del i</a:t>
            </a:r>
            <a:r>
              <a:rPr lang="sv-SE" baseline="0" dirty="0" smtClean="0">
                <a:solidFill>
                  <a:srgbClr val="FF0000"/>
                </a:solidFill>
              </a:rPr>
              <a:t> materialets </a:t>
            </a:r>
            <a:r>
              <a:rPr lang="sv-SE" dirty="0" smtClean="0">
                <a:solidFill>
                  <a:srgbClr val="FF0000"/>
                </a:solidFill>
              </a:rPr>
              <a:t>del </a:t>
            </a:r>
            <a:r>
              <a:rPr lang="sv-SE" dirty="0">
                <a:solidFill>
                  <a:srgbClr val="FF0000"/>
                </a:solidFill>
              </a:rPr>
              <a:t>1. Det är emellertid viktigt att ni lokalt har en samsyn kring detta och andra begrepp för att den lokala dialogen </a:t>
            </a:r>
            <a:r>
              <a:rPr lang="sv-SE" dirty="0" smtClean="0">
                <a:solidFill>
                  <a:srgbClr val="FF0000"/>
                </a:solidFill>
              </a:rPr>
              <a:t>ska </a:t>
            </a:r>
            <a:r>
              <a:rPr lang="sv-SE" dirty="0">
                <a:solidFill>
                  <a:srgbClr val="FF0000"/>
                </a:solidFill>
              </a:rPr>
              <a:t>bli meningsfull. Det kan finnas fler begrepp </a:t>
            </a:r>
            <a:r>
              <a:rPr lang="sv-SE" dirty="0" smtClean="0">
                <a:solidFill>
                  <a:srgbClr val="FF0000"/>
                </a:solidFill>
              </a:rPr>
              <a:t>som </a:t>
            </a:r>
            <a:r>
              <a:rPr lang="sv-SE" dirty="0">
                <a:solidFill>
                  <a:srgbClr val="FF0000"/>
                </a:solidFill>
              </a:rPr>
              <a:t>ni behöver diskutera för att ha en gemensam uppfattning och </a:t>
            </a:r>
            <a:r>
              <a:rPr lang="sv-SE" dirty="0" smtClean="0">
                <a:solidFill>
                  <a:srgbClr val="FF0000"/>
                </a:solidFill>
              </a:rPr>
              <a:t>förståelse. Lägg till de</a:t>
            </a:r>
            <a:r>
              <a:rPr lang="sv-SE" baseline="0" dirty="0" smtClean="0">
                <a:solidFill>
                  <a:srgbClr val="FF0000"/>
                </a:solidFill>
              </a:rPr>
              <a:t> ni saknar i listan ovan.</a:t>
            </a:r>
            <a:endParaRPr lang="sv-SE" dirty="0">
              <a:solidFill>
                <a:srgbClr val="FF0000"/>
              </a:solidFill>
            </a:endParaRPr>
          </a:p>
          <a:p>
            <a:pPr>
              <a:lnSpc>
                <a:spcPct val="110000"/>
              </a:lnSpc>
              <a:buFontTx/>
              <a:buNone/>
            </a:pPr>
            <a:endParaRPr lang="sv-SE" dirty="0">
              <a:solidFill>
                <a:srgbClr val="FF0000"/>
              </a:solidFill>
            </a:endParaRPr>
          </a:p>
          <a:p>
            <a:pPr marL="171450" indent="-171450">
              <a:lnSpc>
                <a:spcPct val="110000"/>
              </a:lnSpc>
              <a:buFont typeface="Wingdings" panose="05000000000000000000" pitchFamily="2" charset="2"/>
              <a:buChar char="à"/>
            </a:pPr>
            <a:r>
              <a:rPr lang="sv-SE" i="1" dirty="0" smtClean="0">
                <a:solidFill>
                  <a:srgbClr val="FF0000"/>
                </a:solidFill>
              </a:rPr>
              <a:t>Välj</a:t>
            </a:r>
            <a:r>
              <a:rPr lang="sv-SE" i="1" baseline="0" dirty="0" smtClean="0">
                <a:solidFill>
                  <a:srgbClr val="FF0000"/>
                </a:solidFill>
              </a:rPr>
              <a:t> om ni </a:t>
            </a:r>
            <a:r>
              <a:rPr lang="sv-SE" i="1" dirty="0" smtClean="0">
                <a:solidFill>
                  <a:srgbClr val="FF0000"/>
                </a:solidFill>
              </a:rPr>
              <a:t>vill </a:t>
            </a:r>
            <a:r>
              <a:rPr lang="sv-SE" i="1" dirty="0">
                <a:solidFill>
                  <a:srgbClr val="FF0000"/>
                </a:solidFill>
              </a:rPr>
              <a:t>genomföra </a:t>
            </a:r>
            <a:r>
              <a:rPr lang="sv-SE" i="1" dirty="0" smtClean="0">
                <a:solidFill>
                  <a:srgbClr val="FF0000"/>
                </a:solidFill>
              </a:rPr>
              <a:t>denna diskussion här </a:t>
            </a:r>
            <a:r>
              <a:rPr lang="sv-SE" i="1" dirty="0">
                <a:solidFill>
                  <a:srgbClr val="FF0000"/>
                </a:solidFill>
              </a:rPr>
              <a:t>under </a:t>
            </a:r>
            <a:r>
              <a:rPr lang="sv-SE" i="1" dirty="0" smtClean="0">
                <a:solidFill>
                  <a:srgbClr val="FF0000"/>
                </a:solidFill>
              </a:rPr>
              <a:t>den teoretiska</a:t>
            </a:r>
            <a:r>
              <a:rPr lang="sv-SE" i="1" baseline="0" dirty="0" smtClean="0">
                <a:solidFill>
                  <a:srgbClr val="FF0000"/>
                </a:solidFill>
              </a:rPr>
              <a:t> </a:t>
            </a:r>
            <a:r>
              <a:rPr lang="sv-SE" i="1" dirty="0" smtClean="0">
                <a:solidFill>
                  <a:srgbClr val="FF0000"/>
                </a:solidFill>
              </a:rPr>
              <a:t>delen 1, </a:t>
            </a:r>
            <a:r>
              <a:rPr lang="sv-SE" i="1" dirty="0">
                <a:solidFill>
                  <a:srgbClr val="FF0000"/>
                </a:solidFill>
              </a:rPr>
              <a:t>eller ta med er </a:t>
            </a:r>
            <a:r>
              <a:rPr lang="sv-SE" i="1" dirty="0" smtClean="0">
                <a:solidFill>
                  <a:srgbClr val="FF0000"/>
                </a:solidFill>
              </a:rPr>
              <a:t>uppgiften </a:t>
            </a:r>
            <a:r>
              <a:rPr lang="sv-SE" i="1" dirty="0">
                <a:solidFill>
                  <a:srgbClr val="FF0000"/>
                </a:solidFill>
              </a:rPr>
              <a:t>som en del av arbetet när ni </a:t>
            </a:r>
            <a:r>
              <a:rPr lang="sv-SE" i="1" dirty="0" smtClean="0">
                <a:solidFill>
                  <a:srgbClr val="FF0000"/>
                </a:solidFill>
              </a:rPr>
              <a:t>kommer till diskussionsunderlaget </a:t>
            </a:r>
            <a:r>
              <a:rPr lang="sv-SE" i="1" dirty="0">
                <a:solidFill>
                  <a:srgbClr val="FF0000"/>
                </a:solidFill>
              </a:rPr>
              <a:t>i del 2</a:t>
            </a:r>
            <a:r>
              <a:rPr lang="sv-SE" i="1" dirty="0" smtClean="0">
                <a:solidFill>
                  <a:srgbClr val="FF0000"/>
                </a:solidFill>
              </a:rPr>
              <a:t>.</a:t>
            </a:r>
          </a:p>
          <a:p>
            <a:pPr marL="0" indent="0">
              <a:lnSpc>
                <a:spcPct val="110000"/>
              </a:lnSpc>
              <a:buFont typeface="Wingdings" panose="05000000000000000000" pitchFamily="2" charset="2"/>
              <a:buNone/>
            </a:pPr>
            <a:endParaRPr lang="sv-SE" dirty="0">
              <a:solidFill>
                <a:srgbClr val="FF0000"/>
              </a:solidFill>
            </a:endParaRPr>
          </a:p>
          <a:p>
            <a:pPr>
              <a:lnSpc>
                <a:spcPct val="110000"/>
              </a:lnSpc>
              <a:buFontTx/>
              <a:buChar char="-"/>
            </a:pPr>
            <a:endParaRPr lang="sv-SE" dirty="0">
              <a:solidFill>
                <a:srgbClr val="FF0000"/>
              </a:solidFill>
            </a:endParaRPr>
          </a:p>
          <a:p>
            <a:endParaRPr lang="sv-SE" i="1" dirty="0"/>
          </a:p>
          <a:p>
            <a:endParaRPr lang="sv-SE"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14</a:t>
            </a:fld>
            <a:endParaRPr lang="sv-SE"/>
          </a:p>
        </p:txBody>
      </p:sp>
    </p:spTree>
    <p:extLst>
      <p:ext uri="{BB962C8B-B14F-4D97-AF65-F5344CB8AC3E}">
        <p14:creationId xmlns:p14="http://schemas.microsoft.com/office/powerpoint/2010/main" val="107517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Vägledning:</a:t>
            </a:r>
          </a:p>
          <a:p>
            <a:endParaRPr lang="sv-SE" b="1" dirty="0" smtClean="0"/>
          </a:p>
          <a:p>
            <a:r>
              <a:rPr lang="sv-SE" dirty="0" smtClean="0"/>
              <a:t>Diskussion </a:t>
            </a:r>
            <a:r>
              <a:rPr lang="sv-SE" dirty="0"/>
              <a:t>och analys av lönestruktur utgår alltid från hela lönen, d.v.s. månadslön motsvarande heltid. </a:t>
            </a:r>
            <a:r>
              <a:rPr lang="sv-SE" dirty="0" smtClean="0"/>
              <a:t>Lokala</a:t>
            </a:r>
            <a:r>
              <a:rPr lang="sv-SE" baseline="0" dirty="0" smtClean="0"/>
              <a:t> parter behöver föra en dialog över vilka fasta tillägg som bör ses som en del av lönestrukturen. </a:t>
            </a:r>
          </a:p>
          <a:p>
            <a:endParaRPr lang="sv-SE" dirty="0">
              <a:solidFill>
                <a:srgbClr val="FF0000"/>
              </a:solidFill>
            </a:endParaRPr>
          </a:p>
          <a:p>
            <a:r>
              <a:rPr lang="sv-SE" dirty="0" smtClean="0"/>
              <a:t>Lönesättningen </a:t>
            </a:r>
            <a:r>
              <a:rPr lang="sv-SE" dirty="0"/>
              <a:t>i samband med löneöversyn görs med utgångspunkt i de förändringar </a:t>
            </a:r>
            <a:r>
              <a:rPr lang="sv-SE" dirty="0" smtClean="0"/>
              <a:t>som önskas i lönestrukturens nuläge</a:t>
            </a:r>
            <a:r>
              <a:rPr lang="sv-SE" dirty="0"/>
              <a:t>, med syfte att nå ett långsiktigt önskat </a:t>
            </a:r>
            <a:r>
              <a:rPr lang="sv-SE" dirty="0" smtClean="0"/>
              <a:t>läge. </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7030A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solidFill>
                  <a:srgbClr val="7030A0"/>
                </a:solidFill>
              </a:rPr>
              <a:t>I </a:t>
            </a:r>
            <a:r>
              <a:rPr lang="sv-SE" dirty="0">
                <a:solidFill>
                  <a:srgbClr val="7030A0"/>
                </a:solidFill>
              </a:rPr>
              <a:t>arbetet med önskat läge </a:t>
            </a:r>
            <a:r>
              <a:rPr lang="sv-SE" dirty="0" smtClean="0">
                <a:solidFill>
                  <a:srgbClr val="7030A0"/>
                </a:solidFill>
              </a:rPr>
              <a:t>behöver</a:t>
            </a:r>
            <a:r>
              <a:rPr lang="sv-SE" baseline="0" dirty="0" smtClean="0">
                <a:solidFill>
                  <a:srgbClr val="7030A0"/>
                </a:solidFill>
              </a:rPr>
              <a:t> också </a:t>
            </a:r>
            <a:r>
              <a:rPr lang="sv-SE" dirty="0" smtClean="0">
                <a:solidFill>
                  <a:srgbClr val="7030A0"/>
                </a:solidFill>
              </a:rPr>
              <a:t>avtalet beaktas vad gäller </a:t>
            </a:r>
            <a:r>
              <a:rPr lang="sv-SE" dirty="0">
                <a:solidFill>
                  <a:srgbClr val="7030A0"/>
                </a:solidFill>
              </a:rPr>
              <a:t>lönespridning och löneutveckling. </a:t>
            </a:r>
          </a:p>
          <a:p>
            <a:endParaRPr lang="sv-SE"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15</a:t>
            </a:fld>
            <a:endParaRPr lang="sv-SE"/>
          </a:p>
        </p:txBody>
      </p:sp>
    </p:spTree>
    <p:extLst>
      <p:ext uri="{BB962C8B-B14F-4D97-AF65-F5344CB8AC3E}">
        <p14:creationId xmlns:p14="http://schemas.microsoft.com/office/powerpoint/2010/main" val="1757786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endParaRPr lang="sv-SE" dirty="0"/>
          </a:p>
          <a:p>
            <a:r>
              <a:rPr lang="sv-SE" dirty="0"/>
              <a:t>Lönerelationerna mellan och inom olika yrkesgrupper avspeglar arbetsgivarens </a:t>
            </a:r>
            <a:r>
              <a:rPr lang="sv-SE" dirty="0" smtClean="0"/>
              <a:t>ställningstaganden i olika sammanhang. I</a:t>
            </a:r>
            <a:r>
              <a:rPr lang="sv-SE" baseline="0" dirty="0" smtClean="0"/>
              <a:t> vissa fall visar strukturen på ett resultat av en medveten lönesättning, medan den i andra fall visar på resultatet av många olika förutsättningar (t.ex. marknad, statliga satsningar mm).</a:t>
            </a:r>
            <a:endParaRPr lang="sv-SE" dirty="0"/>
          </a:p>
          <a:p>
            <a:endParaRPr lang="sv-SE" dirty="0">
              <a:solidFill>
                <a:srgbClr val="7030A0"/>
              </a:solidFill>
            </a:endParaRPr>
          </a:p>
          <a:p>
            <a:r>
              <a:rPr lang="sv-SE" sz="1200" kern="1200" dirty="0" smtClean="0">
                <a:solidFill>
                  <a:schemeClr val="tx1"/>
                </a:solidFill>
                <a:effectLst/>
                <a:latin typeface="+mn-lt"/>
                <a:ea typeface="+mn-ea"/>
                <a:cs typeface="+mn-cs"/>
              </a:rPr>
              <a:t>Lönestrukturen och löneskillnader ska kunna motiveras utifrån verksamhetens mål och organisation, enligt diskrimineringslagens krav och parternas intentioner i avtalet.</a:t>
            </a:r>
            <a:endParaRPr lang="sv-SE" dirty="0">
              <a:solidFill>
                <a:srgbClr val="7030A0"/>
              </a:solidFill>
            </a:endParaRPr>
          </a:p>
          <a:p>
            <a:endParaRPr lang="sv-SE" dirty="0"/>
          </a:p>
          <a:p>
            <a:r>
              <a:rPr lang="sv-SE" dirty="0"/>
              <a:t>Dialogen mellan parterna behöver omfatta såväl helheten i lönebildningen hos arbetsgivaren, som specifik analys av lönestruktur och lönespridning för de yrkesgrupper som berörs av avtalet.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C2A6-B3C2-406A-B4A2-28B08DA4BC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633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Att </a:t>
            </a:r>
            <a:r>
              <a:rPr lang="sv-SE" dirty="0"/>
              <a:t>beskriva en önskvärd lönestruktur ger tillsammans med analys av den nuvarande lönestrukturen grund för att formulera mål för den lokala lönebildningen och enskilda löneöversyner samt val av lönekriterier. </a:t>
            </a:r>
            <a:endParaRPr lang="sv-SE" b="0" dirty="0"/>
          </a:p>
          <a:p>
            <a:endParaRPr lang="sv-SE" b="0" dirty="0" smtClean="0"/>
          </a:p>
          <a:p>
            <a:r>
              <a:rPr lang="sv-SE" sz="1200" b="0" kern="1200" dirty="0" smtClean="0">
                <a:solidFill>
                  <a:schemeClr val="tx1"/>
                </a:solidFill>
                <a:effectLst/>
                <a:latin typeface="+mn-lt"/>
                <a:ea typeface="+mn-ea"/>
                <a:cs typeface="+mn-cs"/>
              </a:rPr>
              <a:t>För att kunna föra en meningsfull dialog om en önskvärd lönestruktur behöver parterna söka samsyn om vilka perspektiv i lönestrukturen som ska analyseras (se nästa bild).</a:t>
            </a:r>
          </a:p>
          <a:p>
            <a:r>
              <a:rPr lang="sv-SE" sz="1200" b="1" kern="1200" dirty="0" smtClean="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43E0C2A6-B3C2-406A-B4A2-28B08DA4BC38}" type="slidenum">
              <a:rPr lang="sv-SE" smtClean="0"/>
              <a:t>17</a:t>
            </a:fld>
            <a:endParaRPr lang="sv-SE"/>
          </a:p>
        </p:txBody>
      </p:sp>
    </p:spTree>
    <p:extLst>
      <p:ext uri="{BB962C8B-B14F-4D97-AF65-F5344CB8AC3E}">
        <p14:creationId xmlns:p14="http://schemas.microsoft.com/office/powerpoint/2010/main" val="333605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Lönestrukturen kan behöva analyseras ur flera olika perspektiv för att se hur den reflekterar önskvärt löneläge och korrekt lönebild utifrån individuella bidrag till mål och resultat.</a:t>
            </a:r>
          </a:p>
          <a:p>
            <a:endParaRPr lang="sv-SE" b="1" dirty="0" smtClean="0">
              <a:latin typeface="Times New Roman" pitchFamily="18" charset="0"/>
            </a:endParaRPr>
          </a:p>
          <a:p>
            <a:r>
              <a:rPr lang="sv-SE" b="0" dirty="0" smtClean="0">
                <a:solidFill>
                  <a:srgbClr val="FF0000"/>
                </a:solidFill>
              </a:rPr>
              <a:t>Den lagstadgade arbetsvärderingen är en viktig grund för arbetet med lönestruktur utifrån krav, uppdrag och ansvar i värderade befattningar. Lönekartläggningen visar en nulägesbild av lönestruktur och lönerelationer mellan befattningar i förhållande till arbetsvärderingen. </a:t>
            </a:r>
          </a:p>
          <a:p>
            <a:endParaRPr lang="sv-SE" b="0" dirty="0" smtClean="0">
              <a:solidFill>
                <a:srgbClr val="FF0000"/>
              </a:solidFill>
            </a:endParaRPr>
          </a:p>
          <a:p>
            <a:r>
              <a:rPr lang="sv-SE" b="0" dirty="0" smtClean="0">
                <a:solidFill>
                  <a:srgbClr val="FF0000"/>
                </a:solidFill>
              </a:rPr>
              <a:t>Fler exempel utöver de som nämns i bilden är:</a:t>
            </a:r>
          </a:p>
          <a:p>
            <a:pPr marL="171450" indent="-171450">
              <a:buFont typeface="Arial" panose="020B0604020202020204" pitchFamily="34" charset="0"/>
              <a:buChar char="•"/>
            </a:pPr>
            <a:r>
              <a:rPr lang="sv-SE" b="0" i="1" dirty="0" smtClean="0"/>
              <a:t>Differentiering av uppdrag, särskilda ansvar, karriärtjänster, etc.</a:t>
            </a:r>
          </a:p>
          <a:p>
            <a:pPr marL="171450" indent="-171450">
              <a:buFont typeface="Arial" panose="020B0604020202020204" pitchFamily="34" charset="0"/>
              <a:buChar char="•"/>
            </a:pPr>
            <a:r>
              <a:rPr lang="sv-SE" b="0" i="1" dirty="0" smtClean="0"/>
              <a:t>Verksamhetens mål och måluppfyllelse</a:t>
            </a:r>
          </a:p>
          <a:p>
            <a:pPr marL="171450" indent="-171450">
              <a:buFont typeface="Arial" panose="020B0604020202020204" pitchFamily="34" charset="0"/>
              <a:buChar char="•"/>
            </a:pPr>
            <a:r>
              <a:rPr lang="sv-SE" b="0" i="1" dirty="0" smtClean="0"/>
              <a:t>Politiska prioriteringar</a:t>
            </a:r>
          </a:p>
          <a:p>
            <a:pPr marL="171450" indent="-171450">
              <a:buFont typeface="Arial" panose="020B0604020202020204" pitchFamily="34" charset="0"/>
              <a:buChar char="•"/>
            </a:pPr>
            <a:r>
              <a:rPr lang="sv-SE" b="0" i="1" dirty="0" smtClean="0"/>
              <a:t>Löneavtalets parametrar </a:t>
            </a:r>
          </a:p>
          <a:p>
            <a:pPr marL="171450" indent="-171450">
              <a:buFont typeface="Arial" panose="020B0604020202020204" pitchFamily="34" charset="0"/>
              <a:buChar char="•"/>
            </a:pPr>
            <a:r>
              <a:rPr lang="sv-SE" b="0" i="1" dirty="0" smtClean="0"/>
              <a:t>Ekonomiska förutsättningar</a:t>
            </a:r>
          </a:p>
          <a:p>
            <a:pPr marL="171450" indent="-171450">
              <a:buFont typeface="Arial" panose="020B0604020202020204" pitchFamily="34" charset="0"/>
              <a:buChar char="•"/>
            </a:pPr>
            <a:r>
              <a:rPr lang="sv-SE" b="0" i="1" dirty="0" smtClean="0"/>
              <a:t>Mm.</a:t>
            </a:r>
          </a:p>
          <a:p>
            <a:endParaRPr lang="sv-S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Beskrivningen av såväl nuläge som önskat läge behöver göras utifrån valda perspektiv. </a:t>
            </a:r>
            <a:endParaRPr lang="sv-SE" b="0" dirty="0" smtClean="0"/>
          </a:p>
          <a:p>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3E0C2A6-B3C2-406A-B4A2-28B08DA4BC38}" type="slidenum">
              <a:rPr lang="sv-SE" smtClean="0"/>
              <a:t>18</a:t>
            </a:fld>
            <a:endParaRPr lang="sv-SE"/>
          </a:p>
        </p:txBody>
      </p:sp>
    </p:spTree>
    <p:extLst>
      <p:ext uri="{BB962C8B-B14F-4D97-AF65-F5344CB8AC3E}">
        <p14:creationId xmlns:p14="http://schemas.microsoft.com/office/powerpoint/2010/main" val="1677799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smtClean="0"/>
          </a:p>
          <a:p>
            <a:r>
              <a:rPr lang="sv-SE" dirty="0" smtClean="0"/>
              <a:t>Följande</a:t>
            </a:r>
            <a:r>
              <a:rPr lang="sv-SE" baseline="0" dirty="0" smtClean="0"/>
              <a:t> bilder beskriver olika varianter på hur man kan illustrera sin lönestruktur. </a:t>
            </a:r>
          </a:p>
          <a:p>
            <a:r>
              <a:rPr lang="sv-SE" baseline="0" dirty="0" smtClean="0"/>
              <a:t>Det finns en rad olika systemstöd och löneverktyg som åskådliggör detta på olika sätt. Använd det ni har till ert förfogande och som ni är vana att hantera.</a:t>
            </a:r>
            <a:endParaRPr lang="sv-SE"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19</a:t>
            </a:fld>
            <a:endParaRPr lang="sv-SE"/>
          </a:p>
        </p:txBody>
      </p:sp>
    </p:spTree>
    <p:extLst>
      <p:ext uri="{BB962C8B-B14F-4D97-AF65-F5344CB8AC3E}">
        <p14:creationId xmlns:p14="http://schemas.microsoft.com/office/powerpoint/2010/main" val="142498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r>
              <a:rPr lang="sv-SE" dirty="0" smtClean="0"/>
              <a:t>Detta material är framtaget som ett förslag till underlag för den lokala partsgemensamma dialogen om lön</a:t>
            </a:r>
            <a:r>
              <a:rPr lang="sv-SE" baseline="0" dirty="0" smtClean="0"/>
              <a:t> och lönestruktur mellan ansvariga arbetsgivarrepresentanter och fackliga företrädare centralt i kommunen/företaget. </a:t>
            </a:r>
            <a:r>
              <a:rPr lang="sv-SE" sz="1200" kern="1200" dirty="0" smtClean="0">
                <a:solidFill>
                  <a:schemeClr val="tx1"/>
                </a:solidFill>
                <a:effectLst/>
                <a:latin typeface="+mn-lt"/>
                <a:ea typeface="+mn-ea"/>
                <a:cs typeface="+mn-cs"/>
              </a:rPr>
              <a:t>Det utgör en del i ett samlat stöd som parterna tagit fram för arbetet med strategisk kompetensförsörjning inom skolan. </a:t>
            </a:r>
            <a:endParaRPr lang="sv-SE" baseline="0" dirty="0" smtClean="0"/>
          </a:p>
          <a:p>
            <a:endParaRPr lang="sv-SE" baseline="0" dirty="0" smtClean="0"/>
          </a:p>
          <a:p>
            <a:r>
              <a:rPr lang="sv-SE" baseline="0" dirty="0" smtClean="0"/>
              <a:t>Gå gärna igenom materialet tillsammans i förväg och gör en tidsplanering för genomgången av den teoretiska delen 1, och arbetet i del 2 (inklusive de ev. egna bilder/material ni lägger till). Komplettera gärna materialet med era egna bilder så att ni fångar in en meningsfull helhet i era diskussioner. I vissa avsnitt har vi visat på exempel på bilder där ni med fördel kan lägga till er egna. </a:t>
            </a:r>
            <a:r>
              <a:rPr lang="sv-SE" sz="1200" kern="1200" baseline="0" dirty="0" smtClean="0">
                <a:solidFill>
                  <a:schemeClr val="tx1"/>
                </a:solidFill>
                <a:effectLst/>
                <a:latin typeface="+mn-lt"/>
                <a:ea typeface="+mn-ea"/>
                <a:cs typeface="+mn-cs"/>
              </a:rPr>
              <a:t>Ni kan också välja att ho</a:t>
            </a:r>
            <a:r>
              <a:rPr lang="sv-SE" sz="1200" kern="1200" dirty="0" smtClean="0">
                <a:solidFill>
                  <a:schemeClr val="tx1"/>
                </a:solidFill>
                <a:effectLst/>
                <a:latin typeface="+mn-lt"/>
                <a:ea typeface="+mn-ea"/>
                <a:cs typeface="+mn-cs"/>
              </a:rPr>
              <a:t>ppa över sådant som ni som parter anser att ni redan hanterar. </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I bildspelet finner ni vägledande text i detta anteckningsfält. Denna text ska ses som ett stöd till den som leder mötet vid vilket detta material används.  </a:t>
            </a:r>
            <a:endParaRPr lang="sv-SE" dirty="0" smtClean="0"/>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i="0" dirty="0" smtClean="0"/>
              <a:t>Dialogen och arbetet med lönebildningen ska bidra till att nå en ändamålsenlig helhet i de insatser och aktiviteter som görs för att trygga skolans kompetensförsörjning. Detta m</a:t>
            </a:r>
            <a:r>
              <a:rPr lang="sv-SE" baseline="0" dirty="0" smtClean="0"/>
              <a:t>aterial är ett komplement till den övriga dialogen och arbetet med strategisk kompetensförsörjning. På en partsgemensamma hemsida (kompetensforsorjning.se) har parterna genom projektet </a:t>
            </a:r>
            <a:r>
              <a:rPr lang="sv-SE" i="1" baseline="0" dirty="0" smtClean="0"/>
              <a:t>”Strategisk kompetensförsörjning skola”</a:t>
            </a:r>
            <a:r>
              <a:rPr lang="sv-SE" baseline="0" dirty="0" smtClean="0"/>
              <a:t> samlat material som stödjer flera viktiga områden, varav lönebildning (lön och lönestruktur) är ett. Det är inte nödvändigt att man tagit del av den metod och konferens som hänvisas till för att använda detta material, men det utgör en bra bas för fortsatt arbete med olika viktiga områden inom kompetensförsörjning.</a:t>
            </a:r>
            <a:r>
              <a:rPr lang="sv-SE" sz="1200" i="0" dirty="0" smtClean="0"/>
              <a:t> (se bild 3)</a:t>
            </a:r>
            <a:endParaRPr lang="sv-SE" baseline="0" dirty="0" smtClean="0"/>
          </a:p>
          <a:p>
            <a:endParaRPr lang="sv-SE" i="0" baseline="0" dirty="0" smtClean="0"/>
          </a:p>
          <a:p>
            <a:pPr marL="0" indent="0">
              <a:buNone/>
            </a:pPr>
            <a:r>
              <a:rPr lang="sv-SE" i="0" baseline="0" dirty="0" smtClean="0"/>
              <a:t>Powerpoint-materialet är indelat i två delar. Del 1 utgör en teoretisk bakgrund som stöd för </a:t>
            </a:r>
            <a:r>
              <a:rPr lang="sv-SE" sz="2400" i="0" baseline="0" dirty="0" smtClean="0"/>
              <a:t>partsgemensamma reflektioner om lön och lönestruktur. Del 1 kan ge er en gemensam bas och förståelse inför de kommande diskussionerna i del 2. </a:t>
            </a:r>
            <a:endParaRPr lang="sv-SE" sz="2400" i="0" dirty="0" smtClean="0"/>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43E0C2A6-B3C2-406A-B4A2-28B08DA4BC38}" type="slidenum">
              <a:rPr lang="sv-SE" smtClean="0"/>
              <a:t>2</a:t>
            </a:fld>
            <a:endParaRPr lang="sv-SE"/>
          </a:p>
        </p:txBody>
      </p:sp>
    </p:spTree>
    <p:extLst>
      <p:ext uri="{BB962C8B-B14F-4D97-AF65-F5344CB8AC3E}">
        <p14:creationId xmlns:p14="http://schemas.microsoft.com/office/powerpoint/2010/main" val="239338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latin typeface="Times New Roman" pitchFamily="18" charset="0"/>
              </a:rPr>
              <a:t>Vägledning:	</a:t>
            </a:r>
          </a:p>
          <a:p>
            <a:endParaRPr lang="sv-SE" b="1" dirty="0" smtClean="0">
              <a:latin typeface="Times New Roman" pitchFamily="18" charset="0"/>
            </a:endParaRPr>
          </a:p>
          <a:p>
            <a:r>
              <a:rPr lang="sv-SE" dirty="0" smtClean="0"/>
              <a:t>Hur lönestrukturen ser ut kan belysas</a:t>
            </a:r>
            <a:r>
              <a:rPr lang="sv-SE" baseline="0" dirty="0" smtClean="0"/>
              <a:t> på olika sätt. I diagrammet visas både lönestruktur och lönespridning.</a:t>
            </a:r>
          </a:p>
          <a:p>
            <a:r>
              <a:rPr lang="sv-SE" baseline="0" dirty="0" smtClean="0"/>
              <a:t>De gröna fälten visar hur det ser ut vid en given tidpunkt t ex det nuläge man bestämmer att ha som utgångspunkt.</a:t>
            </a:r>
          </a:p>
          <a:p>
            <a:r>
              <a:rPr lang="sv-SE" baseline="0" dirty="0" smtClean="0"/>
              <a:t>De röda fälten beskriver det önskade man kommer fram till och som ska gynna verksamheten, bidra till effektivitet och utveckling.</a:t>
            </a:r>
          </a:p>
          <a:p>
            <a:endParaRPr lang="sv-SE" baseline="0" dirty="0" smtClean="0"/>
          </a:p>
          <a:p>
            <a:r>
              <a:rPr lang="sv-SE" baseline="0" dirty="0" smtClean="0"/>
              <a:t>Notera att det kan vara skillnader både mellan yrkesgrupper och inom en yrkesgrupp, både i nuläget men också i förhållande till önskat läge,</a:t>
            </a:r>
          </a:p>
          <a:p>
            <a:endParaRPr lang="sv-SE" baseline="0" dirty="0" smtClean="0"/>
          </a:p>
          <a:p>
            <a:r>
              <a:rPr lang="sv-SE" baseline="0" dirty="0" smtClean="0"/>
              <a:t>När man gör en förflyttning ökar kostnaderna för en yrkesgrupp. Hur behöver det planeras i er verksamhet? Vilka medel finns tillgängliga? Detta får ni möjlighet att diskutera i del 2 i detta material. </a:t>
            </a:r>
            <a:endParaRPr lang="sv-SE" dirty="0"/>
          </a:p>
        </p:txBody>
      </p:sp>
      <p:sp>
        <p:nvSpPr>
          <p:cNvPr id="4" name="Platshållare för bildnummer 3"/>
          <p:cNvSpPr>
            <a:spLocks noGrp="1"/>
          </p:cNvSpPr>
          <p:nvPr>
            <p:ph type="sldNum" sz="quarter" idx="10"/>
          </p:nvPr>
        </p:nvSpPr>
        <p:spPr/>
        <p:txBody>
          <a:bodyPr/>
          <a:lstStyle/>
          <a:p>
            <a:fld id="{BF68B335-11E1-410A-A8C3-935853B1A626}" type="slidenum">
              <a:rPr lang="sv-SE" smtClean="0"/>
              <a:t>20</a:t>
            </a:fld>
            <a:endParaRPr lang="sv-SE"/>
          </a:p>
        </p:txBody>
      </p:sp>
    </p:spTree>
    <p:extLst>
      <p:ext uri="{BB962C8B-B14F-4D97-AF65-F5344CB8AC3E}">
        <p14:creationId xmlns:p14="http://schemas.microsoft.com/office/powerpoint/2010/main" val="238128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Vägledning:</a:t>
            </a:r>
          </a:p>
          <a:p>
            <a:endParaRPr lang="sv-S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Det är viktigt att analysen inte stannar vid lönestrukturen MELLAN yrkesgrupper. Enligt avtalets intentioner behöver även lönestruktur INOM en yrkeskategori analyseras.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I den analysen säger percentiler och median ganska lite om själva strukturen. Det här diagrammet visar hur lönerna för olika medarbetare följer en viss trendlinje (svart linje). I samma diagram kan man illustrera en målbild för det önskvärda löneläget genom ytterligare en trendlinje (grön linje).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Diagram liknande detta visar hur löner för individer förhåller sig till varandra. Då y-axeln visar lönenivå kan ni längst x-axeln välja att kartlägga lönerna utifrån de olika parametrar ni finner behov av att titta på.</a:t>
            </a:r>
          </a:p>
          <a:p>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3E0C2A6-B3C2-406A-B4A2-28B08DA4BC38}" type="slidenum">
              <a:rPr lang="sv-SE" smtClean="0"/>
              <a:t>21</a:t>
            </a:fld>
            <a:endParaRPr lang="sv-SE"/>
          </a:p>
        </p:txBody>
      </p:sp>
    </p:spTree>
    <p:extLst>
      <p:ext uri="{BB962C8B-B14F-4D97-AF65-F5344CB8AC3E}">
        <p14:creationId xmlns:p14="http://schemas.microsoft.com/office/powerpoint/2010/main" val="1529135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400" b="1" dirty="0" smtClean="0"/>
              <a:t>Vägledning:</a:t>
            </a:r>
          </a:p>
          <a:p>
            <a:endParaRPr lang="sv-SE" sz="2400" b="1" dirty="0" smtClean="0"/>
          </a:p>
          <a:p>
            <a:r>
              <a:rPr lang="sv-SE" sz="2400" dirty="0" smtClean="0"/>
              <a:t>De </a:t>
            </a:r>
            <a:r>
              <a:rPr lang="sv-SE" sz="2400" dirty="0"/>
              <a:t>viktiga delarna i lönebildningen behöver hanteras tillsammans med ordinarie budget- och verksamhetsprocess för att säkerställa finansiering, långsiktighet och en ändamålsenlig helhet.</a:t>
            </a:r>
          </a:p>
          <a:p>
            <a:endParaRPr lang="sv-SE" sz="2400" dirty="0"/>
          </a:p>
          <a:p>
            <a:r>
              <a:rPr lang="sv-SE" sz="2400" dirty="0"/>
              <a:t>Processen från ax till limpa, d v s från insamling av underlag inför mål och budget till ny utbetald lön tar ofta mer än ett </a:t>
            </a:r>
            <a:r>
              <a:rPr lang="sv-SE" sz="2400" dirty="0" smtClean="0"/>
              <a:t>år. För att skapa en transparent</a:t>
            </a:r>
            <a:r>
              <a:rPr lang="sv-SE" sz="2400" baseline="0" dirty="0" smtClean="0"/>
              <a:t> helhet behöver </a:t>
            </a:r>
            <a:r>
              <a:rPr lang="sv-SE" sz="2400" dirty="0" smtClean="0"/>
              <a:t>det </a:t>
            </a:r>
            <a:r>
              <a:rPr lang="sv-SE" sz="2400" dirty="0"/>
              <a:t>partsgemensamma samtalet om </a:t>
            </a:r>
            <a:r>
              <a:rPr lang="sv-SE" sz="2400" dirty="0" smtClean="0"/>
              <a:t>lönestrukturen </a:t>
            </a:r>
            <a:r>
              <a:rPr lang="sv-SE" sz="2400" dirty="0"/>
              <a:t>vara en del av processen redan från början.</a:t>
            </a:r>
          </a:p>
          <a:p>
            <a:r>
              <a:rPr lang="sv-SE" sz="2400" dirty="0"/>
              <a:t>  </a:t>
            </a:r>
          </a:p>
          <a:p>
            <a:r>
              <a:rPr lang="sv-SE" sz="2400" dirty="0"/>
              <a:t>Processen kan se olika ut i olika organisationer. </a:t>
            </a:r>
          </a:p>
          <a:p>
            <a:endParaRPr lang="sv-SE"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22</a:t>
            </a:fld>
            <a:endParaRPr lang="sv-SE"/>
          </a:p>
        </p:txBody>
      </p:sp>
    </p:spTree>
    <p:extLst>
      <p:ext uri="{BB962C8B-B14F-4D97-AF65-F5344CB8AC3E}">
        <p14:creationId xmlns:p14="http://schemas.microsoft.com/office/powerpoint/2010/main" val="2751637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Vägledning:</a:t>
            </a:r>
          </a:p>
          <a:p>
            <a:endParaRPr lang="sv-SE"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sv-SE" i="0" dirty="0" smtClean="0"/>
              <a:t>Aktiviteter och beslut angående lön och ekonomi kan behöva följa i en viss ordning. Under stora delar av året överlappar processer som rör två olika budgetår, och därmed löneöversyner, varandra.</a:t>
            </a:r>
          </a:p>
          <a:p>
            <a:endParaRPr lang="sv-SE" dirty="0" smtClean="0"/>
          </a:p>
          <a:p>
            <a:r>
              <a:rPr lang="sv-SE" dirty="0" smtClean="0"/>
              <a:t>Här kan ni med fördel komplettera</a:t>
            </a:r>
            <a:r>
              <a:rPr lang="sv-SE" baseline="0" dirty="0" smtClean="0"/>
              <a:t> nästa bild med</a:t>
            </a:r>
            <a:r>
              <a:rPr lang="sv-SE" dirty="0" smtClean="0"/>
              <a:t> ert eget årshjul</a:t>
            </a:r>
            <a:r>
              <a:rPr lang="sv-SE" baseline="0" dirty="0" smtClean="0"/>
              <a:t> och era förutbestämda processer.</a:t>
            </a:r>
          </a:p>
          <a:p>
            <a:endParaRPr lang="sv-SE" sz="2400" dirty="0" smtClean="0"/>
          </a:p>
          <a:p>
            <a:r>
              <a:rPr lang="sv-SE" dirty="0" smtClean="0"/>
              <a:t>Hur ser sambandet mellan budget- och lönebildningsprocesserna ut i er organisation? </a:t>
            </a:r>
          </a:p>
          <a:p>
            <a:endParaRPr lang="sv-SE" dirty="0" smtClean="0"/>
          </a:p>
          <a:p>
            <a:r>
              <a:rPr lang="sv-SE" dirty="0" smtClean="0"/>
              <a:t>Hur fungerar den interna processen?</a:t>
            </a:r>
          </a:p>
          <a:p>
            <a:pPr lvl="1"/>
            <a:r>
              <a:rPr lang="sv-SE" dirty="0" smtClean="0"/>
              <a:t>Hur sker arbetet fördelat över året</a:t>
            </a:r>
            <a:r>
              <a:rPr lang="sv-SE" baseline="0" dirty="0" smtClean="0"/>
              <a:t> – hur ser </a:t>
            </a:r>
            <a:r>
              <a:rPr lang="sv-SE" dirty="0" smtClean="0"/>
              <a:t>tidplanen ut?</a:t>
            </a:r>
          </a:p>
          <a:p>
            <a:pPr lvl="1"/>
            <a:r>
              <a:rPr lang="sv-SE" dirty="0" smtClean="0"/>
              <a:t>Hur fångas behoven upp utifrån ett verksamhetsperspektiv?</a:t>
            </a:r>
          </a:p>
          <a:p>
            <a:pPr lvl="1"/>
            <a:r>
              <a:rPr lang="sv-SE" dirty="0" smtClean="0"/>
              <a:t>Vem gör prioriteringarna?</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Hur omfattas berörda</a:t>
            </a:r>
            <a:r>
              <a:rPr lang="sv-SE" baseline="0" dirty="0" smtClean="0"/>
              <a:t> </a:t>
            </a:r>
            <a:r>
              <a:rPr lang="sv-SE" dirty="0" smtClean="0"/>
              <a:t>chefer på olika nivåer</a:t>
            </a:r>
            <a:r>
              <a:rPr lang="sv-SE" baseline="0" dirty="0" smtClean="0"/>
              <a:t> </a:t>
            </a:r>
            <a:r>
              <a:rPr lang="sv-SE" dirty="0" smtClean="0"/>
              <a:t>respektive fackliga parter?</a:t>
            </a:r>
          </a:p>
          <a:p>
            <a:pPr lvl="1"/>
            <a:r>
              <a:rPr lang="sv-SE" dirty="0" smtClean="0"/>
              <a:t>Delaktighet i processen?</a:t>
            </a:r>
          </a:p>
          <a:p>
            <a:pPr lvl="1"/>
            <a:r>
              <a:rPr lang="sv-SE" dirty="0" smtClean="0"/>
              <a:t>Påverkansmöjlighet?</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Hur avspeglas de lönepolitiska prioriteringarna i arbetsgivarens budget?</a:t>
            </a:r>
          </a:p>
          <a:p>
            <a:endParaRPr lang="sv-SE" dirty="0" smtClean="0"/>
          </a:p>
        </p:txBody>
      </p:sp>
      <p:sp>
        <p:nvSpPr>
          <p:cNvPr id="4" name="Platshållare för bildnummer 3"/>
          <p:cNvSpPr>
            <a:spLocks noGrp="1"/>
          </p:cNvSpPr>
          <p:nvPr>
            <p:ph type="sldNum" sz="quarter" idx="10"/>
          </p:nvPr>
        </p:nvSpPr>
        <p:spPr/>
        <p:txBody>
          <a:bodyPr/>
          <a:lstStyle/>
          <a:p>
            <a:fld id="{43E0C2A6-B3C2-406A-B4A2-28B08DA4BC38}" type="slidenum">
              <a:rPr lang="sv-SE" smtClean="0"/>
              <a:t>23</a:t>
            </a:fld>
            <a:endParaRPr lang="sv-SE"/>
          </a:p>
        </p:txBody>
      </p:sp>
    </p:spTree>
    <p:extLst>
      <p:ext uri="{BB962C8B-B14F-4D97-AF65-F5344CB8AC3E}">
        <p14:creationId xmlns:p14="http://schemas.microsoft.com/office/powerpoint/2010/main" val="819329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Vägledning:</a:t>
            </a:r>
          </a:p>
          <a:p>
            <a:r>
              <a:rPr lang="sv-SE" dirty="0" smtClean="0"/>
              <a:t>Del</a:t>
            </a:r>
            <a:r>
              <a:rPr lang="sv-SE" baseline="0" dirty="0" smtClean="0"/>
              <a:t> 2 – diskussionsunderlag – lön och lönestruktur</a:t>
            </a:r>
          </a:p>
          <a:p>
            <a:endParaRPr lang="sv-SE" baseline="0" dirty="0" smtClean="0"/>
          </a:p>
          <a:p>
            <a:r>
              <a:rPr lang="sv-SE" baseline="0" dirty="0" smtClean="0"/>
              <a:t>Beroende på hur långt man kommit i den lokala dialogen kommer nedanstående diskussioner att ta olika lång tid. Inled gärna med ett samtal om hur ni vill genomföra arbetet, om ni behöver ses flera gånger, om arbete behöver göras mellan träffarna, hur lång tid ni bedömer att arbetet/träffarna behöver ta, etc. Ett inledande samtal kan därför beröra hur man planerar att genomföra del 2.</a:t>
            </a:r>
            <a:endParaRPr lang="sv-SE" dirty="0"/>
          </a:p>
        </p:txBody>
      </p:sp>
      <p:sp>
        <p:nvSpPr>
          <p:cNvPr id="4" name="Platshållare för bildnummer 3"/>
          <p:cNvSpPr>
            <a:spLocks noGrp="1"/>
          </p:cNvSpPr>
          <p:nvPr>
            <p:ph type="sldNum" sz="quarter" idx="10"/>
          </p:nvPr>
        </p:nvSpPr>
        <p:spPr/>
        <p:txBody>
          <a:bodyPr/>
          <a:lstStyle/>
          <a:p>
            <a:fld id="{F9B8B7FD-DEBB-49F8-818F-9B20ACDA38D8}" type="slidenum">
              <a:rPr lang="sv-SE" smtClean="0"/>
              <a:pPr/>
              <a:t>25</a:t>
            </a:fld>
            <a:endParaRPr lang="sv-SE"/>
          </a:p>
        </p:txBody>
      </p:sp>
    </p:spTree>
    <p:extLst>
      <p:ext uri="{BB962C8B-B14F-4D97-AF65-F5344CB8AC3E}">
        <p14:creationId xmlns:p14="http://schemas.microsoft.com/office/powerpoint/2010/main" val="3787512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26</a:t>
            </a:fld>
            <a:endParaRPr lang="sv-SE"/>
          </a:p>
        </p:txBody>
      </p:sp>
    </p:spTree>
    <p:extLst>
      <p:ext uri="{BB962C8B-B14F-4D97-AF65-F5344CB8AC3E}">
        <p14:creationId xmlns:p14="http://schemas.microsoft.com/office/powerpoint/2010/main" val="2905859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Vägledning:</a:t>
            </a:r>
          </a:p>
          <a:p>
            <a:endParaRPr lang="sv-SE" b="1" dirty="0" smtClean="0"/>
          </a:p>
          <a:p>
            <a:r>
              <a:rPr lang="sv-SE" b="0" dirty="0" smtClean="0"/>
              <a:t>Det är en framgångsfaktor</a:t>
            </a:r>
            <a:r>
              <a:rPr lang="sv-SE" b="0" baseline="0" dirty="0" smtClean="0"/>
              <a:t> att ha en öppen och förtroendefull dialog där så många perspektiv som möjligt kan vävas ihop. Det kan man nå genom att skapa en så bred delaktighet som möjligt i arbetet med att beskriva behoven.</a:t>
            </a:r>
          </a:p>
          <a:p>
            <a:endParaRPr lang="sv-SE" b="0" baseline="0" dirty="0" smtClean="0"/>
          </a:p>
          <a:p>
            <a:r>
              <a:rPr lang="sv-SE" b="0" baseline="0" dirty="0" smtClean="0"/>
              <a:t>Skapa er en gemensam bild av lönestrukturen – hur ser den ut idag och hur vill ni att den ska se ut på sikt för att bidra till kompetensförsörjningen inom skolan? </a:t>
            </a:r>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smtClean="0"/>
              <a:t>Vilka behov ser ni i närtid och vad kan och behöver ta lite längre tid?</a:t>
            </a:r>
          </a:p>
          <a:p>
            <a:r>
              <a:rPr lang="sv-SE" b="0" baseline="0" dirty="0" smtClean="0"/>
              <a:t>Fundera över hur ni kan koppla diskussionen om lön till andra pågående arbeten vad gäller strategisk kompetensförsörjning så att de bildar en helhet.</a:t>
            </a:r>
            <a:endParaRPr lang="sv-SE" b="0"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27</a:t>
            </a:fld>
            <a:endParaRPr lang="sv-SE"/>
          </a:p>
        </p:txBody>
      </p:sp>
    </p:spTree>
    <p:extLst>
      <p:ext uri="{BB962C8B-B14F-4D97-AF65-F5344CB8AC3E}">
        <p14:creationId xmlns:p14="http://schemas.microsoft.com/office/powerpoint/2010/main" val="111092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Vägledning:</a:t>
            </a:r>
          </a:p>
          <a:p>
            <a:endParaRPr lang="sv-SE" dirty="0" smtClean="0"/>
          </a:p>
          <a:p>
            <a:r>
              <a:rPr lang="sv-SE" dirty="0" smtClean="0"/>
              <a:t>Vilka aktiviteter hos er lokalt kan stärka arbetet</a:t>
            </a:r>
            <a:r>
              <a:rPr lang="sv-SE" baseline="0" dirty="0" smtClean="0"/>
              <a:t> med att nå en önskad lönestruktur?</a:t>
            </a:r>
          </a:p>
          <a:p>
            <a:r>
              <a:rPr lang="sv-SE" baseline="0" dirty="0" smtClean="0"/>
              <a:t>Vilka politiska beslut finns och vilka skulle behövas för att bidra till en önskad lönestruktur?</a:t>
            </a:r>
          </a:p>
          <a:p>
            <a:r>
              <a:rPr lang="sv-SE" baseline="0" dirty="0" smtClean="0"/>
              <a:t>Analys och faktaunderlag avseende befintlig lönestruktur, arbetsvärdering och lönekartläggning kan ge värdefulla kunskaper för alla som är involverade i lönebildningsprocessen.</a:t>
            </a:r>
          </a:p>
          <a:p>
            <a:r>
              <a:rPr lang="sv-SE" baseline="0" dirty="0" smtClean="0"/>
              <a:t>Att ha bra rutiner och struktur för medarbetar- och lönesamtal samt tydliga lönekriterier ökar medarbetares förståelse för det naturliga sambandet mellan lön och prestation.</a:t>
            </a:r>
          </a:p>
          <a:p>
            <a:endParaRPr lang="sv-SE" baseline="0" dirty="0" smtClean="0"/>
          </a:p>
          <a:p>
            <a:r>
              <a:rPr lang="sv-SE" baseline="0" dirty="0" smtClean="0"/>
              <a:t>Punkterna ska endast ses som exempel.</a:t>
            </a:r>
          </a:p>
          <a:p>
            <a:r>
              <a:rPr lang="sv-SE" baseline="0" dirty="0" smtClean="0"/>
              <a:t>Vilka viktiga aktiviteter behövs hos er?</a:t>
            </a:r>
          </a:p>
          <a:p>
            <a:endParaRPr lang="sv-SE" baseline="0" dirty="0" smtClean="0"/>
          </a:p>
        </p:txBody>
      </p:sp>
      <p:sp>
        <p:nvSpPr>
          <p:cNvPr id="4" name="Platshållare för bildnummer 3"/>
          <p:cNvSpPr>
            <a:spLocks noGrp="1"/>
          </p:cNvSpPr>
          <p:nvPr>
            <p:ph type="sldNum" sz="quarter" idx="10"/>
          </p:nvPr>
        </p:nvSpPr>
        <p:spPr/>
        <p:txBody>
          <a:bodyPr/>
          <a:lstStyle/>
          <a:p>
            <a:fld id="{43E0C2A6-B3C2-406A-B4A2-28B08DA4BC38}" type="slidenum">
              <a:rPr lang="sv-SE" smtClean="0"/>
              <a:t>28</a:t>
            </a:fld>
            <a:endParaRPr lang="sv-SE"/>
          </a:p>
        </p:txBody>
      </p:sp>
    </p:spTree>
    <p:extLst>
      <p:ext uri="{BB962C8B-B14F-4D97-AF65-F5344CB8AC3E}">
        <p14:creationId xmlns:p14="http://schemas.microsoft.com/office/powerpoint/2010/main" val="2946472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Vägledning:</a:t>
            </a:r>
          </a:p>
          <a:p>
            <a:endParaRPr lang="sv-SE" dirty="0" smtClean="0"/>
          </a:p>
          <a:p>
            <a:r>
              <a:rPr lang="sv-SE" dirty="0" smtClean="0"/>
              <a:t>Vilka medel har ni möjlighet att ta del av som också bidrar</a:t>
            </a:r>
            <a:r>
              <a:rPr lang="sv-SE" baseline="0" dirty="0" smtClean="0"/>
              <a:t> till att nå den önskade lönestrukturen?</a:t>
            </a:r>
          </a:p>
          <a:p>
            <a:r>
              <a:rPr lang="sv-SE" baseline="0" dirty="0" smtClean="0"/>
              <a:t>Hur hanteras eventuella särskilda lönesatsningar i er lokala process?</a:t>
            </a:r>
          </a:p>
          <a:p>
            <a:r>
              <a:rPr lang="sv-SE" baseline="0" dirty="0" smtClean="0"/>
              <a:t>Vilka statsbidrag tar ni del av och vilka ytterligare finns möjlighet att ta del av?</a:t>
            </a:r>
          </a:p>
          <a:p>
            <a:r>
              <a:rPr lang="sv-SE" baseline="0" dirty="0" smtClean="0"/>
              <a:t>Finns det särskilda kompetensutvecklingsmedel? (Lokalt, nationellt, genom EU mm)</a:t>
            </a:r>
          </a:p>
          <a:p>
            <a:r>
              <a:rPr lang="sv-SE" baseline="0" dirty="0" smtClean="0"/>
              <a:t>Hur bidrar lönekriterierna till den lönestruktur ni önskar? Behöver de justeras eller omarbetas på något sätt?</a:t>
            </a:r>
          </a:p>
          <a:p>
            <a:r>
              <a:rPr lang="sv-SE" baseline="0" dirty="0" smtClean="0"/>
              <a:t>I vilken utsträckning är differentieringen i uppdrag, karriär- och yrkesutveckling tydlig i er organisation? Kan särskilda satsningar här bidra till önskad lönestruktur?</a:t>
            </a:r>
          </a:p>
          <a:p>
            <a:r>
              <a:rPr lang="sv-SE" baseline="0" dirty="0" smtClean="0"/>
              <a:t>Finns det andra medel att beakta som är viktiga och kan bidra till ert arbete?</a:t>
            </a:r>
          </a:p>
        </p:txBody>
      </p:sp>
      <p:sp>
        <p:nvSpPr>
          <p:cNvPr id="4" name="Platshållare för bildnummer 3"/>
          <p:cNvSpPr>
            <a:spLocks noGrp="1"/>
          </p:cNvSpPr>
          <p:nvPr>
            <p:ph type="sldNum" sz="quarter" idx="10"/>
          </p:nvPr>
        </p:nvSpPr>
        <p:spPr/>
        <p:txBody>
          <a:bodyPr/>
          <a:lstStyle/>
          <a:p>
            <a:fld id="{43E0C2A6-B3C2-406A-B4A2-28B08DA4BC38}" type="slidenum">
              <a:rPr lang="sv-SE" smtClean="0"/>
              <a:t>29</a:t>
            </a:fld>
            <a:endParaRPr lang="sv-SE"/>
          </a:p>
        </p:txBody>
      </p:sp>
    </p:spTree>
    <p:extLst>
      <p:ext uri="{BB962C8B-B14F-4D97-AF65-F5344CB8AC3E}">
        <p14:creationId xmlns:p14="http://schemas.microsoft.com/office/powerpoint/2010/main" val="1021335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Vägledning:</a:t>
            </a:r>
          </a:p>
          <a:p>
            <a:endParaRPr lang="sv-SE" dirty="0" smtClean="0"/>
          </a:p>
          <a:p>
            <a:r>
              <a:rPr lang="sv-SE" dirty="0" smtClean="0"/>
              <a:t>De aktiviteter ni listat under punkten</a:t>
            </a:r>
            <a:r>
              <a:rPr lang="sv-SE" baseline="0" dirty="0" smtClean="0"/>
              <a:t> 2 kan behöva prioriteras, tidsättas och planeras.</a:t>
            </a:r>
          </a:p>
          <a:p>
            <a:r>
              <a:rPr lang="sv-SE" baseline="0" dirty="0" smtClean="0"/>
              <a:t>Ett sätt att prioritera är att använda metoden som vi hänvisat till i bild 3 i detta material, där man genom att placera ut aktiviteterna i diagrammet får en uppfattning om vad som är bråttom – mindre bråttom respektive får störst effekt – mindre effekt. (Det finns givetvis även andra sätt att prioritera era aktiviteter.)</a:t>
            </a:r>
          </a:p>
          <a:p>
            <a:endParaRPr lang="sv-SE" baseline="0" dirty="0" smtClean="0"/>
          </a:p>
          <a:p>
            <a:r>
              <a:rPr lang="sv-SE" baseline="0" dirty="0" smtClean="0"/>
              <a:t>I planeringen är det alltid en fördel om man lägger in uppföljning av planerade aktiviteter så att man kan stämma av vad som gjorts och vad som är kvar samt hur det har fungerat.</a:t>
            </a:r>
            <a:endParaRPr lang="sv-SE"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30</a:t>
            </a:fld>
            <a:endParaRPr lang="sv-SE"/>
          </a:p>
        </p:txBody>
      </p:sp>
    </p:spTree>
    <p:extLst>
      <p:ext uri="{BB962C8B-B14F-4D97-AF65-F5344CB8AC3E}">
        <p14:creationId xmlns:p14="http://schemas.microsoft.com/office/powerpoint/2010/main" val="305938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Vägledning:</a:t>
            </a:r>
          </a:p>
          <a:p>
            <a:endParaRPr lang="sv-S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Som förslag till det lokala arbetet med strategisk kompetensförsörjning i sin helhet finns en arbetsmetod framtagen för att identifiera viktiga aktiviteter som bidrar/ska bidra till att trygga kompetensförsörjningen inom skolan. I det fall ni inte redan använt er av</a:t>
            </a:r>
            <a:r>
              <a:rPr lang="sv-SE" sz="1200" baseline="0" dirty="0" smtClean="0"/>
              <a:t> denna, men önskar göra det, finns den tillgänglig tillsammans med annat stödmaterial inom ramen för kompetensförsörjning på parternas gemensam hemsida (www.kompetensforsorjningskola.se) via länken ovan. </a:t>
            </a:r>
            <a:endParaRPr lang="sv-SE" sz="1200" i="1" u="sng" dirty="0" smtClean="0"/>
          </a:p>
          <a:p>
            <a:endParaRPr lang="sv-SE" dirty="0" smtClean="0"/>
          </a:p>
          <a:p>
            <a:pPr marL="0" indent="0">
              <a:buNone/>
            </a:pPr>
            <a:r>
              <a:rPr lang="sv-SE" b="0" u="none" dirty="0" smtClean="0">
                <a:solidFill>
                  <a:srgbClr val="0070C0"/>
                </a:solidFill>
              </a:rPr>
              <a:t>Har ni redan använt er av metoden och listat pågående och planerade</a:t>
            </a:r>
            <a:r>
              <a:rPr lang="sv-SE" b="0" u="none" baseline="0" dirty="0" smtClean="0">
                <a:solidFill>
                  <a:srgbClr val="0070C0"/>
                </a:solidFill>
              </a:rPr>
              <a:t> aktiviteter är det lämpligt att utgå från dessa i ert fortsatta arbete i del 2 i detta material. </a:t>
            </a:r>
          </a:p>
          <a:p>
            <a:pPr marL="0" indent="0">
              <a:buNone/>
            </a:pPr>
            <a:endParaRPr lang="sv-SE" b="0" u="none" baseline="0" dirty="0" smtClean="0">
              <a:solidFill>
                <a:srgbClr val="0070C0"/>
              </a:solidFill>
            </a:endParaRPr>
          </a:p>
          <a:p>
            <a:pPr marL="0" indent="0">
              <a:buNone/>
            </a:pPr>
            <a:r>
              <a:rPr lang="sv-SE" sz="2000" dirty="0" smtClean="0"/>
              <a:t>Diskussionsunderlaget i del</a:t>
            </a:r>
            <a:r>
              <a:rPr lang="sv-SE" sz="2000" baseline="0" dirty="0" smtClean="0"/>
              <a:t> 2</a:t>
            </a:r>
            <a:r>
              <a:rPr lang="sv-SE" sz="2000" dirty="0" smtClean="0"/>
              <a:t> är</a:t>
            </a:r>
            <a:r>
              <a:rPr lang="sv-SE" sz="2000" baseline="0" dirty="0" smtClean="0"/>
              <a:t> avsett att </a:t>
            </a:r>
            <a:r>
              <a:rPr lang="sv-SE" sz="2000" dirty="0" smtClean="0"/>
              <a:t>utgöra stöd för er i fråga om det specifika arbetet med lön och lönestruktur.</a:t>
            </a:r>
            <a:endParaRPr lang="sv-SE" sz="2000"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3</a:t>
            </a:fld>
            <a:endParaRPr lang="sv-SE"/>
          </a:p>
        </p:txBody>
      </p:sp>
    </p:spTree>
    <p:extLst>
      <p:ext uri="{BB962C8B-B14F-4D97-AF65-F5344CB8AC3E}">
        <p14:creationId xmlns:p14="http://schemas.microsoft.com/office/powerpoint/2010/main" val="366442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9B8B7FD-DEBB-49F8-818F-9B20ACDA38D8}" type="slidenum">
              <a:rPr lang="sv-SE" smtClean="0"/>
              <a:pPr/>
              <a:t>4</a:t>
            </a:fld>
            <a:endParaRPr lang="sv-SE"/>
          </a:p>
        </p:txBody>
      </p:sp>
    </p:spTree>
    <p:extLst>
      <p:ext uri="{BB962C8B-B14F-4D97-AF65-F5344CB8AC3E}">
        <p14:creationId xmlns:p14="http://schemas.microsoft.com/office/powerpoint/2010/main" val="428943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smtClean="0">
                <a:solidFill>
                  <a:schemeClr val="tx1"/>
                </a:solidFill>
                <a:effectLst/>
                <a:latin typeface="+mn-lt"/>
                <a:ea typeface="+mn-ea"/>
                <a:cs typeface="+mn-cs"/>
              </a:rPr>
              <a:t>Svensk skola</a:t>
            </a:r>
            <a:r>
              <a:rPr lang="sv-SE" sz="1200" i="1" kern="1200" baseline="0" dirty="0" smtClean="0">
                <a:solidFill>
                  <a:schemeClr val="tx1"/>
                </a:solidFill>
                <a:effectLst/>
                <a:latin typeface="+mn-lt"/>
                <a:ea typeface="+mn-ea"/>
                <a:cs typeface="+mn-cs"/>
              </a:rPr>
              <a:t> står inför stora utmaningar. </a:t>
            </a:r>
            <a:endParaRPr lang="sv-SE" i="1" baseline="0" dirty="0" smtClean="0"/>
          </a:p>
          <a:p>
            <a:pPr lvl="0"/>
            <a:r>
              <a:rPr lang="sv-SE" sz="1200" kern="1200" dirty="0" smtClean="0">
                <a:solidFill>
                  <a:schemeClr val="tx1"/>
                </a:solidFill>
                <a:effectLst/>
                <a:latin typeface="+mn-lt"/>
                <a:ea typeface="+mn-ea"/>
                <a:cs typeface="+mn-cs"/>
              </a:rPr>
              <a:t>Det råder brist på legitimerade och behöriga lärare, samtidigt som elevunderlaget i alla skolformer, från förskola till vuxenutbildning, kommer att öka. </a:t>
            </a: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Situationen </a:t>
            </a:r>
            <a:r>
              <a:rPr lang="sv-SE" sz="1200" kern="1200" dirty="0" smtClean="0">
                <a:solidFill>
                  <a:schemeClr val="tx1"/>
                </a:solidFill>
                <a:effectLst/>
                <a:latin typeface="+mn-lt"/>
                <a:ea typeface="+mn-ea"/>
                <a:cs typeface="+mn-cs"/>
              </a:rPr>
              <a:t>ställer högre krav på insatser för att öka antalet behöriga lärare, och påverkar organisation och arbetssätt i skolan. </a:t>
            </a:r>
            <a:r>
              <a:rPr lang="sv-SE" baseline="0" dirty="0" smtClean="0"/>
              <a:t>Det innebär att vi behöver tänka till ordentligt för att få en god organisation som stödjer verksamheten och där elever och lärare vill jobba, utvecklas och må bra. </a:t>
            </a:r>
            <a:r>
              <a:rPr lang="sv-SE" sz="1200" kern="1200" baseline="0" dirty="0" smtClean="0">
                <a:solidFill>
                  <a:schemeClr val="tx1"/>
                </a:solidFill>
                <a:effectLst/>
                <a:latin typeface="+mn-lt"/>
                <a:ea typeface="+mn-ea"/>
                <a:cs typeface="+mn-cs"/>
              </a:rPr>
              <a:t>På många håll</a:t>
            </a:r>
            <a:r>
              <a:rPr lang="sv-SE" sz="1200" kern="1200" dirty="0" smtClean="0">
                <a:solidFill>
                  <a:schemeClr val="tx1"/>
                </a:solidFill>
                <a:effectLst/>
                <a:latin typeface="+mn-lt"/>
                <a:ea typeface="+mn-ea"/>
                <a:cs typeface="+mn-cs"/>
              </a:rPr>
              <a:t> pågår</a:t>
            </a:r>
            <a:r>
              <a:rPr lang="sv-SE" sz="1200" kern="1200" baseline="0" dirty="0" smtClean="0">
                <a:solidFill>
                  <a:schemeClr val="tx1"/>
                </a:solidFill>
                <a:effectLst/>
                <a:latin typeface="+mn-lt"/>
                <a:ea typeface="+mn-ea"/>
                <a:cs typeface="+mn-cs"/>
              </a:rPr>
              <a:t> redan ett</a:t>
            </a:r>
            <a:r>
              <a:rPr lang="sv-SE" sz="1200" kern="1200" dirty="0" smtClean="0">
                <a:solidFill>
                  <a:schemeClr val="tx1"/>
                </a:solidFill>
                <a:effectLst/>
                <a:latin typeface="+mn-lt"/>
                <a:ea typeface="+mn-ea"/>
                <a:cs typeface="+mn-cs"/>
              </a:rPr>
              <a:t> aktivt arbete med detta sedan många år,</a:t>
            </a:r>
            <a:r>
              <a:rPr lang="sv-SE" sz="1200" kern="1200" baseline="0" dirty="0" smtClean="0">
                <a:solidFill>
                  <a:schemeClr val="tx1"/>
                </a:solidFill>
                <a:effectLst/>
                <a:latin typeface="+mn-lt"/>
                <a:ea typeface="+mn-ea"/>
                <a:cs typeface="+mn-cs"/>
              </a:rPr>
              <a:t> men om vi ska klara situationen måste arbetet intensifieras genom </a:t>
            </a:r>
            <a:r>
              <a:rPr lang="sv-SE" sz="1200" kern="1200" dirty="0" smtClean="0">
                <a:solidFill>
                  <a:schemeClr val="tx1"/>
                </a:solidFill>
                <a:effectLst/>
                <a:latin typeface="+mn-lt"/>
                <a:ea typeface="+mn-ea"/>
                <a:cs typeface="+mn-cs"/>
              </a:rPr>
              <a:t>fortsatt klok ledning och styrning och ett brett samarbete och samverkan på alla nivåer.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smtClean="0"/>
              <a:t>Antalet behöriga lärare behöver öka, men vi kan inte bara rekrytera oss ur situationen – vi måste också se över organisation och arbetssätt.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1" u="none" strike="noStrike" kern="1200" baseline="0" dirty="0" smtClean="0">
                <a:solidFill>
                  <a:schemeClr val="tx1"/>
                </a:solidFill>
                <a:latin typeface="+mn-lt"/>
                <a:ea typeface="+mn-ea"/>
                <a:cs typeface="+mn-cs"/>
              </a:rPr>
              <a:t>Olika lösningar, samtidigt – pröva nytt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effectLst/>
                <a:latin typeface="+mn-lt"/>
                <a:ea typeface="+mn-ea"/>
                <a:cs typeface="+mn-cs"/>
              </a:rPr>
              <a:t>Behovet är så mycket större än vad antalet potentiella rekryteringar är. Även om ALLA som är utbildade lärare skulle återvända, och ALLA ungdomar skulle välja att utbilda sig till lärare, så räcker det inte till. Inget av dessa scenarier är heller rimliga. Vi måste satsa både på ökad attraktivitet OCH att arbeta på andra sätt.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Det handlar om att pröva många vägar samtidigt, och kanske även helt nya vägar – ett brett arbete med en rad olika insatser, både på kort och lång sikt. Det handlar inte enbart om olika sätt att rekrytera fler lärare, utan även om att arbeta på nya sätt, att samverka mellan lärare och andra yrkesgrupper, och att utveckla organisationen på ett sådant sätt att vi utnyttjar varje kompetens på rätt sätt.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1" u="none" strike="noStrike" kern="1200" baseline="0" dirty="0" smtClean="0">
                <a:solidFill>
                  <a:schemeClr val="tx1"/>
                </a:solidFill>
                <a:latin typeface="+mn-lt"/>
                <a:ea typeface="+mn-ea"/>
                <a:cs typeface="+mn-cs"/>
              </a:rPr>
              <a:t>Lokala behov – men lär av varandra</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Vilka insatser som behövs kan variera lokalt, men det finns också att lära av varandra. Lösningarna behöver vara olika beroende på en mängd saker. Inte minst beroende på skolans storlek.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r>
              <a:rPr lang="sv-SE" i="1" dirty="0" smtClean="0"/>
              <a:t>Gemensamt åtagande i HÖK</a:t>
            </a:r>
            <a:r>
              <a:rPr lang="sv-SE" i="1" baseline="0" dirty="0" smtClean="0"/>
              <a:t> 18</a:t>
            </a:r>
            <a:endParaRPr lang="sv-SE" i="1" dirty="0" smtClean="0"/>
          </a:p>
          <a:p>
            <a:r>
              <a:rPr lang="sv-SE" dirty="0" smtClean="0"/>
              <a:t>I HÖK18</a:t>
            </a:r>
            <a:r>
              <a:rPr lang="sv-SE" baseline="0" dirty="0" smtClean="0"/>
              <a:t> åläggs lokala parter att tillsammans ta sig an arbetet med strategisk kompetensförsörjning för att finna en meningsfull helhet som bidrar till lösningar på både kort och lång sikt.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 finns ingen </a:t>
            </a:r>
            <a:r>
              <a:rPr lang="sv-SE" baseline="0" dirty="0" smtClean="0"/>
              <a:t>samlad vinst för svensk skola om alla behöriga lärare samlas hos den huvudman som anses vara mest attraktiv, eller om de vakanta platserna flyttas runt mellan olika huvudmän och skapar ryckighet och osäkerhet i verksamhet och bland personal. </a:t>
            </a:r>
            <a:r>
              <a:rPr lang="sv-SE" b="0" baseline="0" dirty="0" smtClean="0"/>
              <a:t>N</a:t>
            </a:r>
            <a:r>
              <a:rPr lang="sv-SE" sz="1200" b="0" kern="1200" dirty="0" smtClean="0">
                <a:solidFill>
                  <a:schemeClr val="tx1"/>
                </a:solidFill>
                <a:effectLst/>
                <a:latin typeface="+mn-lt"/>
                <a:ea typeface="+mn-ea"/>
                <a:cs typeface="+mn-cs"/>
              </a:rPr>
              <a:t>är alla huvudmän samtidigt arbetar aktivt för att undvika oönskad personalomsättning genom en god arbetsmiljö, en tydlig hantering av arbetstider, en genomtänkt organisation, konkurrenskraftiga löner och en tydlig och väl motiverad lönestruktur kan det bidra till ökad kontinuitet</a:t>
            </a:r>
            <a:r>
              <a:rPr lang="sv-SE" sz="1200" b="0" kern="1200" baseline="0" dirty="0" smtClean="0">
                <a:solidFill>
                  <a:schemeClr val="tx1"/>
                </a:solidFill>
                <a:effectLst/>
                <a:latin typeface="+mn-lt"/>
                <a:ea typeface="+mn-ea"/>
                <a:cs typeface="+mn-cs"/>
              </a:rPr>
              <a:t> och </a:t>
            </a:r>
            <a:r>
              <a:rPr lang="sv-SE" sz="1200" b="0" kern="1200" dirty="0" smtClean="0">
                <a:solidFill>
                  <a:schemeClr val="tx1"/>
                </a:solidFill>
                <a:effectLst/>
                <a:latin typeface="+mn-lt"/>
                <a:ea typeface="+mn-ea"/>
                <a:cs typeface="+mn-cs"/>
              </a:rPr>
              <a:t>ett mer </a:t>
            </a:r>
            <a:r>
              <a:rPr lang="sv-SE" sz="1200" b="0" kern="1200" smtClean="0">
                <a:solidFill>
                  <a:schemeClr val="tx1"/>
                </a:solidFill>
                <a:effectLst/>
                <a:latin typeface="+mn-lt"/>
                <a:ea typeface="+mn-ea"/>
                <a:cs typeface="+mn-cs"/>
              </a:rPr>
              <a:t>attraktivt läraryrke.</a:t>
            </a: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baseline="0" dirty="0" smtClean="0"/>
          </a:p>
          <a:p>
            <a:endParaRPr lang="sv-SE" b="1" dirty="0" smtClean="0"/>
          </a:p>
        </p:txBody>
      </p:sp>
      <p:sp>
        <p:nvSpPr>
          <p:cNvPr id="4" name="Platshållare för bildnummer 3"/>
          <p:cNvSpPr>
            <a:spLocks noGrp="1"/>
          </p:cNvSpPr>
          <p:nvPr>
            <p:ph type="sldNum" sz="quarter" idx="10"/>
          </p:nvPr>
        </p:nvSpPr>
        <p:spPr/>
        <p:txBody>
          <a:bodyPr/>
          <a:lstStyle/>
          <a:p>
            <a:fld id="{43E0C2A6-B3C2-406A-B4A2-28B08DA4BC38}" type="slidenum">
              <a:rPr lang="sv-SE" smtClean="0"/>
              <a:t>5</a:t>
            </a:fld>
            <a:endParaRPr lang="sv-SE"/>
          </a:p>
        </p:txBody>
      </p:sp>
    </p:spTree>
    <p:extLst>
      <p:ext uri="{BB962C8B-B14F-4D97-AF65-F5344CB8AC3E}">
        <p14:creationId xmlns:p14="http://schemas.microsoft.com/office/powerpoint/2010/main" val="71540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endParaRPr lang="sv-SE" sz="2800" dirty="0" smtClean="0">
              <a:solidFill>
                <a:srgbClr val="FF0000"/>
              </a:solidFill>
            </a:endParaRPr>
          </a:p>
          <a:p>
            <a:r>
              <a:rPr lang="sv-SE" sz="2800" dirty="0" smtClean="0">
                <a:solidFill>
                  <a:srgbClr val="FF0000"/>
                </a:solidFill>
              </a:rPr>
              <a:t>Med utgångspunkt i ert arbete med strategisk kompetensförsörjning blir det ett viktigt inledande steg att </a:t>
            </a:r>
            <a:r>
              <a:rPr lang="sv-SE" sz="2800" b="0" i="0" dirty="0" smtClean="0">
                <a:solidFill>
                  <a:srgbClr val="FF0000"/>
                </a:solidFill>
              </a:rPr>
              <a:t>enas om en gemensam och konkret målbild </a:t>
            </a:r>
            <a:r>
              <a:rPr lang="sv-SE" sz="2800" dirty="0" smtClean="0">
                <a:solidFill>
                  <a:srgbClr val="FF0000"/>
                </a:solidFill>
              </a:rPr>
              <a:t>av det önskade läget. På så sätt kan prioriteringar göras av olika insatser som är nödvändiga för att åstadkomma resultatutveckling och ett attraktivare läraryrke. Målsättningen är att man har</a:t>
            </a:r>
            <a:r>
              <a:rPr lang="sv-SE" sz="2800" baseline="0" dirty="0" smtClean="0">
                <a:solidFill>
                  <a:srgbClr val="FF0000"/>
                </a:solidFill>
              </a:rPr>
              <a:t> så stor s</a:t>
            </a:r>
            <a:r>
              <a:rPr lang="sv-SE" sz="2800" dirty="0" smtClean="0">
                <a:solidFill>
                  <a:srgbClr val="FF0000"/>
                </a:solidFill>
              </a:rPr>
              <a:t>amsyn</a:t>
            </a:r>
            <a:r>
              <a:rPr lang="sv-SE" sz="2800" baseline="0" dirty="0" smtClean="0">
                <a:solidFill>
                  <a:srgbClr val="FF0000"/>
                </a:solidFill>
              </a:rPr>
              <a:t> som möjligt. Arbetsgivaren äger i slutänden beslutet i frågan, men ju mer ni kan enas om desto större möjlighet har ni till framgång i ert arbete med strategisk kompetensförsörjning.</a:t>
            </a:r>
            <a:endParaRPr lang="sv-SE" sz="2800" dirty="0" smtClean="0">
              <a:solidFill>
                <a:srgbClr val="FF0000"/>
              </a:solidFill>
            </a:endParaRPr>
          </a:p>
          <a:p>
            <a:endParaRPr lang="sv-SE" sz="2800" dirty="0" smtClean="0">
              <a:solidFill>
                <a:srgbClr val="FF0000"/>
              </a:solidFill>
            </a:endParaRPr>
          </a:p>
          <a:p>
            <a:r>
              <a:rPr lang="sv-SE" sz="2800" dirty="0" smtClean="0">
                <a:solidFill>
                  <a:srgbClr val="FF0000"/>
                </a:solidFill>
              </a:rPr>
              <a:t>För</a:t>
            </a:r>
            <a:r>
              <a:rPr lang="sv-SE" sz="2800" baseline="0" dirty="0" smtClean="0">
                <a:solidFill>
                  <a:srgbClr val="FF0000"/>
                </a:solidFill>
              </a:rPr>
              <a:t> att säkerställa att era aktiviteter inom området lönebildning stödjer era ambitioner med kompetensförsörjningen kan arbetet och diskussionerna utifrån detta material vara en god början.</a:t>
            </a:r>
            <a:endParaRPr lang="sv-SE"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6</a:t>
            </a:fld>
            <a:endParaRPr lang="sv-SE"/>
          </a:p>
        </p:txBody>
      </p:sp>
    </p:spTree>
    <p:extLst>
      <p:ext uri="{BB962C8B-B14F-4D97-AF65-F5344CB8AC3E}">
        <p14:creationId xmlns:p14="http://schemas.microsoft.com/office/powerpoint/2010/main" val="249696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smtClean="0"/>
          </a:p>
          <a:p>
            <a:r>
              <a:rPr lang="sv-SE" baseline="0" dirty="0" smtClean="0"/>
              <a:t>Denna bild visar att skolan har olika medel och förutsättningar som påverkar och bidrar till möjligheterna att säkra kompetensförsörjningen. De delar som finns med i bilden är på inget sätt uttömmande. Delarna och graden av dess påverkan kan variera mellan olika organisationer.</a:t>
            </a:r>
            <a:endParaRPr lang="sv-SE" baseline="0"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7</a:t>
            </a:fld>
            <a:endParaRPr lang="sv-SE"/>
          </a:p>
        </p:txBody>
      </p:sp>
    </p:spTree>
    <p:extLst>
      <p:ext uri="{BB962C8B-B14F-4D97-AF65-F5344CB8AC3E}">
        <p14:creationId xmlns:p14="http://schemas.microsoft.com/office/powerpoint/2010/main" val="176267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a:t>Vägledning:</a:t>
            </a:r>
          </a:p>
          <a:p>
            <a:endParaRPr lang="sv-SE" baseline="0" dirty="0" smtClean="0"/>
          </a:p>
          <a:p>
            <a:r>
              <a:rPr lang="sv-SE" baseline="0" dirty="0" smtClean="0"/>
              <a:t>Av alla de olika delar som påverkar kompetensförsörjning finns det vissa som mer direkt rör lönebildning. Notera att vi även här har valt några få exempel som inte heller de är uttömmande. </a:t>
            </a:r>
            <a:endParaRPr lang="sv-SE" baseline="0"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8</a:t>
            </a:fld>
            <a:endParaRPr lang="sv-SE"/>
          </a:p>
        </p:txBody>
      </p:sp>
    </p:spTree>
    <p:extLst>
      <p:ext uri="{BB962C8B-B14F-4D97-AF65-F5344CB8AC3E}">
        <p14:creationId xmlns:p14="http://schemas.microsoft.com/office/powerpoint/2010/main" val="251200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Vägledning:</a:t>
            </a:r>
          </a:p>
          <a:p>
            <a:endParaRPr lang="sv-SE" baseline="0" dirty="0" smtClean="0"/>
          </a:p>
          <a:p>
            <a:r>
              <a:rPr lang="sv-SE" baseline="0" dirty="0" smtClean="0"/>
              <a:t>Lönestrategiskt arbete innehåller många olika delar och kommer med olika förutsättningar vad gäller ekonomi och graden av påverkan från politiska beslut, lagstiftning och avtalsreglering. Den här bilden visar på att dessa olika delar tillsammans har en gemensam betydelse för lön och lönebildning, och att det är en viktig uppgift att säkerställa helheten. </a:t>
            </a:r>
            <a:endParaRPr lang="sv-SE" baseline="0" dirty="0"/>
          </a:p>
        </p:txBody>
      </p:sp>
      <p:sp>
        <p:nvSpPr>
          <p:cNvPr id="4" name="Platshållare för bildnummer 3"/>
          <p:cNvSpPr>
            <a:spLocks noGrp="1"/>
          </p:cNvSpPr>
          <p:nvPr>
            <p:ph type="sldNum" sz="quarter" idx="10"/>
          </p:nvPr>
        </p:nvSpPr>
        <p:spPr/>
        <p:txBody>
          <a:bodyPr/>
          <a:lstStyle/>
          <a:p>
            <a:fld id="{43E0C2A6-B3C2-406A-B4A2-28B08DA4BC38}" type="slidenum">
              <a:rPr lang="sv-SE" smtClean="0"/>
              <a:t>9</a:t>
            </a:fld>
            <a:endParaRPr lang="sv-SE"/>
          </a:p>
        </p:txBody>
      </p:sp>
    </p:spTree>
    <p:extLst>
      <p:ext uri="{BB962C8B-B14F-4D97-AF65-F5344CB8AC3E}">
        <p14:creationId xmlns:p14="http://schemas.microsoft.com/office/powerpoint/2010/main" val="199905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D9C69088-0DED-491B-BCC6-F26D90559610}" type="datetimeFigureOut">
              <a:rPr lang="sv-SE" smtClean="0"/>
              <a:t>2019-04-01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937818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9C69088-0DED-491B-BCC6-F26D90559610}" type="datetimeFigureOut">
              <a:rPr lang="sv-SE" smtClean="0"/>
              <a:t>2019-04-01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206577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9C69088-0DED-491B-BCC6-F26D90559610}" type="datetimeFigureOut">
              <a:rPr lang="sv-SE" smtClean="0"/>
              <a:t>2019-04-01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309696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925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53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73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626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21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21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6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43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9C69088-0DED-491B-BCC6-F26D90559610}" type="datetimeFigureOut">
              <a:rPr lang="sv-SE" smtClean="0"/>
              <a:t>2019-04-01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79239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128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12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53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D9C69088-0DED-491B-BCC6-F26D90559610}" type="datetimeFigureOut">
              <a:rPr lang="sv-SE" smtClean="0"/>
              <a:t>2019-04-01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332470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9C69088-0DED-491B-BCC6-F26D90559610}" type="datetimeFigureOut">
              <a:rPr lang="sv-SE" smtClean="0"/>
              <a:t>2019-04-01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202096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9C69088-0DED-491B-BCC6-F26D90559610}" type="datetimeFigureOut">
              <a:rPr lang="sv-SE" smtClean="0"/>
              <a:t>2019-04-01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224804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9C69088-0DED-491B-BCC6-F26D90559610}" type="datetimeFigureOut">
              <a:rPr lang="sv-SE" smtClean="0"/>
              <a:t>2019-04-01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74266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9C69088-0DED-491B-BCC6-F26D90559610}" type="datetimeFigureOut">
              <a:rPr lang="sv-SE" smtClean="0"/>
              <a:t>2019-04-01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280009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D9C69088-0DED-491B-BCC6-F26D90559610}" type="datetimeFigureOut">
              <a:rPr lang="sv-SE" smtClean="0"/>
              <a:t>2019-04-01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163527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D9C69088-0DED-491B-BCC6-F26D90559610}" type="datetimeFigureOut">
              <a:rPr lang="sv-SE" smtClean="0"/>
              <a:t>2019-04-01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BEC6508-B273-40F1-9F76-9033516D5C96}" type="slidenum">
              <a:rPr lang="sv-SE" smtClean="0"/>
              <a:t>‹#›</a:t>
            </a:fld>
            <a:endParaRPr lang="sv-SE"/>
          </a:p>
        </p:txBody>
      </p:sp>
    </p:spTree>
    <p:extLst>
      <p:ext uri="{BB962C8B-B14F-4D97-AF65-F5344CB8AC3E}">
        <p14:creationId xmlns:p14="http://schemas.microsoft.com/office/powerpoint/2010/main" val="407382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69088-0DED-491B-BCC6-F26D90559610}" type="datetimeFigureOut">
              <a:rPr lang="sv-SE" smtClean="0"/>
              <a:t>2019-04-01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C6508-B273-40F1-9F76-9033516D5C96}" type="slidenum">
              <a:rPr lang="sv-SE" smtClean="0"/>
              <a:t>‹#›</a:t>
            </a:fld>
            <a:endParaRPr lang="sv-SE"/>
          </a:p>
        </p:txBody>
      </p:sp>
    </p:spTree>
    <p:extLst>
      <p:ext uri="{BB962C8B-B14F-4D97-AF65-F5344CB8AC3E}">
        <p14:creationId xmlns:p14="http://schemas.microsoft.com/office/powerpoint/2010/main" val="414173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3F12E6-9BD8-42EB-9CE4-1A5A3241BEBD}"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2019-04-01</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BC5A02-B832-4409-98F2-7412C8F129C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005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https://webbutik.skl.se/sv/artiklar/individuell-och-differentierad-lon.html" TargetMode="External"/><Relationship Id="rId7" Type="http://schemas.openxmlformats.org/officeDocument/2006/relationships/hyperlink" Target="http://www.lr.s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10" Type="http://schemas.openxmlformats.org/officeDocument/2006/relationships/image" Target="../media/image4.jpeg"/><Relationship Id="rId4" Type="http://schemas.openxmlformats.org/officeDocument/2006/relationships/image" Target="../media/image7.png"/><Relationship Id="rId9" Type="http://schemas.openxmlformats.org/officeDocument/2006/relationships/image" Target="cid:image001.png@01D04545.5179533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cid:image001.png@01D04545.51795330" TargetMode="External"/><Relationship Id="rId3" Type="http://schemas.openxmlformats.org/officeDocument/2006/relationships/image" Target="../media/image10.png"/><Relationship Id="rId7"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lr.se/" TargetMode="External"/><Relationship Id="rId5" Type="http://schemas.openxmlformats.org/officeDocument/2006/relationships/image" Target="../media/image5.png"/><Relationship Id="rId4" Type="http://schemas.openxmlformats.org/officeDocument/2006/relationships/image" Target="../media/image1.jpg"/><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cid:image001.png@01D04545.5179533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gif"/><Relationship Id="rId5" Type="http://schemas.openxmlformats.org/officeDocument/2006/relationships/diagramQuickStyle" Target="../diagrams/quickStyle1.xml"/><Relationship Id="rId10" Type="http://schemas.openxmlformats.org/officeDocument/2006/relationships/hyperlink" Target="http://www.lr.se/" TargetMode="External"/><Relationship Id="rId4" Type="http://schemas.openxmlformats.org/officeDocument/2006/relationships/diagramLayout" Target="../diagrams/layout1.xml"/><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cid:image001.png@01D04545.5179533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gif"/><Relationship Id="rId5" Type="http://schemas.openxmlformats.org/officeDocument/2006/relationships/diagramQuickStyle" Target="../diagrams/quickStyle2.xml"/><Relationship Id="rId10" Type="http://schemas.openxmlformats.org/officeDocument/2006/relationships/hyperlink" Target="http://www.lr.se/" TargetMode="External"/><Relationship Id="rId4" Type="http://schemas.openxmlformats.org/officeDocument/2006/relationships/diagramLayout" Target="../diagrams/layout2.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cid:image001.png@01D04545.5179533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gif"/><Relationship Id="rId5" Type="http://schemas.openxmlformats.org/officeDocument/2006/relationships/diagramQuickStyle" Target="../diagrams/quickStyle3.xml"/><Relationship Id="rId10" Type="http://schemas.openxmlformats.org/officeDocument/2006/relationships/hyperlink" Target="http://www.lr.se/" TargetMode="External"/><Relationship Id="rId4" Type="http://schemas.openxmlformats.org/officeDocument/2006/relationships/diagramLayout" Target="../diagrams/layout3.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6.png"/><Relationship Id="rId7" Type="http://schemas.openxmlformats.org/officeDocument/2006/relationships/hyperlink" Target="http://www.lr.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10" Type="http://schemas.openxmlformats.org/officeDocument/2006/relationships/image" Target="../media/image4.jpeg"/><Relationship Id="rId4" Type="http://schemas.openxmlformats.org/officeDocument/2006/relationships/hyperlink" Target="http://www.kompetensforsorjningskola.se/" TargetMode="External"/><Relationship Id="rId9" Type="http://schemas.openxmlformats.org/officeDocument/2006/relationships/image" Target="cid:image001.png@01D04545.51795330"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cid:image001.png@01D04545.5179533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gif"/><Relationship Id="rId5" Type="http://schemas.openxmlformats.org/officeDocument/2006/relationships/diagramQuickStyle" Target="../diagrams/quickStyle4.xml"/><Relationship Id="rId10" Type="http://schemas.openxmlformats.org/officeDocument/2006/relationships/hyperlink" Target="http://www.lr.se/" TargetMode="External"/><Relationship Id="rId4" Type="http://schemas.openxmlformats.org/officeDocument/2006/relationships/diagramLayout" Target="../diagrams/layout4.xml"/><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cid:image001.png@01D04545.51795330" TargetMode="External"/><Relationship Id="rId2" Type="http://schemas.openxmlformats.org/officeDocument/2006/relationships/hyperlink" Target="https://www.lararforbundet.se/" TargetMode="Externa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cid:image001.png@01D04545.517953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lr.se/"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CC17D"/>
        </a:solidFill>
        <a:effectLst/>
      </p:bgPr>
    </p:bg>
    <p:spTree>
      <p:nvGrpSpPr>
        <p:cNvPr id="1" name=""/>
        <p:cNvGrpSpPr/>
        <p:nvPr/>
      </p:nvGrpSpPr>
      <p:grpSpPr>
        <a:xfrm>
          <a:off x="0" y="0"/>
          <a:ext cx="0" cy="0"/>
          <a:chOff x="0" y="0"/>
          <a:chExt cx="0" cy="0"/>
        </a:xfrm>
      </p:grpSpPr>
      <p:sp>
        <p:nvSpPr>
          <p:cNvPr id="5" name="Rektangel 4"/>
          <p:cNvSpPr/>
          <p:nvPr/>
        </p:nvSpPr>
        <p:spPr>
          <a:xfrm>
            <a:off x="1916724" y="5209864"/>
            <a:ext cx="8328660" cy="142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ctrTitle"/>
          </p:nvPr>
        </p:nvSpPr>
        <p:spPr>
          <a:xfrm>
            <a:off x="1509054" y="330201"/>
            <a:ext cx="9144000" cy="3849913"/>
          </a:xfrm>
        </p:spPr>
        <p:txBody>
          <a:bodyPr>
            <a:normAutofit fontScale="90000"/>
          </a:bodyPr>
          <a:lstStyle/>
          <a:p>
            <a:r>
              <a:rPr lang="sv-SE" sz="4000" dirty="0" smtClean="0"/>
              <a:t/>
            </a:r>
            <a:br>
              <a:rPr lang="sv-SE" sz="4000" dirty="0" smtClean="0"/>
            </a:br>
            <a:r>
              <a:rPr lang="sv-SE" sz="4000" dirty="0" smtClean="0"/>
              <a:t/>
            </a:r>
            <a:br>
              <a:rPr lang="sv-SE" sz="4000" dirty="0" smtClean="0"/>
            </a:br>
            <a:r>
              <a:rPr lang="sv-SE" sz="4000" b="1" dirty="0"/>
              <a:t>Stödmaterial för diskussion om </a:t>
            </a:r>
            <a:br>
              <a:rPr lang="sv-SE" sz="4000" b="1" dirty="0"/>
            </a:br>
            <a:r>
              <a:rPr lang="sv-SE" sz="4000" b="1" dirty="0"/>
              <a:t>strategisk kompetensförsörjning  </a:t>
            </a:r>
            <a:br>
              <a:rPr lang="sv-SE" sz="4000" b="1" dirty="0"/>
            </a:br>
            <a:r>
              <a:rPr lang="sv-SE" sz="6600" b="1" dirty="0"/>
              <a:t/>
            </a:r>
            <a:br>
              <a:rPr lang="sv-SE" sz="6600" b="1" dirty="0"/>
            </a:br>
            <a:r>
              <a:rPr lang="sv-SE" sz="6600" b="1" dirty="0"/>
              <a:t>LÖN och LÖNESTRUKTUR</a:t>
            </a:r>
            <a:br>
              <a:rPr lang="sv-SE" sz="6600" b="1" dirty="0"/>
            </a:br>
            <a:endParaRPr lang="sv-SE" sz="2800"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5984" y="5386713"/>
            <a:ext cx="1821067" cy="1137207"/>
          </a:xfrm>
          <a:prstGeom prst="rect">
            <a:avLst/>
          </a:prstGeom>
        </p:spPr>
      </p:pic>
      <p:pic>
        <p:nvPicPr>
          <p:cNvPr id="6" name="Bildobjekt 5"/>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2364691" y="5623561"/>
            <a:ext cx="1391920" cy="690880"/>
          </a:xfrm>
          <a:prstGeom prst="rect">
            <a:avLst/>
          </a:prstGeom>
        </p:spPr>
      </p:pic>
      <p:pic>
        <p:nvPicPr>
          <p:cNvPr id="8" name="Bildobjekt 7"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590331" y="5592988"/>
            <a:ext cx="967740" cy="654685"/>
          </a:xfrm>
          <a:prstGeom prst="rect">
            <a:avLst/>
          </a:prstGeom>
          <a:noFill/>
          <a:ln>
            <a:noFill/>
          </a:ln>
        </p:spPr>
      </p:pic>
      <p:pic>
        <p:nvPicPr>
          <p:cNvPr id="9" name="Bild 1" descr="Sobona logo_svart_gron_CMYK"/>
          <p:cNvPicPr/>
          <p:nvPr/>
        </p:nvPicPr>
        <p:blipFill>
          <a:blip r:embed="rId8">
            <a:extLst>
              <a:ext uri="{28A0092B-C50C-407E-A947-70E740481C1C}">
                <a14:useLocalDpi xmlns:a14="http://schemas.microsoft.com/office/drawing/2010/main" val="0"/>
              </a:ext>
            </a:extLst>
          </a:blip>
          <a:srcRect/>
          <a:stretch>
            <a:fillRect/>
          </a:stretch>
        </p:blipFill>
        <p:spPr bwMode="auto">
          <a:xfrm>
            <a:off x="8276311" y="5704840"/>
            <a:ext cx="1204595" cy="542833"/>
          </a:xfrm>
          <a:prstGeom prst="rect">
            <a:avLst/>
          </a:prstGeom>
          <a:noFill/>
          <a:ln>
            <a:noFill/>
          </a:ln>
          <a:extLst/>
        </p:spPr>
      </p:pic>
    </p:spTree>
    <p:extLst>
      <p:ext uri="{BB962C8B-B14F-4D97-AF65-F5344CB8AC3E}">
        <p14:creationId xmlns:p14="http://schemas.microsoft.com/office/powerpoint/2010/main" val="3718766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Lönebildning stödjer </a:t>
            </a:r>
            <a:r>
              <a:rPr lang="sv-SE" dirty="0"/>
              <a:t>kompetensförsörjning </a:t>
            </a:r>
          </a:p>
        </p:txBody>
      </p:sp>
      <p:sp>
        <p:nvSpPr>
          <p:cNvPr id="3" name="Platshållare för innehåll 2"/>
          <p:cNvSpPr>
            <a:spLocks noGrp="1"/>
          </p:cNvSpPr>
          <p:nvPr>
            <p:ph idx="1"/>
          </p:nvPr>
        </p:nvSpPr>
        <p:spPr/>
        <p:txBody>
          <a:bodyPr>
            <a:normAutofit/>
          </a:bodyPr>
          <a:lstStyle/>
          <a:p>
            <a:r>
              <a:rPr lang="sv-SE" sz="2400" dirty="0"/>
              <a:t>Det strategiska arbetet med lönebildningen ska bidra till att rekrytera och behålla utbildade lärare och bidra till utveckling av arbetet och organisationen i respektive skolform. </a:t>
            </a:r>
          </a:p>
          <a:p>
            <a:r>
              <a:rPr lang="sv-SE" sz="2400" dirty="0" smtClean="0"/>
              <a:t>En </a:t>
            </a:r>
            <a:r>
              <a:rPr lang="sv-SE" sz="2400" dirty="0"/>
              <a:t>väl grundad, långsiktig strategi ökar möjligheterna till en fungerande kompetensförsörjning istället för att kortsiktiga behov tar för stor uppmärksamhet.</a:t>
            </a:r>
          </a:p>
          <a:p>
            <a:r>
              <a:rPr lang="sv-SE" sz="2400" dirty="0" smtClean="0"/>
              <a:t>Lönebildningen </a:t>
            </a:r>
            <a:r>
              <a:rPr lang="sv-SE" sz="2400" dirty="0"/>
              <a:t>ska bidra till att förbättra resultatutvecklingen i skolan och stärka läraryrkets attraktivitet, genom en löneutveckling som premierar kompetens, särskilt ansvar och erfarenhet som bidrar till förbättrade resultat och bidrag till verksamhetens mål över tid.</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2970999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a:t>
            </a:r>
            <a:r>
              <a:rPr lang="sv-SE" dirty="0" smtClean="0"/>
              <a:t>emensam dialog ökar kvalitén</a:t>
            </a:r>
            <a:endParaRPr lang="sv-SE" dirty="0"/>
          </a:p>
        </p:txBody>
      </p:sp>
      <p:sp>
        <p:nvSpPr>
          <p:cNvPr id="3" name="Platshållare för innehåll 2"/>
          <p:cNvSpPr>
            <a:spLocks noGrp="1"/>
          </p:cNvSpPr>
          <p:nvPr>
            <p:ph idx="1"/>
          </p:nvPr>
        </p:nvSpPr>
        <p:spPr>
          <a:xfrm>
            <a:off x="838200" y="1825625"/>
            <a:ext cx="9987455" cy="4906000"/>
          </a:xfrm>
        </p:spPr>
        <p:txBody>
          <a:bodyPr>
            <a:normAutofit/>
          </a:bodyPr>
          <a:lstStyle/>
          <a:p>
            <a:pPr>
              <a:buFontTx/>
              <a:buChar char="-"/>
            </a:pPr>
            <a:r>
              <a:rPr lang="sv-SE" dirty="0"/>
              <a:t>Ett gott och utvecklingsinriktat samarbete mellan arbetsgivare och fackliga representanter är </a:t>
            </a:r>
            <a:r>
              <a:rPr lang="sv-SE" dirty="0" smtClean="0"/>
              <a:t>viktigt för en fungerande lönebildning</a:t>
            </a:r>
            <a:r>
              <a:rPr lang="sv-SE" dirty="0" smtClean="0">
                <a:solidFill>
                  <a:srgbClr val="7030A0"/>
                </a:solidFill>
              </a:rPr>
              <a:t> </a:t>
            </a:r>
          </a:p>
          <a:p>
            <a:pPr marL="0" indent="0">
              <a:buNone/>
            </a:pPr>
            <a:endParaRPr lang="sv-SE" dirty="0" smtClean="0">
              <a:solidFill>
                <a:srgbClr val="7030A0"/>
              </a:solidFill>
            </a:endParaRPr>
          </a:p>
          <a:p>
            <a:pPr>
              <a:buFontTx/>
              <a:buChar char="-"/>
            </a:pPr>
            <a:r>
              <a:rPr lang="sv-SE" dirty="0" smtClean="0"/>
              <a:t>Löneavtalet ger goda förutsättningar för långsiktigt strategiskt arbete </a:t>
            </a:r>
            <a:r>
              <a:rPr lang="sv-SE" sz="1500" i="1" dirty="0">
                <a:solidFill>
                  <a:srgbClr val="7030A0"/>
                </a:solidFill>
              </a:rPr>
              <a:t>		</a:t>
            </a:r>
            <a:endParaRPr lang="sv-SE" sz="1500" i="1" dirty="0" smtClean="0">
              <a:solidFill>
                <a:srgbClr val="7030A0"/>
              </a:solidFill>
            </a:endParaRPr>
          </a:p>
          <a:p>
            <a:pPr marL="0" indent="0">
              <a:buNone/>
            </a:pPr>
            <a:r>
              <a:rPr lang="sv-SE" sz="1500" i="1" dirty="0">
                <a:solidFill>
                  <a:srgbClr val="7030A0"/>
                </a:solidFill>
              </a:rPr>
              <a:t>	</a:t>
            </a:r>
            <a:endParaRPr lang="sv-SE" sz="1500" i="1" dirty="0" smtClean="0">
              <a:solidFill>
                <a:srgbClr val="7030A0"/>
              </a:solidFill>
            </a:endParaRPr>
          </a:p>
          <a:p>
            <a:pPr marL="0" indent="0">
              <a:buNone/>
            </a:pPr>
            <a:r>
              <a:rPr lang="sv-SE" sz="2000" dirty="0"/>
              <a:t>	</a:t>
            </a:r>
            <a:r>
              <a:rPr lang="sv-SE" sz="2000" dirty="0" smtClean="0"/>
              <a:t>Använd </a:t>
            </a:r>
            <a:r>
              <a:rPr lang="sv-SE" sz="2000" dirty="0"/>
              <a:t>gärna tidigare framtaget material som stöd för </a:t>
            </a:r>
            <a:endParaRPr lang="sv-SE" sz="2000" dirty="0" smtClean="0"/>
          </a:p>
          <a:p>
            <a:pPr marL="0" indent="0">
              <a:buNone/>
            </a:pPr>
            <a:r>
              <a:rPr lang="sv-SE" sz="2000" dirty="0" smtClean="0"/>
              <a:t>	den </a:t>
            </a:r>
            <a:r>
              <a:rPr lang="sv-SE" sz="2000" dirty="0"/>
              <a:t>lokala </a:t>
            </a:r>
            <a:r>
              <a:rPr lang="sv-SE" sz="2000" dirty="0" smtClean="0"/>
              <a:t>processen</a:t>
            </a:r>
          </a:p>
          <a:p>
            <a:pPr marL="0" indent="0">
              <a:buNone/>
            </a:pPr>
            <a:r>
              <a:rPr lang="sv-SE" sz="2000" dirty="0" smtClean="0"/>
              <a:t>	</a:t>
            </a:r>
            <a:r>
              <a:rPr lang="sv-SE" sz="2000" i="1" u="sng" dirty="0" smtClean="0">
                <a:hlinkClick r:id="rId3"/>
              </a:rPr>
              <a:t>Individuell och differentierad lön - framgångsfaktorer </a:t>
            </a:r>
            <a:endParaRPr lang="sv-SE" sz="2000" i="1" u="sng" dirty="0" smtClean="0"/>
          </a:p>
        </p:txBody>
      </p:sp>
      <p:pic>
        <p:nvPicPr>
          <p:cNvPr id="4" name="Bildobjekt 3"/>
          <p:cNvPicPr>
            <a:picLocks noChangeAspect="1"/>
          </p:cNvPicPr>
          <p:nvPr/>
        </p:nvPicPr>
        <p:blipFill rotWithShape="1">
          <a:blip r:embed="rId4" cstate="print"/>
          <a:srcRect l="29345" t="13041" r="30050" b="18921"/>
          <a:stretch/>
        </p:blipFill>
        <p:spPr>
          <a:xfrm>
            <a:off x="7983144" y="3783025"/>
            <a:ext cx="2414939" cy="2529065"/>
          </a:xfrm>
          <a:prstGeom prst="rect">
            <a:avLst/>
          </a:prstGeom>
        </p:spPr>
      </p:pic>
      <p:pic>
        <p:nvPicPr>
          <p:cNvPr id="5" name="Bildobjekt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6" name="Bildobjekt 5"/>
          <p:cNvPicPr>
            <a:picLocks noChangeAspect="1"/>
          </p:cNvPicPr>
          <p:nvPr/>
        </p:nvPicPr>
        <p:blipFill rotWithShape="1">
          <a:blip r:embed="rId6"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7" name="Bildobjekt 6" descr="cid:image003.png@01CF3F6D.AB49F650">
            <a:hlinkClick r:id="rId7"/>
          </p:cNvPr>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8" name="Bild 1" descr="Sobona logo_svart_gron_CMYK"/>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377647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82705"/>
            <a:ext cx="10515600" cy="1325563"/>
          </a:xfrm>
        </p:spPr>
        <p:txBody>
          <a:bodyPr/>
          <a:lstStyle/>
          <a:p>
            <a:r>
              <a:rPr lang="sv-SE" dirty="0" smtClean="0"/>
              <a:t>Från strategi till verkstad – chefens roll </a:t>
            </a:r>
            <a:endParaRPr lang="sv-SE" dirty="0"/>
          </a:p>
        </p:txBody>
      </p:sp>
      <p:sp>
        <p:nvSpPr>
          <p:cNvPr id="3" name="Platshållare för innehåll 2"/>
          <p:cNvSpPr>
            <a:spLocks noGrp="1"/>
          </p:cNvSpPr>
          <p:nvPr>
            <p:ph idx="1"/>
          </p:nvPr>
        </p:nvSpPr>
        <p:spPr/>
        <p:txBody>
          <a:bodyPr>
            <a:normAutofit/>
          </a:bodyPr>
          <a:lstStyle/>
          <a:p>
            <a:r>
              <a:rPr lang="sv-SE" dirty="0"/>
              <a:t>Huvudsakligen vid </a:t>
            </a:r>
            <a:r>
              <a:rPr lang="sv-SE" i="1" dirty="0"/>
              <a:t>nyanställning</a:t>
            </a:r>
            <a:r>
              <a:rPr lang="sv-SE" dirty="0"/>
              <a:t> och </a:t>
            </a:r>
            <a:r>
              <a:rPr lang="sv-SE" i="1" dirty="0"/>
              <a:t>årlig löneöversyn </a:t>
            </a:r>
          </a:p>
          <a:p>
            <a:r>
              <a:rPr lang="sv-SE" dirty="0"/>
              <a:t>Lönesättande </a:t>
            </a:r>
            <a:r>
              <a:rPr lang="sv-SE" dirty="0" smtClean="0"/>
              <a:t>chefer </a:t>
            </a:r>
            <a:r>
              <a:rPr lang="sv-SE" dirty="0"/>
              <a:t>behöver ha god kännedom och relevanta förut-sättningar samt vara delaktiga i hela lönebildningsarbetet, från</a:t>
            </a:r>
            <a:r>
              <a:rPr lang="sv-SE" dirty="0">
                <a:solidFill>
                  <a:srgbClr val="FF0000"/>
                </a:solidFill>
              </a:rPr>
              <a:t> </a:t>
            </a:r>
            <a:r>
              <a:rPr lang="sv-SE" dirty="0"/>
              <a:t>analys av nuläge och behov av förändring av lärares </a:t>
            </a:r>
            <a:r>
              <a:rPr lang="sv-SE" dirty="0" smtClean="0"/>
              <a:t>löner, </a:t>
            </a:r>
            <a:r>
              <a:rPr lang="sv-SE" dirty="0"/>
              <a:t>till </a:t>
            </a:r>
            <a:r>
              <a:rPr lang="sv-SE" dirty="0" smtClean="0"/>
              <a:t>avstämning.</a:t>
            </a:r>
          </a:p>
          <a:p>
            <a:r>
              <a:rPr lang="sv-SE" dirty="0" smtClean="0"/>
              <a:t>Diskussionen </a:t>
            </a:r>
            <a:r>
              <a:rPr lang="sv-SE" dirty="0"/>
              <a:t>om lön behöver föras i hela organisationen, med alla </a:t>
            </a:r>
            <a:r>
              <a:rPr lang="sv-SE" dirty="0" smtClean="0"/>
              <a:t>medarbetare för ökad kunskap och förståelse om lönesättningen.</a:t>
            </a:r>
            <a:endParaRPr lang="sv-SE" dirty="0"/>
          </a:p>
          <a:p>
            <a:endParaRPr lang="sv-SE" dirty="0">
              <a:solidFill>
                <a:srgbClr val="FF0000"/>
              </a:solidFill>
            </a:endParaRPr>
          </a:p>
          <a:p>
            <a:pPr lvl="1"/>
            <a:endParaRPr lang="sv-SE" dirty="0"/>
          </a:p>
          <a:p>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523730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lips 32">
            <a:extLst>
              <a:ext uri="{FF2B5EF4-FFF2-40B4-BE49-F238E27FC236}">
                <a16:creationId xmlns:a16="http://schemas.microsoft.com/office/drawing/2014/main" id="{3480B495-901D-4A0F-8FE5-0DBE18FB63A4}"/>
              </a:ext>
            </a:extLst>
          </p:cNvPr>
          <p:cNvSpPr>
            <a:spLocks noChangeAspect="1"/>
          </p:cNvSpPr>
          <p:nvPr/>
        </p:nvSpPr>
        <p:spPr>
          <a:xfrm>
            <a:off x="1961524" y="3865784"/>
            <a:ext cx="2078862" cy="1954075"/>
          </a:xfrm>
          <a:prstGeom prst="ellipse">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75000"/>
                  </a:schemeClr>
                </a:solidFill>
                <a:latin typeface="Georgia" panose="02040502050405020303" pitchFamily="18" charset="0"/>
              </a:rPr>
              <a:t>Lönebildning</a:t>
            </a:r>
          </a:p>
        </p:txBody>
      </p:sp>
      <p:sp>
        <p:nvSpPr>
          <p:cNvPr id="31" name="Ellips 30">
            <a:extLst>
              <a:ext uri="{FF2B5EF4-FFF2-40B4-BE49-F238E27FC236}">
                <a16:creationId xmlns:a16="http://schemas.microsoft.com/office/drawing/2014/main" id="{E9FF162D-128F-4614-86B9-147A3BFD77E8}"/>
              </a:ext>
            </a:extLst>
          </p:cNvPr>
          <p:cNvSpPr>
            <a:spLocks noChangeAspect="1"/>
          </p:cNvSpPr>
          <p:nvPr/>
        </p:nvSpPr>
        <p:spPr>
          <a:xfrm>
            <a:off x="7867441" y="2537768"/>
            <a:ext cx="1881158" cy="1881158"/>
          </a:xfrm>
          <a:prstGeom prst="ellipse">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75000"/>
                  </a:schemeClr>
                </a:solidFill>
                <a:latin typeface="Georgia" panose="02040502050405020303" pitchFamily="18" charset="0"/>
              </a:rPr>
              <a:t>Statliga satsningar</a:t>
            </a:r>
          </a:p>
        </p:txBody>
      </p:sp>
      <p:sp>
        <p:nvSpPr>
          <p:cNvPr id="35" name="Ellips 34">
            <a:extLst>
              <a:ext uri="{FF2B5EF4-FFF2-40B4-BE49-F238E27FC236}">
                <a16:creationId xmlns:a16="http://schemas.microsoft.com/office/drawing/2014/main" id="{C0CCBB7A-FDF3-4FBB-8431-17A542FDD7E7}"/>
              </a:ext>
            </a:extLst>
          </p:cNvPr>
          <p:cNvSpPr>
            <a:spLocks noChangeAspect="1"/>
          </p:cNvSpPr>
          <p:nvPr/>
        </p:nvSpPr>
        <p:spPr>
          <a:xfrm>
            <a:off x="6461460" y="3767707"/>
            <a:ext cx="1996810" cy="1996810"/>
          </a:xfrm>
          <a:prstGeom prst="ellipse">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75000"/>
                  </a:schemeClr>
                </a:solidFill>
                <a:latin typeface="Georgia" panose="02040502050405020303" pitchFamily="18" charset="0"/>
              </a:rPr>
              <a:t>Karriär-möjligheter</a:t>
            </a:r>
          </a:p>
        </p:txBody>
      </p:sp>
      <p:sp>
        <p:nvSpPr>
          <p:cNvPr id="32" name="Ellips 31">
            <a:extLst>
              <a:ext uri="{FF2B5EF4-FFF2-40B4-BE49-F238E27FC236}">
                <a16:creationId xmlns:a16="http://schemas.microsoft.com/office/drawing/2014/main" id="{8BBA7EFF-7DBB-472D-853B-88FC3EF3EB20}"/>
              </a:ext>
            </a:extLst>
          </p:cNvPr>
          <p:cNvSpPr>
            <a:spLocks noChangeAspect="1"/>
          </p:cNvSpPr>
          <p:nvPr/>
        </p:nvSpPr>
        <p:spPr>
          <a:xfrm>
            <a:off x="3221847" y="2720060"/>
            <a:ext cx="1986588" cy="1986588"/>
          </a:xfrm>
          <a:prstGeom prst="ellipse">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75000"/>
                  </a:schemeClr>
                </a:solidFill>
                <a:latin typeface="Georgia" panose="02040502050405020303" pitchFamily="18" charset="0"/>
              </a:rPr>
              <a:t>Lokala initiativ</a:t>
            </a:r>
          </a:p>
        </p:txBody>
      </p:sp>
      <p:sp>
        <p:nvSpPr>
          <p:cNvPr id="38" name="Ellips 37">
            <a:extLst>
              <a:ext uri="{FF2B5EF4-FFF2-40B4-BE49-F238E27FC236}">
                <a16:creationId xmlns:a16="http://schemas.microsoft.com/office/drawing/2014/main" id="{09531C8C-E4EA-4D9C-AB13-DB42F26CBD1B}"/>
              </a:ext>
            </a:extLst>
          </p:cNvPr>
          <p:cNvSpPr>
            <a:spLocks noChangeAspect="1"/>
          </p:cNvSpPr>
          <p:nvPr/>
        </p:nvSpPr>
        <p:spPr>
          <a:xfrm>
            <a:off x="4512820" y="3831785"/>
            <a:ext cx="2084519" cy="2084519"/>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Lönestruktur</a:t>
            </a:r>
          </a:p>
        </p:txBody>
      </p:sp>
      <p:sp>
        <p:nvSpPr>
          <p:cNvPr id="39" name="Ellips 38">
            <a:extLst>
              <a:ext uri="{FF2B5EF4-FFF2-40B4-BE49-F238E27FC236}">
                <a16:creationId xmlns:a16="http://schemas.microsoft.com/office/drawing/2014/main" id="{AA8CFDE0-8C1F-42C7-BA59-D9A7D8A93244}"/>
              </a:ext>
            </a:extLst>
          </p:cNvPr>
          <p:cNvSpPr>
            <a:spLocks noChangeAspect="1"/>
          </p:cNvSpPr>
          <p:nvPr/>
        </p:nvSpPr>
        <p:spPr>
          <a:xfrm>
            <a:off x="370411" y="3033928"/>
            <a:ext cx="2036416" cy="2036416"/>
          </a:xfrm>
          <a:prstGeom prst="ellipse">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75000"/>
                  </a:schemeClr>
                </a:solidFill>
                <a:latin typeface="Georgia" panose="02040502050405020303" pitchFamily="18" charset="0"/>
              </a:rPr>
              <a:t>Löneanalys</a:t>
            </a:r>
          </a:p>
        </p:txBody>
      </p:sp>
      <p:sp>
        <p:nvSpPr>
          <p:cNvPr id="40" name="Ellips 39">
            <a:extLst>
              <a:ext uri="{FF2B5EF4-FFF2-40B4-BE49-F238E27FC236}">
                <a16:creationId xmlns:a16="http://schemas.microsoft.com/office/drawing/2014/main" id="{92116E66-6789-41EA-AE32-ADB337E0D37D}"/>
              </a:ext>
            </a:extLst>
          </p:cNvPr>
          <p:cNvSpPr>
            <a:spLocks noChangeAspect="1"/>
          </p:cNvSpPr>
          <p:nvPr/>
        </p:nvSpPr>
        <p:spPr>
          <a:xfrm>
            <a:off x="5139296" y="2228707"/>
            <a:ext cx="2073815" cy="2073815"/>
          </a:xfrm>
          <a:prstGeom prst="ellipse">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75000"/>
                  </a:schemeClr>
                </a:solidFill>
                <a:latin typeface="Georgia" panose="02040502050405020303" pitchFamily="18" charset="0"/>
              </a:rPr>
              <a:t>Lokal</a:t>
            </a:r>
          </a:p>
          <a:p>
            <a:pPr algn="ctr"/>
            <a:r>
              <a:rPr lang="sv-SE" sz="1600" dirty="0">
                <a:solidFill>
                  <a:schemeClr val="bg1">
                    <a:lumMod val="75000"/>
                  </a:schemeClr>
                </a:solidFill>
                <a:latin typeface="Georgia" panose="02040502050405020303" pitchFamily="18" charset="0"/>
              </a:rPr>
              <a:t>lönesatsning</a:t>
            </a:r>
          </a:p>
        </p:txBody>
      </p:sp>
      <p:sp>
        <p:nvSpPr>
          <p:cNvPr id="41" name="Ellips 40">
            <a:extLst>
              <a:ext uri="{FF2B5EF4-FFF2-40B4-BE49-F238E27FC236}">
                <a16:creationId xmlns:a16="http://schemas.microsoft.com/office/drawing/2014/main" id="{DD2EEB94-D020-45ED-9ECF-922A9E67AB9E}"/>
              </a:ext>
            </a:extLst>
          </p:cNvPr>
          <p:cNvSpPr>
            <a:spLocks noChangeAspect="1"/>
          </p:cNvSpPr>
          <p:nvPr/>
        </p:nvSpPr>
        <p:spPr>
          <a:xfrm>
            <a:off x="8405453" y="3743330"/>
            <a:ext cx="2073754" cy="2073754"/>
          </a:xfrm>
          <a:prstGeom prst="ellipse">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75000"/>
                  </a:schemeClr>
                </a:solidFill>
                <a:latin typeface="Georgia" panose="02040502050405020303" pitchFamily="18" charset="0"/>
              </a:rPr>
              <a:t>Arbets-värdering</a:t>
            </a:r>
          </a:p>
        </p:txBody>
      </p:sp>
      <p:sp>
        <p:nvSpPr>
          <p:cNvPr id="42" name="Ellips 41">
            <a:extLst>
              <a:ext uri="{FF2B5EF4-FFF2-40B4-BE49-F238E27FC236}">
                <a16:creationId xmlns:a16="http://schemas.microsoft.com/office/drawing/2014/main" id="{3E37EF9D-AE57-402A-B539-FB8843817B7C}"/>
              </a:ext>
            </a:extLst>
          </p:cNvPr>
          <p:cNvSpPr>
            <a:spLocks noChangeAspect="1"/>
          </p:cNvSpPr>
          <p:nvPr/>
        </p:nvSpPr>
        <p:spPr>
          <a:xfrm>
            <a:off x="9551090" y="2177215"/>
            <a:ext cx="2111549" cy="2111549"/>
          </a:xfrm>
          <a:prstGeom prst="ellipse">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75000"/>
                  </a:schemeClr>
                </a:solidFill>
                <a:latin typeface="Georgia" panose="02040502050405020303" pitchFamily="18" charset="0"/>
              </a:rPr>
              <a:t>Löne-kartläggning</a:t>
            </a:r>
          </a:p>
        </p:txBody>
      </p:sp>
      <p:sp>
        <p:nvSpPr>
          <p:cNvPr id="43" name="Ellips 42">
            <a:extLst>
              <a:ext uri="{FF2B5EF4-FFF2-40B4-BE49-F238E27FC236}">
                <a16:creationId xmlns:a16="http://schemas.microsoft.com/office/drawing/2014/main" id="{CACE9026-73D6-4C86-B1C5-87836F0E597B}"/>
              </a:ext>
            </a:extLst>
          </p:cNvPr>
          <p:cNvSpPr>
            <a:spLocks noChangeAspect="1"/>
          </p:cNvSpPr>
          <p:nvPr/>
        </p:nvSpPr>
        <p:spPr>
          <a:xfrm>
            <a:off x="1721388" y="2035922"/>
            <a:ext cx="1996012" cy="1996012"/>
          </a:xfrm>
          <a:prstGeom prst="ellipse">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75000"/>
                  </a:schemeClr>
                </a:solidFill>
                <a:latin typeface="Georgia" panose="02040502050405020303" pitchFamily="18" charset="0"/>
              </a:rPr>
              <a:t>Strategiska lönepolitiska beslut</a:t>
            </a:r>
          </a:p>
        </p:txBody>
      </p:sp>
      <p:sp>
        <p:nvSpPr>
          <p:cNvPr id="3" name="Rubrik 2">
            <a:extLst>
              <a:ext uri="{FF2B5EF4-FFF2-40B4-BE49-F238E27FC236}">
                <a16:creationId xmlns:a16="http://schemas.microsoft.com/office/drawing/2014/main" id="{3B5B4779-7230-470F-8547-F9D619101810}"/>
              </a:ext>
            </a:extLst>
          </p:cNvPr>
          <p:cNvSpPr>
            <a:spLocks noGrp="1"/>
          </p:cNvSpPr>
          <p:nvPr>
            <p:ph type="title"/>
          </p:nvPr>
        </p:nvSpPr>
        <p:spPr/>
        <p:txBody>
          <a:bodyPr/>
          <a:lstStyle/>
          <a:p>
            <a:r>
              <a:rPr lang="sv-SE" dirty="0" smtClean="0"/>
              <a:t>Fokus </a:t>
            </a:r>
            <a:r>
              <a:rPr lang="sv-SE" dirty="0"/>
              <a:t>på lönestruktur</a:t>
            </a:r>
          </a:p>
        </p:txBody>
      </p:sp>
      <p:sp>
        <p:nvSpPr>
          <p:cNvPr id="17" name="Ellips 16">
            <a:extLst>
              <a:ext uri="{FF2B5EF4-FFF2-40B4-BE49-F238E27FC236}">
                <a16:creationId xmlns:a16="http://schemas.microsoft.com/office/drawing/2014/main" id="{E3F79E7D-34C0-4F8F-B77F-63A6A8F0F805}"/>
              </a:ext>
            </a:extLst>
          </p:cNvPr>
          <p:cNvSpPr>
            <a:spLocks noChangeAspect="1"/>
          </p:cNvSpPr>
          <p:nvPr/>
        </p:nvSpPr>
        <p:spPr>
          <a:xfrm>
            <a:off x="4505733" y="3824690"/>
            <a:ext cx="2084519" cy="2084519"/>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Lönestruktur</a:t>
            </a:r>
          </a:p>
        </p:txBody>
      </p:sp>
    </p:spTree>
    <p:extLst>
      <p:ext uri="{BB962C8B-B14F-4D97-AF65-F5344CB8AC3E}">
        <p14:creationId xmlns:p14="http://schemas.microsoft.com/office/powerpoint/2010/main" val="106480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cTn>
                              </p:par>
                              <p:par>
                                <p:cTn id="7" presetID="42" presetClass="path" presetSubtype="0" accel="50000" decel="50000" fill="hold" grpId="1" nodeType="withEffect">
                                  <p:stCondLst>
                                    <p:cond delay="0"/>
                                  </p:stCondLst>
                                  <p:childTnLst>
                                    <p:animMotion origin="layout" path="M 2.08333E-6 4.44444E-6 L -0.00052 -0.08426 " pathEditMode="relative" rAng="0" ptsTypes="AA">
                                      <p:cBhvr>
                                        <p:cTn id="8" dur="2000" fill="hold"/>
                                        <p:tgtEl>
                                          <p:spTgt spid="17"/>
                                        </p:tgtEl>
                                        <p:attrNameLst>
                                          <p:attrName>ppt_x</p:attrName>
                                          <p:attrName>ppt_y</p:attrName>
                                        </p:attrNameLst>
                                      </p:cBhvr>
                                      <p:rCtr x="-26" y="-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Begrepp att resonera kring</a:t>
            </a:r>
          </a:p>
        </p:txBody>
      </p:sp>
      <p:sp>
        <p:nvSpPr>
          <p:cNvPr id="3" name="Platshållare för innehåll 2"/>
          <p:cNvSpPr>
            <a:spLocks noGrp="1"/>
          </p:cNvSpPr>
          <p:nvPr>
            <p:ph idx="1"/>
          </p:nvPr>
        </p:nvSpPr>
        <p:spPr>
          <a:xfrm>
            <a:off x="1021080" y="2938750"/>
            <a:ext cx="10515600" cy="3364991"/>
          </a:xfrm>
        </p:spPr>
        <p:txBody>
          <a:bodyPr numCol="2">
            <a:normAutofit/>
          </a:bodyPr>
          <a:lstStyle/>
          <a:p>
            <a:pPr marL="0" indent="0">
              <a:buNone/>
            </a:pPr>
            <a:endParaRPr lang="sv-SE" dirty="0">
              <a:solidFill>
                <a:srgbClr val="FF0000"/>
              </a:solidFill>
            </a:endParaRPr>
          </a:p>
          <a:p>
            <a:endParaRPr lang="sv-SE" dirty="0"/>
          </a:p>
        </p:txBody>
      </p:sp>
      <p:sp>
        <p:nvSpPr>
          <p:cNvPr id="4" name="Platshållare för innehåll 2"/>
          <p:cNvSpPr txBox="1">
            <a:spLocks/>
          </p:cNvSpPr>
          <p:nvPr/>
        </p:nvSpPr>
        <p:spPr>
          <a:xfrm>
            <a:off x="838200" y="1776508"/>
            <a:ext cx="10515600" cy="424329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Som centrala parter har vi </a:t>
            </a:r>
            <a:r>
              <a:rPr lang="sv-SE" dirty="0" smtClean="0"/>
              <a:t>en </a:t>
            </a:r>
            <a:r>
              <a:rPr lang="sv-SE" dirty="0"/>
              <a:t>gemensam uppfattning om innebörden av vissa begrepp. </a:t>
            </a:r>
          </a:p>
          <a:p>
            <a:r>
              <a:rPr lang="sv-SE" dirty="0"/>
              <a:t>För att ni i era diskussioner ska ha en gemensam utgångspunkt kan det vara bra att ha resonemang om till exempel:</a:t>
            </a:r>
          </a:p>
          <a:p>
            <a:pPr lvl="1">
              <a:buFontTx/>
              <a:buChar char="-"/>
            </a:pPr>
            <a:r>
              <a:rPr lang="sv-SE" dirty="0"/>
              <a:t>Lönestruktur</a:t>
            </a:r>
          </a:p>
          <a:p>
            <a:pPr lvl="1">
              <a:buFontTx/>
              <a:buChar char="-"/>
            </a:pPr>
            <a:r>
              <a:rPr lang="sv-SE" dirty="0"/>
              <a:t>Lönespridning</a:t>
            </a:r>
          </a:p>
          <a:p>
            <a:pPr lvl="1">
              <a:buFontTx/>
              <a:buChar char="-"/>
            </a:pPr>
            <a:r>
              <a:rPr lang="sv-SE" dirty="0"/>
              <a:t>Lönerelationer</a:t>
            </a:r>
          </a:p>
          <a:p>
            <a:pPr lvl="1">
              <a:buFontTx/>
              <a:buChar char="-"/>
            </a:pPr>
            <a:r>
              <a:rPr lang="sv-SE" dirty="0"/>
              <a:t>…</a:t>
            </a:r>
          </a:p>
          <a:p>
            <a:pPr marL="457200" lvl="1" indent="0">
              <a:buNone/>
            </a:pPr>
            <a:endParaRPr lang="sv-SE" dirty="0"/>
          </a:p>
          <a:p>
            <a:pPr marL="0" indent="0">
              <a:buFont typeface="Arial" panose="020B0604020202020204" pitchFamily="34" charset="0"/>
              <a:buNone/>
            </a:pPr>
            <a:endParaRPr lang="sv-SE" dirty="0">
              <a:solidFill>
                <a:srgbClr val="FF0000"/>
              </a:solidFill>
            </a:endParaRPr>
          </a:p>
          <a:p>
            <a:endParaRPr lang="sv-SE"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6" name="Bildobjekt 5"/>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7" name="Bildobjekt 6"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8"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3806000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Lönestruktur handlar om </a:t>
            </a:r>
            <a:r>
              <a:rPr lang="sv-SE" dirty="0"/>
              <a:t>hela lönen</a:t>
            </a:r>
          </a:p>
        </p:txBody>
      </p:sp>
      <p:sp>
        <p:nvSpPr>
          <p:cNvPr id="3" name="Platshållare för innehåll 2"/>
          <p:cNvSpPr>
            <a:spLocks noGrp="1"/>
          </p:cNvSpPr>
          <p:nvPr>
            <p:ph idx="1"/>
          </p:nvPr>
        </p:nvSpPr>
        <p:spPr>
          <a:xfrm>
            <a:off x="838200" y="1825625"/>
            <a:ext cx="10515600" cy="2851150"/>
          </a:xfrm>
        </p:spPr>
        <p:txBody>
          <a:bodyPr>
            <a:normAutofit/>
          </a:bodyPr>
          <a:lstStyle/>
          <a:p>
            <a:r>
              <a:rPr lang="sv-SE" dirty="0"/>
              <a:t>Diskussion och analys av lönestruktur utgår alltid från hela </a:t>
            </a:r>
            <a:r>
              <a:rPr lang="sv-SE" dirty="0" smtClean="0"/>
              <a:t>lönen</a:t>
            </a:r>
          </a:p>
          <a:p>
            <a:r>
              <a:rPr lang="sv-SE" dirty="0" smtClean="0"/>
              <a:t>Diskutera hur fasta tillägg hanteras i lönestrukturen</a:t>
            </a:r>
            <a:endParaRPr lang="sv-SE" dirty="0"/>
          </a:p>
          <a:p>
            <a:r>
              <a:rPr lang="sv-SE" dirty="0"/>
              <a:t>Löneöversyn görs utifrån hela lönen för att nå önskat läge</a:t>
            </a:r>
          </a:p>
          <a:p>
            <a:pPr marL="0" indent="0">
              <a:buNone/>
            </a:pPr>
            <a:endParaRPr lang="sv-SE" dirty="0"/>
          </a:p>
          <a:p>
            <a:pPr marL="0" indent="0">
              <a:buNone/>
            </a:pPr>
            <a:r>
              <a:rPr lang="sv-SE" dirty="0"/>
              <a:t> </a:t>
            </a:r>
          </a:p>
          <a:p>
            <a:pPr marL="0" indent="0">
              <a:buNone/>
            </a:pPr>
            <a:endParaRPr lang="sv-SE" dirty="0"/>
          </a:p>
          <a:p>
            <a:pPr marL="0" indent="0">
              <a:buNone/>
            </a:pPr>
            <a:endParaRPr lang="sv-SE" dirty="0"/>
          </a:p>
        </p:txBody>
      </p:sp>
      <p:sp>
        <p:nvSpPr>
          <p:cNvPr id="6" name="Platshållare för innehåll 2"/>
          <p:cNvSpPr txBox="1">
            <a:spLocks/>
          </p:cNvSpPr>
          <p:nvPr/>
        </p:nvSpPr>
        <p:spPr>
          <a:xfrm>
            <a:off x="838200" y="4676775"/>
            <a:ext cx="10515600" cy="671444"/>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i="1" dirty="0" smtClean="0">
                <a:sym typeface="Wingdings" panose="05000000000000000000" pitchFamily="2" charset="2"/>
              </a:rPr>
              <a:t> </a:t>
            </a:r>
            <a:r>
              <a:rPr lang="sv-SE" sz="2600" i="1" dirty="0" smtClean="0">
                <a:sym typeface="Wingdings" panose="05000000000000000000" pitchFamily="2" charset="2"/>
              </a:rPr>
              <a:t>Tänk </a:t>
            </a:r>
            <a:r>
              <a:rPr lang="sv-SE" sz="2600" i="1" dirty="0">
                <a:sym typeface="Wingdings" panose="05000000000000000000" pitchFamily="2" charset="2"/>
              </a:rPr>
              <a:t>på </a:t>
            </a:r>
            <a:r>
              <a:rPr lang="sv-SE" sz="2600" i="1" dirty="0" smtClean="0">
                <a:sym typeface="Wingdings" panose="05000000000000000000" pitchFamily="2" charset="2"/>
              </a:rPr>
              <a:t>att l</a:t>
            </a:r>
            <a:r>
              <a:rPr lang="sv-SE" sz="2600" i="1" dirty="0" smtClean="0"/>
              <a:t>öneutvecklingens </a:t>
            </a:r>
            <a:r>
              <a:rPr lang="sv-SE" sz="2600" i="1" dirty="0"/>
              <a:t>betydelse för motivation, utveckling och kompetensförsörjning behöver beaktas även om fokus ligger på hela lönen</a:t>
            </a:r>
            <a:r>
              <a:rPr lang="sv-SE" sz="2600" i="1" dirty="0" smtClean="0"/>
              <a:t>.</a:t>
            </a:r>
            <a:endParaRPr lang="sv-SE" sz="2600"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7" name="Bildobjekt 6"/>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8" name="Bildobjekt 7"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9"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679286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01059"/>
            <a:ext cx="10515600" cy="1325563"/>
          </a:xfrm>
        </p:spPr>
        <p:txBody>
          <a:bodyPr/>
          <a:lstStyle/>
          <a:p>
            <a:r>
              <a:rPr lang="sv-SE" dirty="0" smtClean="0"/>
              <a:t>Medveten lönestruktur?</a:t>
            </a:r>
            <a:endParaRPr lang="sv-SE" dirty="0"/>
          </a:p>
        </p:txBody>
      </p:sp>
      <p:sp>
        <p:nvSpPr>
          <p:cNvPr id="3" name="Platshållare för innehåll 2"/>
          <p:cNvSpPr>
            <a:spLocks noGrp="1"/>
          </p:cNvSpPr>
          <p:nvPr>
            <p:ph idx="1"/>
          </p:nvPr>
        </p:nvSpPr>
        <p:spPr>
          <a:xfrm>
            <a:off x="838200" y="2434855"/>
            <a:ext cx="10515600" cy="3742107"/>
          </a:xfrm>
        </p:spPr>
        <p:txBody>
          <a:bodyPr>
            <a:normAutofit/>
          </a:bodyPr>
          <a:lstStyle/>
          <a:p>
            <a:r>
              <a:rPr lang="sv-SE" dirty="0"/>
              <a:t>Lönestrukturen avspeglar arbetsgivarens ställningstaganden</a:t>
            </a:r>
          </a:p>
          <a:p>
            <a:r>
              <a:rPr lang="sv-SE" dirty="0"/>
              <a:t>Lönestrukturen ska kunna </a:t>
            </a:r>
            <a:r>
              <a:rPr lang="sv-SE" dirty="0" smtClean="0"/>
              <a:t>motiveras</a:t>
            </a:r>
            <a:endParaRPr lang="sv-SE" dirty="0"/>
          </a:p>
          <a:p>
            <a:r>
              <a:rPr lang="sv-SE" dirty="0"/>
              <a:t>Dialogen mellan parterna behöver omfatta helheten i lönebildningen och analys av lönestrukturen för de yrkesgrupper som avtalet berör </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2488516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77651"/>
            <a:ext cx="10818541" cy="1325563"/>
          </a:xfrm>
        </p:spPr>
        <p:txBody>
          <a:bodyPr/>
          <a:lstStyle/>
          <a:p>
            <a:r>
              <a:rPr lang="sv-SE" dirty="0" smtClean="0"/>
              <a:t>Arbetet med önskad lönestruktur</a:t>
            </a:r>
            <a:endParaRPr lang="sv-SE" dirty="0"/>
          </a:p>
        </p:txBody>
      </p:sp>
      <p:sp>
        <p:nvSpPr>
          <p:cNvPr id="3" name="Platshållare för innehåll 2"/>
          <p:cNvSpPr>
            <a:spLocks noGrp="1"/>
          </p:cNvSpPr>
          <p:nvPr>
            <p:ph idx="1"/>
          </p:nvPr>
        </p:nvSpPr>
        <p:spPr/>
        <p:txBody>
          <a:bodyPr>
            <a:normAutofit/>
          </a:bodyPr>
          <a:lstStyle/>
          <a:p>
            <a:r>
              <a:rPr lang="sv-SE" dirty="0"/>
              <a:t>För att kunna föra en meningsfull dialog om </a:t>
            </a:r>
            <a:r>
              <a:rPr lang="sv-SE" dirty="0" smtClean="0"/>
              <a:t>en önskvärd lönestruktur </a:t>
            </a:r>
            <a:r>
              <a:rPr lang="sv-SE" dirty="0"/>
              <a:t>behöver parterna  </a:t>
            </a:r>
            <a:endParaRPr lang="sv-SE" dirty="0" smtClean="0"/>
          </a:p>
          <a:p>
            <a:pPr lvl="1">
              <a:buFontTx/>
              <a:buChar char="-"/>
            </a:pPr>
            <a:r>
              <a:rPr lang="sv-SE" sz="2800" dirty="0" smtClean="0"/>
              <a:t>i </a:t>
            </a:r>
            <a:r>
              <a:rPr lang="sv-SE" sz="2800" dirty="0"/>
              <a:t>dialog </a:t>
            </a:r>
            <a:r>
              <a:rPr lang="sv-SE" sz="2800" dirty="0" smtClean="0"/>
              <a:t>söka </a:t>
            </a:r>
            <a:r>
              <a:rPr lang="sv-SE" sz="2800" dirty="0"/>
              <a:t>samsyn kring vad som avgör om lönestrukturen är önskvärd eller ej </a:t>
            </a:r>
            <a:endParaRPr lang="sv-SE" sz="2800" dirty="0" smtClean="0"/>
          </a:p>
          <a:p>
            <a:pPr lvl="1">
              <a:buFontTx/>
              <a:buChar char="-"/>
            </a:pPr>
            <a:r>
              <a:rPr lang="sv-SE" sz="2800" dirty="0" smtClean="0"/>
              <a:t>ha </a:t>
            </a:r>
            <a:r>
              <a:rPr lang="sv-SE" sz="2800" dirty="0"/>
              <a:t>tillgång till underlag som visar en nulägesbild</a:t>
            </a:r>
          </a:p>
          <a:p>
            <a:pPr marL="0" indent="0">
              <a:buNone/>
            </a:pPr>
            <a:endParaRPr lang="sv-SE" dirty="0">
              <a:solidFill>
                <a:srgbClr val="FF0000"/>
              </a:solidFill>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61858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Analys av lönestruktur</a:t>
            </a:r>
            <a:endParaRPr lang="sv-SE" dirty="0"/>
          </a:p>
        </p:txBody>
      </p:sp>
      <p:sp>
        <p:nvSpPr>
          <p:cNvPr id="3" name="Platshållare för innehåll 2"/>
          <p:cNvSpPr>
            <a:spLocks noGrp="1"/>
          </p:cNvSpPr>
          <p:nvPr>
            <p:ph idx="1"/>
          </p:nvPr>
        </p:nvSpPr>
        <p:spPr>
          <a:xfrm>
            <a:off x="838200" y="2051878"/>
            <a:ext cx="10515600" cy="4072196"/>
          </a:xfrm>
        </p:spPr>
        <p:txBody>
          <a:bodyPr>
            <a:normAutofit/>
          </a:bodyPr>
          <a:lstStyle/>
          <a:p>
            <a:r>
              <a:rPr lang="sv-SE" dirty="0" smtClean="0"/>
              <a:t>Lönestrukturen behöver analyseras ur flera olika perspektiv </a:t>
            </a:r>
            <a:r>
              <a:rPr lang="sv-SE" dirty="0"/>
              <a:t/>
            </a:r>
            <a:br>
              <a:rPr lang="sv-SE" dirty="0"/>
            </a:br>
            <a:r>
              <a:rPr lang="sv-SE" sz="2400" dirty="0"/>
              <a:t>t.ex. avseende </a:t>
            </a:r>
            <a:endParaRPr lang="sv-SE" sz="2400" dirty="0" smtClean="0"/>
          </a:p>
          <a:p>
            <a:pPr lvl="1">
              <a:buFontTx/>
              <a:buChar char="-"/>
            </a:pPr>
            <a:r>
              <a:rPr lang="sv-SE" dirty="0" smtClean="0"/>
              <a:t>Lönerelationer inom och mellan olika yrkesgrupper    </a:t>
            </a:r>
          </a:p>
          <a:p>
            <a:pPr lvl="1">
              <a:buFontTx/>
              <a:buChar char="-"/>
            </a:pPr>
            <a:r>
              <a:rPr lang="sv-SE" dirty="0" smtClean="0"/>
              <a:t>Önskvärd lönespridning</a:t>
            </a:r>
            <a:r>
              <a:rPr lang="sv-SE" dirty="0"/>
              <a:t>	</a:t>
            </a:r>
            <a:endParaRPr lang="sv-SE" dirty="0" smtClean="0"/>
          </a:p>
          <a:p>
            <a:pPr lvl="1">
              <a:buFontTx/>
              <a:buChar char="-"/>
            </a:pPr>
            <a:r>
              <a:rPr lang="sv-SE" dirty="0"/>
              <a:t>Marknadsläget</a:t>
            </a:r>
          </a:p>
          <a:p>
            <a:pPr lvl="1">
              <a:buFontTx/>
              <a:buChar char="-"/>
            </a:pPr>
            <a:r>
              <a:rPr lang="sv-SE" dirty="0" smtClean="0"/>
              <a:t>Stabilitet, kontinuitet </a:t>
            </a:r>
            <a:r>
              <a:rPr lang="sv-SE" dirty="0"/>
              <a:t>och en långsiktig utveckling av </a:t>
            </a:r>
            <a:r>
              <a:rPr lang="sv-SE" dirty="0" smtClean="0"/>
              <a:t>verksamheten</a:t>
            </a:r>
          </a:p>
          <a:p>
            <a:r>
              <a:rPr lang="sv-SE" dirty="0" smtClean="0"/>
              <a:t>Även beslutad lönepolicy och lönekriterier kan behöva ses över för att stödja ett önskat läge</a:t>
            </a: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1402299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8382" y="1597577"/>
            <a:ext cx="10515600" cy="1325563"/>
          </a:xfrm>
        </p:spPr>
        <p:txBody>
          <a:bodyPr/>
          <a:lstStyle/>
          <a:p>
            <a:r>
              <a:rPr lang="sv-SE" dirty="0" smtClean="0"/>
              <a:t>Lönestruktur går att illustrera på olika sätt</a:t>
            </a:r>
            <a:endParaRPr lang="sv-SE" dirty="0"/>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4" name="Bildobjekt 3"/>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5" name="Bildobjekt 4"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6"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4149463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531286"/>
            <a:ext cx="10515600" cy="4991432"/>
          </a:xfrm>
        </p:spPr>
        <p:txBody>
          <a:bodyPr>
            <a:normAutofit/>
          </a:bodyPr>
          <a:lstStyle/>
          <a:p>
            <a:pPr marL="0" indent="0">
              <a:buNone/>
            </a:pPr>
            <a:r>
              <a:rPr lang="sv-SE" sz="2300" i="1" dirty="0" smtClean="0"/>
              <a:t>Detta material är framtaget med syfte att stödja och utveckla den partsgemensamma dialogen </a:t>
            </a:r>
            <a:r>
              <a:rPr lang="sv-SE" sz="2300" i="1" dirty="0"/>
              <a:t>om lön och </a:t>
            </a:r>
            <a:r>
              <a:rPr lang="sv-SE" sz="2300" i="1" dirty="0" smtClean="0"/>
              <a:t>lönestruktur mellan lokala arbetsgivare och representanter för Lärarnas Samverkansråd på central nivå i kommunen/företaget.</a:t>
            </a:r>
          </a:p>
          <a:p>
            <a:pPr marL="0" indent="0">
              <a:buNone/>
            </a:pPr>
            <a:r>
              <a:rPr lang="sv-SE" sz="2300" i="1" dirty="0" smtClean="0"/>
              <a:t>Materialet kan användas i sin helhet, i valda delar och/eller med komplettering av egna bilder från lokala processer som rör lönebildning, styrprocessen och kompetensförsörjning.</a:t>
            </a:r>
          </a:p>
          <a:p>
            <a:pPr marL="0" indent="0">
              <a:buNone/>
            </a:pPr>
            <a:r>
              <a:rPr lang="sv-SE" sz="2300" i="1" dirty="0" smtClean="0"/>
              <a:t>I bildspelets anteckningsfält finns vägledning för den som leder mötet.</a:t>
            </a:r>
          </a:p>
          <a:p>
            <a:pPr marL="0" indent="0">
              <a:buNone/>
            </a:pPr>
            <a:r>
              <a:rPr lang="sv-SE" sz="2300" i="1" dirty="0" smtClean="0"/>
              <a:t>Dialogen och arbetet med lönebildningen ska bidra till att nå en ändamålsenlig helhet i de insatser och aktiviteter som görs för att trygga skolans kompetensförsörjning. </a:t>
            </a:r>
          </a:p>
          <a:p>
            <a:pPr marL="0" indent="0">
              <a:buNone/>
            </a:pPr>
            <a:r>
              <a:rPr lang="sv-SE" sz="2300" i="1" dirty="0" smtClean="0"/>
              <a:t>Materialet består av två delar </a:t>
            </a:r>
            <a:endParaRPr lang="sv-SE" sz="2300" i="1" dirty="0"/>
          </a:p>
          <a:p>
            <a:pPr lvl="1"/>
            <a:r>
              <a:rPr lang="sv-SE" sz="2300" i="1" dirty="0" smtClean="0"/>
              <a:t>Del 1: teoretisk bakgrund  </a:t>
            </a:r>
            <a:endParaRPr lang="sv-SE" sz="2300" i="1" dirty="0"/>
          </a:p>
          <a:p>
            <a:pPr lvl="1"/>
            <a:r>
              <a:rPr lang="sv-SE" sz="2300" i="1" dirty="0" smtClean="0"/>
              <a:t>Del </a:t>
            </a:r>
            <a:r>
              <a:rPr lang="sv-SE" sz="2300" i="1" dirty="0"/>
              <a:t>2</a:t>
            </a:r>
            <a:r>
              <a:rPr lang="sv-SE" sz="2300" i="1" dirty="0" smtClean="0"/>
              <a:t>: diskussionsunderlag för lön och lönestruktur</a:t>
            </a:r>
            <a:endParaRPr lang="sv-SE" sz="2300" i="1" dirty="0"/>
          </a:p>
        </p:txBody>
      </p:sp>
      <p:sp>
        <p:nvSpPr>
          <p:cNvPr id="4" name="Rubrik 3"/>
          <p:cNvSpPr>
            <a:spLocks noGrp="1"/>
          </p:cNvSpPr>
          <p:nvPr>
            <p:ph type="title"/>
          </p:nvPr>
        </p:nvSpPr>
        <p:spPr/>
        <p:txBody>
          <a:bodyPr>
            <a:normAutofit fontScale="90000"/>
          </a:bodyPr>
          <a:lstStyle/>
          <a:p>
            <a:r>
              <a:rPr lang="sv-SE" i="1" dirty="0"/>
              <a:t>D</a:t>
            </a:r>
            <a:r>
              <a:rPr lang="sv-SE" i="1" dirty="0" smtClean="0"/>
              <a:t>iskussions- och inspirationsmaterial </a:t>
            </a:r>
            <a:br>
              <a:rPr lang="sv-SE" i="1" dirty="0" smtClean="0"/>
            </a:br>
            <a:r>
              <a:rPr lang="sv-SE" i="1" dirty="0" smtClean="0"/>
              <a:t>Lön och lönestruktur</a:t>
            </a:r>
            <a:br>
              <a:rPr lang="sv-SE" i="1" dirty="0" smtClean="0"/>
            </a:br>
            <a:endParaRPr lang="sv-SE" i="1"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7" name="Bildobjekt 6"/>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8" name="Bildobjekt 7"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9"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2813464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2154" y="73171"/>
            <a:ext cx="8229600" cy="1008112"/>
          </a:xfrm>
        </p:spPr>
        <p:txBody>
          <a:bodyPr>
            <a:normAutofit fontScale="90000"/>
          </a:bodyPr>
          <a:lstStyle/>
          <a:p>
            <a:r>
              <a:rPr lang="sv-SE" sz="2400" dirty="0" smtClean="0"/>
              <a:t/>
            </a:r>
            <a:br>
              <a:rPr lang="sv-SE" sz="2400" dirty="0" smtClean="0"/>
            </a:br>
            <a:r>
              <a:rPr lang="sv-SE" sz="4900" dirty="0"/>
              <a:t>Befintlig lönestruktur</a:t>
            </a:r>
            <a:r>
              <a:rPr lang="sv-SE" sz="4900" dirty="0" smtClean="0"/>
              <a:t/>
            </a:r>
            <a:br>
              <a:rPr lang="sv-SE" sz="4900" dirty="0" smtClean="0"/>
            </a:br>
            <a:r>
              <a:rPr lang="sv-SE" sz="4900" dirty="0" smtClean="0"/>
              <a:t>Önskvärd lönestruktur? </a:t>
            </a:r>
            <a:endParaRPr lang="sv-SE" sz="4900" dirty="0"/>
          </a:p>
        </p:txBody>
      </p:sp>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9222"/>
          <a:stretch/>
        </p:blipFill>
        <p:spPr bwMode="auto">
          <a:xfrm>
            <a:off x="1620253" y="1456805"/>
            <a:ext cx="6596104" cy="487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ktangel 5"/>
          <p:cNvSpPr/>
          <p:nvPr/>
        </p:nvSpPr>
        <p:spPr>
          <a:xfrm>
            <a:off x="4838935" y="2045949"/>
            <a:ext cx="1181989" cy="23047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4451289" y="2343611"/>
            <a:ext cx="618050" cy="23662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4302053" y="2665979"/>
            <a:ext cx="1127877" cy="22968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5680057" y="1723017"/>
            <a:ext cx="1733584" cy="216705"/>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4052442" y="2996707"/>
            <a:ext cx="891480" cy="22342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3905866" y="3284385"/>
            <a:ext cx="1090846" cy="231999"/>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3859577" y="3633391"/>
            <a:ext cx="472796" cy="21593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p:cNvSpPr/>
          <p:nvPr/>
        </p:nvSpPr>
        <p:spPr>
          <a:xfrm>
            <a:off x="3651595" y="3879546"/>
            <a:ext cx="472796" cy="23662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p:cNvSpPr/>
          <p:nvPr/>
        </p:nvSpPr>
        <p:spPr>
          <a:xfrm>
            <a:off x="3866252" y="4241068"/>
            <a:ext cx="1090846" cy="231999"/>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3766076" y="4558619"/>
            <a:ext cx="1090846" cy="231999"/>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p:cNvSpPr/>
          <p:nvPr/>
        </p:nvSpPr>
        <p:spPr>
          <a:xfrm>
            <a:off x="3731325" y="4842270"/>
            <a:ext cx="778546" cy="21748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p:cNvSpPr/>
          <p:nvPr/>
        </p:nvSpPr>
        <p:spPr>
          <a:xfrm>
            <a:off x="3621554" y="5181462"/>
            <a:ext cx="700653" cy="22091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p:cNvSpPr/>
          <p:nvPr/>
        </p:nvSpPr>
        <p:spPr>
          <a:xfrm>
            <a:off x="3499438" y="5546172"/>
            <a:ext cx="951851" cy="18827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p:cNvSpPr/>
          <p:nvPr/>
        </p:nvSpPr>
        <p:spPr>
          <a:xfrm>
            <a:off x="3366752" y="5833850"/>
            <a:ext cx="753846" cy="208082"/>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Upp 3"/>
          <p:cNvSpPr/>
          <p:nvPr/>
        </p:nvSpPr>
        <p:spPr>
          <a:xfrm>
            <a:off x="7046304" y="1930958"/>
            <a:ext cx="238481" cy="517279"/>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p:cNvSpPr txBox="1"/>
          <p:nvPr/>
        </p:nvSpPr>
        <p:spPr>
          <a:xfrm>
            <a:off x="6725507" y="2370349"/>
            <a:ext cx="1466365" cy="646331"/>
          </a:xfrm>
          <a:prstGeom prst="rect">
            <a:avLst/>
          </a:prstGeom>
          <a:noFill/>
        </p:spPr>
        <p:txBody>
          <a:bodyPr wrap="square" rtlCol="0">
            <a:spAutoFit/>
          </a:bodyPr>
          <a:lstStyle/>
          <a:p>
            <a:r>
              <a:rPr lang="sv-SE" dirty="0"/>
              <a:t>Kostnad ?</a:t>
            </a:r>
          </a:p>
          <a:p>
            <a:r>
              <a:rPr lang="sv-SE" dirty="0"/>
              <a:t>Tidplan?</a:t>
            </a:r>
          </a:p>
        </p:txBody>
      </p:sp>
      <p:sp>
        <p:nvSpPr>
          <p:cNvPr id="23" name="Rektangel 22"/>
          <p:cNvSpPr/>
          <p:nvPr/>
        </p:nvSpPr>
        <p:spPr>
          <a:xfrm>
            <a:off x="6428898" y="848607"/>
            <a:ext cx="921026" cy="333724"/>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p:cNvSpPr/>
          <p:nvPr/>
        </p:nvSpPr>
        <p:spPr>
          <a:xfrm>
            <a:off x="6428898" y="306581"/>
            <a:ext cx="921026" cy="30861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4847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4" grpId="0" animBg="1"/>
      <p:bldP spid="21"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365125"/>
            <a:ext cx="10965873" cy="1325563"/>
          </a:xfrm>
        </p:spPr>
        <p:txBody>
          <a:bodyPr>
            <a:noAutofit/>
          </a:bodyPr>
          <a:lstStyle/>
          <a:p>
            <a:r>
              <a:rPr lang="sv-SE" sz="3600" b="1" dirty="0" smtClean="0"/>
              <a:t>Analys av lönestruktur </a:t>
            </a:r>
            <a:r>
              <a:rPr lang="sv-SE" sz="3600" b="1" dirty="0"/>
              <a:t>inom yrkesgrupper</a:t>
            </a:r>
            <a:br>
              <a:rPr lang="sv-SE" sz="3600" b="1" dirty="0"/>
            </a:br>
            <a:r>
              <a:rPr lang="sv-SE" sz="3600" b="1" dirty="0" smtClean="0"/>
              <a:t>utifrån relevanta parametrar</a:t>
            </a:r>
            <a:endParaRPr lang="sv-SE" sz="3600" dirty="0"/>
          </a:p>
        </p:txBody>
      </p:sp>
      <p:pic>
        <p:nvPicPr>
          <p:cNvPr id="10" name="Bildobjekt 9"/>
          <p:cNvPicPr>
            <a:picLocks noChangeAspect="1"/>
          </p:cNvPicPr>
          <p:nvPr/>
        </p:nvPicPr>
        <p:blipFill>
          <a:blip r:embed="rId3"/>
          <a:stretch>
            <a:fillRect/>
          </a:stretch>
        </p:blipFill>
        <p:spPr>
          <a:xfrm>
            <a:off x="1325034" y="1476904"/>
            <a:ext cx="8763000" cy="5191125"/>
          </a:xfrm>
          <a:prstGeom prst="rect">
            <a:avLst/>
          </a:prstGeom>
        </p:spPr>
      </p:pic>
      <p:cxnSp>
        <p:nvCxnSpPr>
          <p:cNvPr id="11" name="Rak koppling 10"/>
          <p:cNvCxnSpPr>
            <a:cxnSpLocks/>
          </p:cNvCxnSpPr>
          <p:nvPr/>
        </p:nvCxnSpPr>
        <p:spPr>
          <a:xfrm>
            <a:off x="5442704" y="5794333"/>
            <a:ext cx="891288" cy="3794"/>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Rak koppling 11"/>
          <p:cNvCxnSpPr>
            <a:cxnSpLocks/>
          </p:cNvCxnSpPr>
          <p:nvPr/>
        </p:nvCxnSpPr>
        <p:spPr>
          <a:xfrm>
            <a:off x="5442704" y="5105591"/>
            <a:ext cx="89128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4450363" y="4843981"/>
            <a:ext cx="1196230" cy="523220"/>
          </a:xfrm>
          <a:prstGeom prst="rect">
            <a:avLst/>
          </a:prstGeom>
          <a:noFill/>
        </p:spPr>
        <p:txBody>
          <a:bodyPr wrap="square" rtlCol="0">
            <a:spAutoFit/>
          </a:bodyPr>
          <a:lstStyle/>
          <a:p>
            <a:r>
              <a:rPr lang="sv-SE" sz="1400" dirty="0"/>
              <a:t>Trendlinje nuläge</a:t>
            </a:r>
          </a:p>
        </p:txBody>
      </p:sp>
      <p:sp>
        <p:nvSpPr>
          <p:cNvPr id="14" name="textruta 13"/>
          <p:cNvSpPr txBox="1"/>
          <p:nvPr/>
        </p:nvSpPr>
        <p:spPr>
          <a:xfrm>
            <a:off x="4441372" y="5573749"/>
            <a:ext cx="1086217" cy="523220"/>
          </a:xfrm>
          <a:prstGeom prst="rect">
            <a:avLst/>
          </a:prstGeom>
          <a:noFill/>
        </p:spPr>
        <p:txBody>
          <a:bodyPr wrap="square" rtlCol="0">
            <a:spAutoFit/>
          </a:bodyPr>
          <a:lstStyle/>
          <a:p>
            <a:r>
              <a:rPr lang="sv-SE" sz="1400" dirty="0"/>
              <a:t>Trendlinje önskat läge</a:t>
            </a:r>
          </a:p>
        </p:txBody>
      </p:sp>
      <p:cxnSp>
        <p:nvCxnSpPr>
          <p:cNvPr id="15" name="Rak koppling 14"/>
          <p:cNvCxnSpPr>
            <a:cxnSpLocks/>
          </p:cNvCxnSpPr>
          <p:nvPr/>
        </p:nvCxnSpPr>
        <p:spPr>
          <a:xfrm flipV="1">
            <a:off x="2444817" y="1835291"/>
            <a:ext cx="6843562" cy="2300438"/>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ak koppling 15"/>
          <p:cNvCxnSpPr>
            <a:cxnSpLocks/>
          </p:cNvCxnSpPr>
          <p:nvPr/>
        </p:nvCxnSpPr>
        <p:spPr>
          <a:xfrm flipV="1">
            <a:off x="2444817" y="2788194"/>
            <a:ext cx="6843562" cy="110957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ruta 2"/>
          <p:cNvSpPr txBox="1"/>
          <p:nvPr/>
        </p:nvSpPr>
        <p:spPr>
          <a:xfrm>
            <a:off x="1036172" y="1506022"/>
            <a:ext cx="288862" cy="369332"/>
          </a:xfrm>
          <a:prstGeom prst="rect">
            <a:avLst/>
          </a:prstGeom>
          <a:noFill/>
        </p:spPr>
        <p:txBody>
          <a:bodyPr wrap="none" rtlCol="0">
            <a:spAutoFit/>
          </a:bodyPr>
          <a:lstStyle/>
          <a:p>
            <a:r>
              <a:rPr lang="sv-SE" dirty="0"/>
              <a:t>y</a:t>
            </a:r>
          </a:p>
        </p:txBody>
      </p:sp>
      <p:sp>
        <p:nvSpPr>
          <p:cNvPr id="17" name="textruta 16"/>
          <p:cNvSpPr txBox="1"/>
          <p:nvPr/>
        </p:nvSpPr>
        <p:spPr>
          <a:xfrm>
            <a:off x="10088034" y="6279012"/>
            <a:ext cx="284052" cy="369332"/>
          </a:xfrm>
          <a:prstGeom prst="rect">
            <a:avLst/>
          </a:prstGeom>
          <a:noFill/>
        </p:spPr>
        <p:txBody>
          <a:bodyPr wrap="none" rtlCol="0">
            <a:spAutoFit/>
          </a:bodyPr>
          <a:lstStyle/>
          <a:p>
            <a:r>
              <a:rPr lang="sv-SE" dirty="0"/>
              <a:t>x</a:t>
            </a:r>
          </a:p>
        </p:txBody>
      </p:sp>
    </p:spTree>
    <p:extLst>
      <p:ext uri="{BB962C8B-B14F-4D97-AF65-F5344CB8AC3E}">
        <p14:creationId xmlns:p14="http://schemas.microsoft.com/office/powerpoint/2010/main" val="74926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Lönebildningen </a:t>
            </a:r>
            <a:r>
              <a:rPr lang="sv-SE" dirty="0"/>
              <a:t>– en naturlig del i verksamhetsplaneringen</a:t>
            </a:r>
          </a:p>
        </p:txBody>
      </p:sp>
      <p:sp>
        <p:nvSpPr>
          <p:cNvPr id="3" name="Platshållare för innehåll 2"/>
          <p:cNvSpPr>
            <a:spLocks noGrp="1"/>
          </p:cNvSpPr>
          <p:nvPr>
            <p:ph idx="1"/>
          </p:nvPr>
        </p:nvSpPr>
        <p:spPr>
          <a:xfrm>
            <a:off x="838200" y="2506662"/>
            <a:ext cx="10515600" cy="4351338"/>
          </a:xfrm>
        </p:spPr>
        <p:txBody>
          <a:bodyPr>
            <a:normAutofit/>
          </a:bodyPr>
          <a:lstStyle/>
          <a:p>
            <a:r>
              <a:rPr lang="sv-SE" sz="2400" dirty="0"/>
              <a:t>Viktiga delar i </a:t>
            </a:r>
            <a:r>
              <a:rPr lang="sv-SE" sz="2400" dirty="0" smtClean="0"/>
              <a:t>lönebildningen </a:t>
            </a:r>
            <a:r>
              <a:rPr lang="sv-SE" sz="2400" dirty="0"/>
              <a:t>och </a:t>
            </a:r>
            <a:r>
              <a:rPr lang="sv-SE" sz="2400" dirty="0" smtClean="0"/>
              <a:t>budgetprocessen </a:t>
            </a:r>
            <a:r>
              <a:rPr lang="sv-SE" sz="2400" dirty="0"/>
              <a:t>behöver hanteras tillsammans.</a:t>
            </a:r>
          </a:p>
          <a:p>
            <a:r>
              <a:rPr lang="sv-SE" sz="2400" dirty="0" smtClean="0"/>
              <a:t>Processerna överlappar ofta varandra och spänner över flera år</a:t>
            </a:r>
            <a:endParaRPr lang="sv-SE" sz="2400" dirty="0"/>
          </a:p>
          <a:p>
            <a:r>
              <a:rPr lang="sv-SE" sz="2400" dirty="0"/>
              <a:t>Hur ser sambandet mellan budget- och lönebildningsprocesserna ut hos </a:t>
            </a:r>
            <a:r>
              <a:rPr lang="sv-SE" sz="2400" dirty="0" smtClean="0"/>
              <a:t>er?</a:t>
            </a:r>
          </a:p>
          <a:p>
            <a:pPr marL="0" indent="0">
              <a:buNone/>
            </a:pPr>
            <a:endParaRPr lang="sv-SE" sz="2400" i="1" dirty="0"/>
          </a:p>
          <a:p>
            <a:pPr marL="0" indent="0">
              <a:buNone/>
            </a:pPr>
            <a:r>
              <a:rPr lang="sv-SE" sz="2400" i="1" dirty="0" smtClean="0"/>
              <a:t>Nästa </a:t>
            </a:r>
            <a:r>
              <a:rPr lang="sv-SE" sz="2400" i="1" dirty="0"/>
              <a:t>bild visar exempel på hur aktiviteter och beslut angående lön och ekonomi kan behöva följa i en viss ordning. Under stora delar av året överlappar processer som rör två olika </a:t>
            </a:r>
            <a:r>
              <a:rPr lang="sv-SE" sz="2400" i="1" dirty="0" smtClean="0"/>
              <a:t>budgetår, </a:t>
            </a:r>
            <a:r>
              <a:rPr lang="sv-SE" sz="2400" i="1" dirty="0"/>
              <a:t>och därmed löneöversyner, varandra.</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358551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a:srcRect l="5465" t="22486" r="34230" b="21640"/>
          <a:stretch/>
        </p:blipFill>
        <p:spPr>
          <a:xfrm>
            <a:off x="838200" y="1154049"/>
            <a:ext cx="9273832" cy="4833268"/>
          </a:xfrm>
          <a:prstGeom prst="rect">
            <a:avLst/>
          </a:prstGeom>
        </p:spPr>
      </p:pic>
      <p:sp>
        <p:nvSpPr>
          <p:cNvPr id="2" name="Rubrik 1"/>
          <p:cNvSpPr>
            <a:spLocks noGrp="1"/>
          </p:cNvSpPr>
          <p:nvPr>
            <p:ph type="title"/>
          </p:nvPr>
        </p:nvSpPr>
        <p:spPr/>
        <p:txBody>
          <a:bodyPr/>
          <a:lstStyle/>
          <a:p>
            <a:r>
              <a:rPr lang="sv-SE" dirty="0" smtClean="0"/>
              <a:t>Parallella processer – lön och budget</a:t>
            </a:r>
            <a:endParaRPr lang="sv-SE" dirty="0"/>
          </a:p>
        </p:txBody>
      </p:sp>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7" name="Bildobjekt 6"/>
          <p:cNvPicPr>
            <a:picLocks noChangeAspect="1"/>
          </p:cNvPicPr>
          <p:nvPr/>
        </p:nvPicPr>
        <p:blipFill rotWithShape="1">
          <a:blip r:embed="rId5"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8" name="Bildobjekt 7" descr="cid:image003.png@01CF3F6D.AB49F650">
            <a:hlinkClick r:id="rId6"/>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9" name="Bild 1" descr="Sobona logo_svart_gron_CMYK"/>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
        <p:nvSpPr>
          <p:cNvPr id="3" name="Rektangel 2"/>
          <p:cNvSpPr/>
          <p:nvPr/>
        </p:nvSpPr>
        <p:spPr>
          <a:xfrm>
            <a:off x="1073498" y="4952639"/>
            <a:ext cx="6501009" cy="7891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70912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i="1" dirty="0"/>
              <a:t>Lägg gärna in en bild på ert </a:t>
            </a:r>
            <a:r>
              <a:rPr lang="sv-SE" i="1" dirty="0" smtClean="0"/>
              <a:t>eget </a:t>
            </a:r>
            <a:r>
              <a:rPr lang="sv-SE" i="1" dirty="0"/>
              <a:t>årshjul</a:t>
            </a:r>
          </a:p>
        </p:txBody>
      </p:sp>
      <p:pic>
        <p:nvPicPr>
          <p:cNvPr id="1026" name="Picture 2" descr="Bildresultat fÃ¶r Ã¥rshjul">
            <a:extLst>
              <a:ext uri="{FF2B5EF4-FFF2-40B4-BE49-F238E27FC236}">
                <a16:creationId xmlns:a16="http://schemas.microsoft.com/office/drawing/2014/main" id="{B6B376C0-0FA5-4A41-85A3-4D7D68F9414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1690688"/>
            <a:ext cx="4595812" cy="459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844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99197" y="1844675"/>
            <a:ext cx="10515600" cy="4351338"/>
          </a:xfrm>
        </p:spPr>
        <p:txBody>
          <a:bodyPr/>
          <a:lstStyle/>
          <a:p>
            <a:pPr marL="0" indent="0">
              <a:buNone/>
            </a:pPr>
            <a:r>
              <a:rPr lang="sv-SE" dirty="0"/>
              <a:t>				</a:t>
            </a:r>
          </a:p>
          <a:p>
            <a:pPr marL="0" indent="0" algn="ctr">
              <a:buNone/>
            </a:pPr>
            <a:r>
              <a:rPr lang="sv-SE" sz="6600" b="1" dirty="0" smtClean="0">
                <a:latin typeface="+mj-lt"/>
                <a:ea typeface="+mj-ea"/>
                <a:cs typeface="+mj-cs"/>
              </a:rPr>
              <a:t>Del </a:t>
            </a:r>
            <a:r>
              <a:rPr lang="sv-SE" sz="6600" b="1" dirty="0">
                <a:latin typeface="+mj-lt"/>
                <a:ea typeface="+mj-ea"/>
                <a:cs typeface="+mj-cs"/>
              </a:rPr>
              <a:t>2</a:t>
            </a:r>
            <a:r>
              <a:rPr lang="sv-SE" sz="6600" b="1" dirty="0" smtClean="0">
                <a:latin typeface="+mj-lt"/>
                <a:ea typeface="+mj-ea"/>
                <a:cs typeface="+mj-cs"/>
              </a:rPr>
              <a:t> – diskussionsunderlag – lön och lönestruktur</a:t>
            </a:r>
            <a:endParaRPr lang="sv-SE" sz="6600" b="1" dirty="0">
              <a:latin typeface="+mj-lt"/>
              <a:ea typeface="+mj-ea"/>
              <a:cs typeface="+mj-cs"/>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462745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Diskussionsunderlag - lön och lönestruktur </a:t>
            </a:r>
            <a:endParaRPr lang="sv-SE" dirty="0"/>
          </a:p>
        </p:txBody>
      </p:sp>
      <p:sp>
        <p:nvSpPr>
          <p:cNvPr id="3" name="Platshållare för innehåll 2"/>
          <p:cNvSpPr>
            <a:spLocks noGrp="1"/>
          </p:cNvSpPr>
          <p:nvPr>
            <p:ph idx="1"/>
          </p:nvPr>
        </p:nvSpPr>
        <p:spPr>
          <a:xfrm>
            <a:off x="838200" y="2008030"/>
            <a:ext cx="10515600" cy="4351338"/>
          </a:xfrm>
        </p:spPr>
        <p:txBody>
          <a:bodyPr>
            <a:normAutofit/>
          </a:bodyPr>
          <a:lstStyle/>
          <a:p>
            <a:pPr marL="0" indent="0">
              <a:buNone/>
            </a:pPr>
            <a:r>
              <a:rPr lang="sv-SE" dirty="0" smtClean="0"/>
              <a:t>Återstående del i detta stödmaterial utgörs av ett diskussionsunderlag för arbetet med lön och lönestruktur</a:t>
            </a:r>
            <a:r>
              <a:rPr lang="sv-SE" b="1" dirty="0" smtClean="0"/>
              <a:t>.</a:t>
            </a:r>
          </a:p>
          <a:p>
            <a:pPr marL="0" indent="0">
              <a:buNone/>
            </a:pPr>
            <a:endParaRPr lang="sv-SE" b="1" dirty="0" smtClean="0"/>
          </a:p>
          <a:p>
            <a:pPr marL="0" indent="0">
              <a:buNone/>
            </a:pPr>
            <a:r>
              <a:rPr lang="sv-SE" dirty="0" smtClean="0"/>
              <a:t>Underlaget är indelat i fyra steg och avser omhänderta följande frågeställningar:</a:t>
            </a:r>
          </a:p>
          <a:p>
            <a:pPr>
              <a:buFontTx/>
              <a:buChar char="-"/>
            </a:pPr>
            <a:r>
              <a:rPr lang="sv-SE" sz="2200" dirty="0" smtClean="0"/>
              <a:t>Vilka behov av förändringar av lönestrukturen har ni?</a:t>
            </a:r>
          </a:p>
          <a:p>
            <a:pPr>
              <a:buFontTx/>
              <a:buChar char="-"/>
            </a:pPr>
            <a:r>
              <a:rPr lang="sv-SE" sz="2200" dirty="0" smtClean="0"/>
              <a:t>Vilka aktiviteter kan ta er från nuläge till ett önskat läge?</a:t>
            </a:r>
          </a:p>
          <a:p>
            <a:pPr>
              <a:buFontTx/>
              <a:buChar char="-"/>
            </a:pPr>
            <a:r>
              <a:rPr lang="sv-SE" sz="2200" dirty="0" smtClean="0"/>
              <a:t>Vilka medel finns tillgängliga?</a:t>
            </a:r>
          </a:p>
          <a:p>
            <a:pPr>
              <a:buFontTx/>
              <a:buChar char="-"/>
            </a:pPr>
            <a:r>
              <a:rPr lang="sv-SE" sz="2200" dirty="0" smtClean="0"/>
              <a:t>Hur prioriterar och tidsätter ni aktiviteterna så att det blir ett strukturerat och långsiktigt arbete?</a:t>
            </a:r>
          </a:p>
          <a:p>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3023538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7560" y="2141500"/>
            <a:ext cx="11095463" cy="1325563"/>
          </a:xfrm>
        </p:spPr>
        <p:txBody>
          <a:bodyPr>
            <a:normAutofit/>
          </a:bodyPr>
          <a:lstStyle/>
          <a:p>
            <a:r>
              <a:rPr lang="sv-SE" i="1" dirty="0">
                <a:solidFill>
                  <a:srgbClr val="0070C0"/>
                </a:solidFill>
              </a:rPr>
              <a:t>1. </a:t>
            </a:r>
            <a:r>
              <a:rPr lang="sv-SE" i="1" dirty="0" smtClean="0">
                <a:solidFill>
                  <a:srgbClr val="0070C0"/>
                </a:solidFill>
              </a:rPr>
              <a:t>Beskriv </a:t>
            </a:r>
            <a:r>
              <a:rPr lang="sv-SE" i="1" dirty="0">
                <a:solidFill>
                  <a:srgbClr val="0070C0"/>
                </a:solidFill>
              </a:rPr>
              <a:t>behov av förändring av lönestrukturen</a:t>
            </a:r>
            <a:endParaRPr lang="sv-SE" i="1" strike="sngStrike" dirty="0">
              <a:solidFill>
                <a:srgbClr val="0070C0"/>
              </a:solidFill>
            </a:endParaRPr>
          </a:p>
        </p:txBody>
      </p:sp>
      <p:sp>
        <p:nvSpPr>
          <p:cNvPr id="3" name="Platshållare för innehåll 2"/>
          <p:cNvSpPr>
            <a:spLocks noGrp="1"/>
          </p:cNvSpPr>
          <p:nvPr>
            <p:ph idx="1"/>
          </p:nvPr>
        </p:nvSpPr>
        <p:spPr>
          <a:xfrm>
            <a:off x="821575" y="3378820"/>
            <a:ext cx="10515600" cy="3351433"/>
          </a:xfrm>
        </p:spPr>
        <p:txBody>
          <a:bodyPr>
            <a:normAutofit/>
          </a:bodyPr>
          <a:lstStyle/>
          <a:p>
            <a:pPr>
              <a:buFontTx/>
              <a:buChar char="-"/>
            </a:pPr>
            <a:r>
              <a:rPr lang="sv-SE" sz="2200" dirty="0"/>
              <a:t>Skapa bred delaktighet genom att involvera berörda chefer och fackliga ombud, efter ert behov lokalt</a:t>
            </a:r>
          </a:p>
          <a:p>
            <a:pPr>
              <a:buFontTx/>
              <a:buChar char="-"/>
            </a:pPr>
            <a:r>
              <a:rPr lang="sv-SE" sz="2200" dirty="0" smtClean="0"/>
              <a:t>Skapa </a:t>
            </a:r>
            <a:r>
              <a:rPr lang="sv-SE" sz="2200" dirty="0"/>
              <a:t>en gemensam bild av nuvarande lönestruktur</a:t>
            </a:r>
          </a:p>
          <a:p>
            <a:pPr>
              <a:buFontTx/>
              <a:buChar char="-"/>
            </a:pPr>
            <a:r>
              <a:rPr lang="sv-SE" sz="2200" dirty="0"/>
              <a:t>Identifiera behov och </a:t>
            </a:r>
            <a:r>
              <a:rPr lang="sv-SE" sz="2200" dirty="0" smtClean="0"/>
              <a:t>utvecklingsmöjligheter – beskriv vilken </a:t>
            </a:r>
            <a:r>
              <a:rPr lang="sv-SE" sz="2200" dirty="0"/>
              <a:t>lönestruktur ni vill se i år, nästa år och på längre </a:t>
            </a:r>
            <a:r>
              <a:rPr lang="sv-SE" sz="2200" dirty="0" smtClean="0"/>
              <a:t>sikt som en del i er strategiska kompetensförsörjning</a:t>
            </a:r>
            <a:endParaRPr lang="sv-SE" sz="2200" dirty="0"/>
          </a:p>
          <a:p>
            <a:pPr marL="0" indent="0">
              <a:buNone/>
            </a:pPr>
            <a:r>
              <a:rPr lang="sv-SE" sz="2200" dirty="0" smtClean="0">
                <a:sym typeface="Wingdings" panose="05000000000000000000" pitchFamily="2" charset="2"/>
              </a:rPr>
              <a:t> </a:t>
            </a:r>
            <a:r>
              <a:rPr lang="sv-SE" sz="2200" dirty="0" smtClean="0"/>
              <a:t>Tänk </a:t>
            </a:r>
            <a:r>
              <a:rPr lang="sv-SE" sz="2200" dirty="0"/>
              <a:t>på att säkerställa en meningsfull helhet i andra pågående arbeten med arbetsmiljö, arbetstid och arbetsorganisation</a:t>
            </a:r>
          </a:p>
          <a:p>
            <a:pPr marL="0" lvl="0" indent="0">
              <a:buNone/>
            </a:pPr>
            <a:endParaRPr lang="sv-SE" sz="2200" dirty="0"/>
          </a:p>
        </p:txBody>
      </p:sp>
      <p:graphicFrame>
        <p:nvGraphicFramePr>
          <p:cNvPr id="5" name="Diagram 4">
            <a:extLst>
              <a:ext uri="{FF2B5EF4-FFF2-40B4-BE49-F238E27FC236}">
                <a16:creationId xmlns:a16="http://schemas.microsoft.com/office/drawing/2014/main" id="{D05D705A-3E23-4FD0-B02A-7E8700C8DEE0}"/>
              </a:ext>
            </a:extLst>
          </p:cNvPr>
          <p:cNvGraphicFramePr/>
          <p:nvPr>
            <p:extLst>
              <p:ext uri="{D42A27DB-BD31-4B8C-83A1-F6EECF244321}">
                <p14:modId xmlns:p14="http://schemas.microsoft.com/office/powerpoint/2010/main" val="750008661"/>
              </p:ext>
            </p:extLst>
          </p:nvPr>
        </p:nvGraphicFramePr>
        <p:xfrm>
          <a:off x="359305" y="230305"/>
          <a:ext cx="11671069" cy="173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Bildobjekt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7" name="Bildobjekt 6"/>
          <p:cNvPicPr>
            <a:picLocks noChangeAspect="1"/>
          </p:cNvPicPr>
          <p:nvPr/>
        </p:nvPicPr>
        <p:blipFill rotWithShape="1">
          <a:blip r:embed="rId9"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8" name="Bildobjekt 7" descr="cid:image003.png@01CF3F6D.AB49F650">
            <a:hlinkClick r:id="rId10"/>
          </p:cNvPr>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9" name="Bild 1" descr="Sobona logo_svart_gron_CMYK"/>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1209790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582E2A65-6D49-49DB-B3AA-510190526E8B}"/>
              </a:ext>
            </a:extLst>
          </p:cNvPr>
          <p:cNvSpPr>
            <a:spLocks noGrp="1"/>
          </p:cNvSpPr>
          <p:nvPr>
            <p:ph type="title"/>
          </p:nvPr>
        </p:nvSpPr>
        <p:spPr>
          <a:xfrm>
            <a:off x="838200" y="2124875"/>
            <a:ext cx="10515600" cy="1325563"/>
          </a:xfrm>
        </p:spPr>
        <p:txBody>
          <a:bodyPr>
            <a:normAutofit/>
          </a:bodyPr>
          <a:lstStyle/>
          <a:p>
            <a:r>
              <a:rPr lang="sv-SE" i="1" dirty="0">
                <a:solidFill>
                  <a:srgbClr val="0070C0"/>
                </a:solidFill>
              </a:rPr>
              <a:t>2. </a:t>
            </a:r>
            <a:r>
              <a:rPr lang="sv-SE" i="1" dirty="0" smtClean="0">
                <a:solidFill>
                  <a:srgbClr val="0070C0"/>
                </a:solidFill>
              </a:rPr>
              <a:t>Lista </a:t>
            </a:r>
            <a:r>
              <a:rPr lang="sv-SE" i="1" dirty="0">
                <a:solidFill>
                  <a:srgbClr val="0070C0"/>
                </a:solidFill>
              </a:rPr>
              <a:t>aktiviteter som kan bidra till önskad lönestruktur</a:t>
            </a:r>
          </a:p>
        </p:txBody>
      </p:sp>
      <p:sp>
        <p:nvSpPr>
          <p:cNvPr id="12" name="Platshållare för innehåll 2">
            <a:extLst>
              <a:ext uri="{FF2B5EF4-FFF2-40B4-BE49-F238E27FC236}">
                <a16:creationId xmlns:a16="http://schemas.microsoft.com/office/drawing/2014/main" id="{4217A374-AC6C-453A-A606-F61B8A077622}"/>
              </a:ext>
            </a:extLst>
          </p:cNvPr>
          <p:cNvSpPr txBox="1">
            <a:spLocks/>
          </p:cNvSpPr>
          <p:nvPr/>
        </p:nvSpPr>
        <p:spPr>
          <a:xfrm>
            <a:off x="838200" y="3450438"/>
            <a:ext cx="10515600" cy="3109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sv-SE" sz="1800" dirty="0"/>
              <a:t>Lista alla </a:t>
            </a:r>
            <a:r>
              <a:rPr lang="sv-SE" sz="1800" dirty="0" smtClean="0"/>
              <a:t>aktiviteter </a:t>
            </a:r>
            <a:r>
              <a:rPr lang="sv-SE" sz="1800" dirty="0"/>
              <a:t>som </a:t>
            </a:r>
            <a:r>
              <a:rPr lang="sv-SE" sz="1800" dirty="0" smtClean="0"/>
              <a:t>bidrar eller kan bidra </a:t>
            </a:r>
            <a:r>
              <a:rPr lang="sv-SE" sz="1800" dirty="0"/>
              <a:t>till önskad lönestruktur, t ex</a:t>
            </a:r>
            <a:endParaRPr lang="sv-SE" sz="1800" strike="sngStrike" dirty="0"/>
          </a:p>
          <a:p>
            <a:pPr lvl="1"/>
            <a:r>
              <a:rPr lang="sv-SE" sz="1800" dirty="0"/>
              <a:t>Lönebildnings- samt lönesamtalsutbildning för chefer</a:t>
            </a:r>
          </a:p>
          <a:p>
            <a:pPr lvl="1"/>
            <a:r>
              <a:rPr lang="sv-SE" sz="1800" dirty="0"/>
              <a:t>Utbildning för politiker</a:t>
            </a:r>
          </a:p>
          <a:p>
            <a:pPr lvl="1"/>
            <a:r>
              <a:rPr lang="sv-SE" sz="1800" dirty="0" smtClean="0"/>
              <a:t>Rutiner </a:t>
            </a:r>
            <a:r>
              <a:rPr lang="sv-SE" sz="1800" dirty="0"/>
              <a:t>för medarbetar- och lönesamtal så att </a:t>
            </a:r>
            <a:r>
              <a:rPr lang="sv-SE" sz="1800" dirty="0" smtClean="0"/>
              <a:t>verksamhet</a:t>
            </a:r>
            <a:r>
              <a:rPr lang="sv-SE" sz="1800" dirty="0"/>
              <a:t>, arbetsmiljö och lön </a:t>
            </a:r>
            <a:r>
              <a:rPr lang="sv-SE" sz="1800" dirty="0" smtClean="0"/>
              <a:t>bildar en </a:t>
            </a:r>
            <a:r>
              <a:rPr lang="sv-SE" sz="1800" dirty="0"/>
              <a:t>helhetssyn</a:t>
            </a:r>
          </a:p>
          <a:p>
            <a:pPr lvl="1"/>
            <a:r>
              <a:rPr lang="sv-SE" sz="1800" dirty="0"/>
              <a:t>Nödvändiga politiska beslut</a:t>
            </a:r>
          </a:p>
          <a:p>
            <a:pPr lvl="1"/>
            <a:r>
              <a:rPr lang="sv-SE" sz="1800" dirty="0"/>
              <a:t>Tillhandahålla löneanalysunderlag till lönesättande chefer</a:t>
            </a:r>
          </a:p>
          <a:p>
            <a:pPr lvl="1"/>
            <a:r>
              <a:rPr lang="sv-SE" sz="1800" dirty="0"/>
              <a:t>Utveckla lönekriterier som bidrar till att nå önskat läge</a:t>
            </a:r>
          </a:p>
          <a:p>
            <a:pPr lvl="1"/>
            <a:r>
              <a:rPr lang="sv-SE" sz="1800" dirty="0"/>
              <a:t>Förutsättningar för samverkan och </a:t>
            </a:r>
            <a:r>
              <a:rPr lang="sv-SE" sz="1800" dirty="0" smtClean="0"/>
              <a:t>dialog i organisationen</a:t>
            </a:r>
            <a:endParaRPr lang="sv-SE" sz="1800" dirty="0"/>
          </a:p>
          <a:p>
            <a:pPr lvl="1"/>
            <a:r>
              <a:rPr lang="sv-SE" sz="1800" dirty="0"/>
              <a:t>mm</a:t>
            </a:r>
          </a:p>
          <a:p>
            <a:endParaRPr lang="sv-SE" sz="1800" dirty="0"/>
          </a:p>
        </p:txBody>
      </p:sp>
      <p:graphicFrame>
        <p:nvGraphicFramePr>
          <p:cNvPr id="6" name="Diagram 5">
            <a:extLst>
              <a:ext uri="{FF2B5EF4-FFF2-40B4-BE49-F238E27FC236}">
                <a16:creationId xmlns:a16="http://schemas.microsoft.com/office/drawing/2014/main" id="{77425A96-02AF-4ACA-B4DC-FC8894F94919}"/>
              </a:ext>
            </a:extLst>
          </p:cNvPr>
          <p:cNvGraphicFramePr/>
          <p:nvPr>
            <p:extLst>
              <p:ext uri="{D42A27DB-BD31-4B8C-83A1-F6EECF244321}">
                <p14:modId xmlns:p14="http://schemas.microsoft.com/office/powerpoint/2010/main" val="225730424"/>
              </p:ext>
            </p:extLst>
          </p:nvPr>
        </p:nvGraphicFramePr>
        <p:xfrm>
          <a:off x="359305" y="230305"/>
          <a:ext cx="11671069" cy="173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objekt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8" name="Bildobjekt 7"/>
          <p:cNvPicPr>
            <a:picLocks noChangeAspect="1"/>
          </p:cNvPicPr>
          <p:nvPr/>
        </p:nvPicPr>
        <p:blipFill rotWithShape="1">
          <a:blip r:embed="rId9"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9" name="Bildobjekt 8" descr="cid:image003.png@01CF3F6D.AB49F650">
            <a:hlinkClick r:id="rId10"/>
          </p:cNvPr>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10" name="Bild 1" descr="Sobona logo_svart_gron_CMYK"/>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1904127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303CD4C-BE9A-477C-8DF4-E300A198355C}"/>
              </a:ext>
            </a:extLst>
          </p:cNvPr>
          <p:cNvSpPr txBox="1">
            <a:spLocks/>
          </p:cNvSpPr>
          <p:nvPr/>
        </p:nvSpPr>
        <p:spPr>
          <a:xfrm>
            <a:off x="838209" y="21157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i="1" dirty="0">
                <a:solidFill>
                  <a:srgbClr val="0070C0"/>
                </a:solidFill>
              </a:rPr>
              <a:t>3</a:t>
            </a:r>
            <a:r>
              <a:rPr lang="sv-SE" i="1" dirty="0" smtClean="0">
                <a:solidFill>
                  <a:srgbClr val="0070C0"/>
                </a:solidFill>
              </a:rPr>
              <a:t>. Inventera </a:t>
            </a:r>
            <a:r>
              <a:rPr lang="sv-SE" i="1" dirty="0">
                <a:solidFill>
                  <a:srgbClr val="0070C0"/>
                </a:solidFill>
              </a:rPr>
              <a:t>tillgängliga medel som kan bidra till att nå en önskad lönestruktur </a:t>
            </a:r>
          </a:p>
        </p:txBody>
      </p:sp>
      <p:sp>
        <p:nvSpPr>
          <p:cNvPr id="13" name="Platshållare för innehåll 2">
            <a:extLst>
              <a:ext uri="{FF2B5EF4-FFF2-40B4-BE49-F238E27FC236}">
                <a16:creationId xmlns:a16="http://schemas.microsoft.com/office/drawing/2014/main" id="{391572E0-AF61-4F48-9408-07C39B624366}"/>
              </a:ext>
            </a:extLst>
          </p:cNvPr>
          <p:cNvSpPr>
            <a:spLocks noGrp="1"/>
          </p:cNvSpPr>
          <p:nvPr>
            <p:ph idx="1"/>
          </p:nvPr>
        </p:nvSpPr>
        <p:spPr>
          <a:xfrm>
            <a:off x="821587" y="3461050"/>
            <a:ext cx="9417787" cy="2673744"/>
          </a:xfrm>
        </p:spPr>
        <p:txBody>
          <a:bodyPr>
            <a:normAutofit lnSpcReduction="10000"/>
          </a:bodyPr>
          <a:lstStyle/>
          <a:p>
            <a:pPr lvl="0">
              <a:buFontTx/>
              <a:buChar char="-"/>
            </a:pPr>
            <a:r>
              <a:rPr lang="sv-SE" sz="2400" dirty="0"/>
              <a:t>Inventera och diskutera vilka olika medel och möjligheter som kan tas i anspråk för att genomföra aktiviteterna, t ex</a:t>
            </a:r>
            <a:r>
              <a:rPr lang="sv-SE" sz="2000" dirty="0"/>
              <a:t> </a:t>
            </a:r>
          </a:p>
          <a:p>
            <a:pPr lvl="1"/>
            <a:r>
              <a:rPr lang="sv-SE" sz="2000" dirty="0"/>
              <a:t>lokala satsningar</a:t>
            </a:r>
          </a:p>
          <a:p>
            <a:pPr lvl="1"/>
            <a:r>
              <a:rPr lang="sv-SE" sz="2000" dirty="0"/>
              <a:t>statsbidrag</a:t>
            </a:r>
          </a:p>
          <a:p>
            <a:pPr lvl="1"/>
            <a:r>
              <a:rPr lang="sv-SE" sz="2000" dirty="0"/>
              <a:t>kompetensutvecklingsmedel</a:t>
            </a:r>
          </a:p>
          <a:p>
            <a:pPr lvl="1"/>
            <a:r>
              <a:rPr lang="sv-SE" sz="2000" dirty="0" smtClean="0"/>
              <a:t>lönekriterier </a:t>
            </a:r>
            <a:r>
              <a:rPr lang="sv-SE" sz="2000" dirty="0"/>
              <a:t>som stödjer det önskade läget</a:t>
            </a:r>
          </a:p>
          <a:p>
            <a:pPr lvl="1"/>
            <a:r>
              <a:rPr lang="sv-SE" sz="2000" dirty="0"/>
              <a:t>differentiering av uppdrag, karriär- och yrkesutveckling</a:t>
            </a:r>
          </a:p>
          <a:p>
            <a:pPr lvl="1"/>
            <a:r>
              <a:rPr lang="sv-SE" sz="2000" dirty="0"/>
              <a:t>mm</a:t>
            </a:r>
          </a:p>
          <a:p>
            <a:pPr lvl="1"/>
            <a:endParaRPr lang="sv-SE" sz="2000" dirty="0"/>
          </a:p>
        </p:txBody>
      </p:sp>
      <p:graphicFrame>
        <p:nvGraphicFramePr>
          <p:cNvPr id="6" name="Diagram 5">
            <a:extLst>
              <a:ext uri="{FF2B5EF4-FFF2-40B4-BE49-F238E27FC236}">
                <a16:creationId xmlns:a16="http://schemas.microsoft.com/office/drawing/2014/main" id="{7A045571-9B16-4E70-B7C1-308FC9E7314A}"/>
              </a:ext>
            </a:extLst>
          </p:cNvPr>
          <p:cNvGraphicFramePr/>
          <p:nvPr>
            <p:extLst>
              <p:ext uri="{D42A27DB-BD31-4B8C-83A1-F6EECF244321}">
                <p14:modId xmlns:p14="http://schemas.microsoft.com/office/powerpoint/2010/main" val="881298765"/>
              </p:ext>
            </p:extLst>
          </p:nvPr>
        </p:nvGraphicFramePr>
        <p:xfrm>
          <a:off x="359305" y="230305"/>
          <a:ext cx="11671069" cy="173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objekt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7" name="Bildobjekt 6"/>
          <p:cNvPicPr>
            <a:picLocks noChangeAspect="1"/>
          </p:cNvPicPr>
          <p:nvPr/>
        </p:nvPicPr>
        <p:blipFill rotWithShape="1">
          <a:blip r:embed="rId9"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9" name="Bildobjekt 8" descr="cid:image003.png@01CF3F6D.AB49F650">
            <a:hlinkClick r:id="rId10"/>
          </p:cNvPr>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10" name="Bild 1" descr="Sobona logo_svart_gron_CMYK"/>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3231750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a:srcRect l="36326" t="17702" r="23188" b="41564"/>
          <a:stretch/>
        </p:blipFill>
        <p:spPr>
          <a:xfrm>
            <a:off x="5275384" y="1411854"/>
            <a:ext cx="5936626" cy="3359817"/>
          </a:xfrm>
          <a:prstGeom prst="rect">
            <a:avLst/>
          </a:prstGeom>
        </p:spPr>
      </p:pic>
      <p:sp>
        <p:nvSpPr>
          <p:cNvPr id="2" name="Rubrik 1"/>
          <p:cNvSpPr>
            <a:spLocks noGrp="1"/>
          </p:cNvSpPr>
          <p:nvPr>
            <p:ph type="title"/>
          </p:nvPr>
        </p:nvSpPr>
        <p:spPr/>
        <p:txBody>
          <a:bodyPr>
            <a:normAutofit/>
          </a:bodyPr>
          <a:lstStyle/>
          <a:p>
            <a:r>
              <a:rPr lang="sv-SE" dirty="0" smtClean="0"/>
              <a:t>Säkerställ helheten </a:t>
            </a:r>
            <a:br>
              <a:rPr lang="sv-SE" dirty="0" smtClean="0"/>
            </a:br>
            <a:r>
              <a:rPr lang="sv-SE" sz="3100" dirty="0" smtClean="0"/>
              <a:t>i arbetet med strategisk kompetensförsörjning</a:t>
            </a:r>
            <a:endParaRPr lang="sv-SE" sz="3100" dirty="0"/>
          </a:p>
        </p:txBody>
      </p:sp>
      <p:sp>
        <p:nvSpPr>
          <p:cNvPr id="3" name="Platshållare för innehåll 2"/>
          <p:cNvSpPr>
            <a:spLocks noGrp="1"/>
          </p:cNvSpPr>
          <p:nvPr>
            <p:ph idx="1"/>
          </p:nvPr>
        </p:nvSpPr>
        <p:spPr>
          <a:xfrm>
            <a:off x="838199" y="1878325"/>
            <a:ext cx="4437185" cy="3706397"/>
          </a:xfrm>
        </p:spPr>
        <p:txBody>
          <a:bodyPr>
            <a:normAutofit/>
          </a:bodyPr>
          <a:lstStyle/>
          <a:p>
            <a:pPr marL="0" indent="0">
              <a:buNone/>
            </a:pPr>
            <a:r>
              <a:rPr lang="sv-SE" sz="2400" dirty="0" smtClean="0"/>
              <a:t>En metod finns föreslagen för det övergripande partsgemensamma arbetet med strategisk kompetensförsörjning.</a:t>
            </a:r>
          </a:p>
          <a:p>
            <a:pPr marL="0" indent="0">
              <a:buNone/>
            </a:pPr>
            <a:r>
              <a:rPr lang="sv-SE" sz="2400" dirty="0" smtClean="0"/>
              <a:t>Om ni </a:t>
            </a:r>
            <a:r>
              <a:rPr lang="sv-SE" sz="2400" dirty="0"/>
              <a:t>inte redan använt er av metoden, men önskar göra det, finns denna tillgänglig </a:t>
            </a:r>
            <a:r>
              <a:rPr lang="sv-SE" sz="2400" dirty="0" smtClean="0"/>
              <a:t>via </a:t>
            </a:r>
            <a:r>
              <a:rPr lang="sv-SE" sz="2000" dirty="0" smtClean="0">
                <a:hlinkClick r:id="rId4"/>
              </a:rPr>
              <a:t>www.</a:t>
            </a:r>
            <a:r>
              <a:rPr lang="sv-SE" sz="2000" dirty="0" smtClean="0">
                <a:hlinkClick r:id="rId4"/>
              </a:rPr>
              <a:t>kompetensforsorjningskola.se</a:t>
            </a:r>
            <a:endParaRPr lang="sv-SE" sz="2000" dirty="0" smtClean="0"/>
          </a:p>
          <a:p>
            <a:pPr marL="0" indent="0">
              <a:buNone/>
            </a:pPr>
            <a:endParaRPr lang="sv-SE" sz="2400" dirty="0"/>
          </a:p>
          <a:p>
            <a:pPr marL="0" indent="0">
              <a:buNone/>
            </a:pPr>
            <a:endParaRPr lang="sv-SE" sz="2400" b="1" u="sng" dirty="0">
              <a:solidFill>
                <a:srgbClr val="0070C0"/>
              </a:solidFill>
            </a:endParaRPr>
          </a:p>
          <a:p>
            <a:pPr marL="0" indent="0">
              <a:buNone/>
            </a:pPr>
            <a:endParaRPr lang="sv-SE" sz="2400" b="1" u="sng" dirty="0">
              <a:solidFill>
                <a:srgbClr val="0070C0"/>
              </a:solidFill>
            </a:endParaRPr>
          </a:p>
        </p:txBody>
      </p:sp>
      <p:sp>
        <p:nvSpPr>
          <p:cNvPr id="7" name="Platshållare för innehåll 2"/>
          <p:cNvSpPr txBox="1">
            <a:spLocks/>
          </p:cNvSpPr>
          <p:nvPr/>
        </p:nvSpPr>
        <p:spPr>
          <a:xfrm>
            <a:off x="407681" y="5027846"/>
            <a:ext cx="10407803" cy="1338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buNone/>
              <a:defRPr/>
            </a:pPr>
            <a:r>
              <a:rPr lang="sv-SE" dirty="0" smtClean="0"/>
              <a:t>I </a:t>
            </a:r>
            <a:r>
              <a:rPr lang="sv-SE" dirty="0"/>
              <a:t>det fall ni redan </a:t>
            </a:r>
            <a:r>
              <a:rPr lang="sv-SE" dirty="0" smtClean="0"/>
              <a:t>identifierat pågående och planerade aktiviteter inom lönebildning, utgå från dessa i kommande del 2 för att fördjupa er dialog om lön och lönestruktur. </a:t>
            </a:r>
          </a:p>
        </p:txBody>
      </p:sp>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8" name="Bildobjekt 7"/>
          <p:cNvPicPr>
            <a:picLocks noChangeAspect="1"/>
          </p:cNvPicPr>
          <p:nvPr/>
        </p:nvPicPr>
        <p:blipFill rotWithShape="1">
          <a:blip r:embed="rId6"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9" name="Bildobjekt 8" descr="cid:image003.png@01CF3F6D.AB49F650">
            <a:hlinkClick r:id="rId7"/>
          </p:cNvPr>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10" name="Bild 1" descr="Sobona logo_svart_gron_CMYK"/>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1906138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2108250"/>
            <a:ext cx="10515600" cy="1325563"/>
          </a:xfrm>
        </p:spPr>
        <p:txBody>
          <a:bodyPr>
            <a:normAutofit/>
          </a:bodyPr>
          <a:lstStyle/>
          <a:p>
            <a:r>
              <a:rPr lang="sv-SE" i="1" dirty="0">
                <a:solidFill>
                  <a:schemeClr val="accent1">
                    <a:lumMod val="75000"/>
                  </a:schemeClr>
                </a:solidFill>
              </a:rPr>
              <a:t>4</a:t>
            </a:r>
            <a:r>
              <a:rPr lang="sv-SE" i="1" dirty="0" smtClean="0">
                <a:solidFill>
                  <a:schemeClr val="accent1">
                    <a:lumMod val="75000"/>
                  </a:schemeClr>
                </a:solidFill>
              </a:rPr>
              <a:t>. Välj</a:t>
            </a:r>
            <a:r>
              <a:rPr lang="sv-SE" i="1" dirty="0">
                <a:solidFill>
                  <a:schemeClr val="accent1">
                    <a:lumMod val="75000"/>
                  </a:schemeClr>
                </a:solidFill>
              </a:rPr>
              <a:t>, prioritera och tidsätt aktiviteter för att genomföra planen</a:t>
            </a:r>
            <a:endParaRPr lang="sv-SE" dirty="0">
              <a:solidFill>
                <a:schemeClr val="accent1">
                  <a:lumMod val="75000"/>
                </a:schemeClr>
              </a:solidFill>
            </a:endParaRPr>
          </a:p>
        </p:txBody>
      </p:sp>
      <p:sp>
        <p:nvSpPr>
          <p:cNvPr id="7" name="Platshållare för innehåll 2">
            <a:extLst>
              <a:ext uri="{FF2B5EF4-FFF2-40B4-BE49-F238E27FC236}">
                <a16:creationId xmlns:a16="http://schemas.microsoft.com/office/drawing/2014/main" id="{07266B09-7649-4265-A695-E9DA73E3C668}"/>
              </a:ext>
            </a:extLst>
          </p:cNvPr>
          <p:cNvSpPr txBox="1">
            <a:spLocks/>
          </p:cNvSpPr>
          <p:nvPr/>
        </p:nvSpPr>
        <p:spPr>
          <a:xfrm>
            <a:off x="821588" y="3510930"/>
            <a:ext cx="10515600" cy="16245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sv-SE" dirty="0"/>
              <a:t>Prioritera de aktiviteter ni listat i föregående moment</a:t>
            </a:r>
          </a:p>
          <a:p>
            <a:pPr>
              <a:buFontTx/>
              <a:buChar char="-"/>
            </a:pPr>
            <a:r>
              <a:rPr lang="sv-SE" dirty="0"/>
              <a:t>Gör en plan för i vilken takt och ordning de ska genomföras – tidsätt aktiviteterna (vad kan göras i år, nästa år och på längre sikt</a:t>
            </a:r>
            <a:r>
              <a:rPr lang="sv-SE" dirty="0" smtClean="0"/>
              <a:t>)</a:t>
            </a:r>
          </a:p>
          <a:p>
            <a:pPr>
              <a:buFontTx/>
              <a:buChar char="-"/>
            </a:pPr>
            <a:r>
              <a:rPr lang="sv-SE" dirty="0"/>
              <a:t>Fundera över lämplig uppföljning av de aktiviteter ni prioriterar</a:t>
            </a:r>
          </a:p>
          <a:p>
            <a:pPr>
              <a:buFontTx/>
              <a:buChar char="-"/>
            </a:pPr>
            <a:endParaRPr lang="sv-SE" dirty="0"/>
          </a:p>
        </p:txBody>
      </p:sp>
      <p:graphicFrame>
        <p:nvGraphicFramePr>
          <p:cNvPr id="6" name="Diagram 5">
            <a:extLst>
              <a:ext uri="{FF2B5EF4-FFF2-40B4-BE49-F238E27FC236}">
                <a16:creationId xmlns:a16="http://schemas.microsoft.com/office/drawing/2014/main" id="{B8785737-CE79-4471-A676-21C86A930164}"/>
              </a:ext>
            </a:extLst>
          </p:cNvPr>
          <p:cNvGraphicFramePr/>
          <p:nvPr>
            <p:extLst>
              <p:ext uri="{D42A27DB-BD31-4B8C-83A1-F6EECF244321}">
                <p14:modId xmlns:p14="http://schemas.microsoft.com/office/powerpoint/2010/main" val="731062880"/>
              </p:ext>
            </p:extLst>
          </p:nvPr>
        </p:nvGraphicFramePr>
        <p:xfrm>
          <a:off x="359305" y="230305"/>
          <a:ext cx="11671069" cy="173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objekt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8" name="Bildobjekt 7"/>
          <p:cNvPicPr>
            <a:picLocks noChangeAspect="1"/>
          </p:cNvPicPr>
          <p:nvPr/>
        </p:nvPicPr>
        <p:blipFill rotWithShape="1">
          <a:blip r:embed="rId9"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9" name="Bildobjekt 8" descr="cid:image003.png@01CF3F6D.AB49F650">
            <a:hlinkClick r:id="rId10"/>
          </p:cNvPr>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10" name="Bild 1" descr="Sobona logo_svart_gron_CMYK"/>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3564601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895" y="2522538"/>
            <a:ext cx="10515600" cy="1325563"/>
          </a:xfrm>
        </p:spPr>
        <p:txBody>
          <a:bodyPr/>
          <a:lstStyle/>
          <a:p>
            <a:pPr algn="ctr"/>
            <a:r>
              <a:rPr lang="sv-SE" dirty="0" smtClean="0"/>
              <a:t>Lycka till i ert fortsatta arbete! </a:t>
            </a:r>
            <a:endParaRPr lang="sv-SE" dirty="0"/>
          </a:p>
        </p:txBody>
      </p:sp>
      <p:pic>
        <p:nvPicPr>
          <p:cNvPr id="4" name="Bild 2" descr="Lärarförbundet">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1995" y="6477000"/>
            <a:ext cx="1409700" cy="250825"/>
          </a:xfrm>
          <a:prstGeom prst="rect">
            <a:avLst/>
          </a:prstGeom>
          <a:noFill/>
          <a:ln>
            <a:noFill/>
          </a:ln>
        </p:spPr>
      </p:pic>
      <p:pic>
        <p:nvPicPr>
          <p:cNvPr id="5" name="Bildobjekt 4" descr="SKL_sRGB [Konvert].emf"/>
          <p:cNvPicPr/>
          <p:nvPr/>
        </p:nvPicPr>
        <p:blipFill>
          <a:blip r:embed="rId4"/>
          <a:stretch>
            <a:fillRect/>
          </a:stretch>
        </p:blipFill>
        <p:spPr>
          <a:xfrm>
            <a:off x="3103245" y="6258560"/>
            <a:ext cx="1158240" cy="469265"/>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212205" y="6135739"/>
            <a:ext cx="883920" cy="584200"/>
          </a:xfrm>
          <a:prstGeom prst="rect">
            <a:avLst/>
          </a:prstGeom>
          <a:noFill/>
          <a:ln>
            <a:noFill/>
          </a:ln>
        </p:spPr>
      </p:pic>
      <p:pic>
        <p:nvPicPr>
          <p:cNvPr id="7" name="Bild 1" descr="Sobona logo_svart_gron_CMY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635" y="6258560"/>
            <a:ext cx="1103067" cy="46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193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99197" y="1844675"/>
            <a:ext cx="10515600" cy="4351338"/>
          </a:xfrm>
        </p:spPr>
        <p:txBody>
          <a:bodyPr/>
          <a:lstStyle/>
          <a:p>
            <a:pPr marL="0" indent="0">
              <a:buNone/>
            </a:pPr>
            <a:r>
              <a:rPr lang="sv-SE" dirty="0"/>
              <a:t>				</a:t>
            </a:r>
          </a:p>
          <a:p>
            <a:pPr marL="0" indent="0" algn="ctr">
              <a:buNone/>
            </a:pPr>
            <a:r>
              <a:rPr lang="sv-SE" sz="6600" b="1" dirty="0" smtClean="0">
                <a:latin typeface="+mj-lt"/>
                <a:ea typeface="+mj-ea"/>
                <a:cs typeface="+mj-cs"/>
              </a:rPr>
              <a:t>Del 1 - bakgrund</a:t>
            </a:r>
            <a:endParaRPr lang="sv-SE" sz="6600" b="1" dirty="0">
              <a:latin typeface="+mj-lt"/>
              <a:ea typeface="+mj-ea"/>
              <a:cs typeface="+mj-cs"/>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408876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Gemensamt för svensk skola!</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a:t>Svensk skola står inför stora </a:t>
            </a:r>
            <a:r>
              <a:rPr lang="sv-SE" dirty="0" smtClean="0"/>
              <a:t>utmaningar</a:t>
            </a:r>
          </a:p>
          <a:p>
            <a:pPr lvl="1">
              <a:buFontTx/>
              <a:buChar char="-"/>
            </a:pPr>
            <a:r>
              <a:rPr lang="sv-SE" dirty="0" smtClean="0"/>
              <a:t>Antalet elever ökar – brist på leg. och behöriga lärare</a:t>
            </a:r>
            <a:endParaRPr lang="sv-SE" i="1" dirty="0">
              <a:solidFill>
                <a:srgbClr val="FF0000"/>
              </a:solidFill>
            </a:endParaRPr>
          </a:p>
          <a:p>
            <a:pPr lvl="1">
              <a:buFontTx/>
              <a:buChar char="-"/>
            </a:pPr>
            <a:r>
              <a:rPr lang="sv-SE" dirty="0" smtClean="0"/>
              <a:t>Arbetet för att möta situationen behöver intensifieras</a:t>
            </a:r>
          </a:p>
          <a:p>
            <a:pPr lvl="1">
              <a:buFontTx/>
              <a:buChar char="-"/>
            </a:pPr>
            <a:r>
              <a:rPr lang="sv-SE" dirty="0" smtClean="0"/>
              <a:t>Fordras bred samverkan och samarbete på alla nivåer</a:t>
            </a:r>
            <a:endParaRPr lang="sv-SE" b="1" i="1" dirty="0" smtClean="0"/>
          </a:p>
          <a:p>
            <a:r>
              <a:rPr lang="sv-SE" dirty="0"/>
              <a:t>F</a:t>
            </a:r>
            <a:r>
              <a:rPr lang="sv-SE" dirty="0" smtClean="0"/>
              <a:t>lera </a:t>
            </a:r>
            <a:r>
              <a:rPr lang="sv-SE" dirty="0"/>
              <a:t>olika lösningar, samtidigt – </a:t>
            </a:r>
            <a:r>
              <a:rPr lang="sv-SE" dirty="0" smtClean="0"/>
              <a:t>pröva nytt, bredda strategierna</a:t>
            </a:r>
          </a:p>
          <a:p>
            <a:r>
              <a:rPr lang="sv-SE" dirty="0" smtClean="0"/>
              <a:t>Utgå </a:t>
            </a:r>
            <a:r>
              <a:rPr lang="sv-SE" dirty="0"/>
              <a:t>från lokala behov – men lär också av varandra </a:t>
            </a:r>
            <a:endParaRPr lang="sv-SE" dirty="0" smtClean="0"/>
          </a:p>
          <a:p>
            <a:r>
              <a:rPr lang="sv-SE" dirty="0" smtClean="0"/>
              <a:t>Gemensamt </a:t>
            </a:r>
            <a:r>
              <a:rPr lang="sv-SE" dirty="0"/>
              <a:t>åtagande </a:t>
            </a:r>
            <a:r>
              <a:rPr lang="sv-SE" dirty="0" smtClean="0"/>
              <a:t>i HÖK 18  </a:t>
            </a:r>
          </a:p>
          <a:p>
            <a:pPr lvl="1"/>
            <a:r>
              <a:rPr lang="sv-SE" dirty="0" smtClean="0"/>
              <a:t>Alla </a:t>
            </a:r>
            <a:r>
              <a:rPr lang="sv-SE" dirty="0"/>
              <a:t>samtidigt!</a:t>
            </a:r>
          </a:p>
          <a:p>
            <a:pPr lvl="1"/>
            <a:r>
              <a:rPr lang="sv-SE" dirty="0" smtClean="0"/>
              <a:t>Förbättrat arbete med arbetsmiljö, arbetstider och arbetsorganisation</a:t>
            </a:r>
          </a:p>
          <a:p>
            <a:pPr lvl="1"/>
            <a:r>
              <a:rPr lang="sv-SE" dirty="0" smtClean="0"/>
              <a:t>Konkurrenskraftiga löner och en motiverad lönestruktur</a:t>
            </a:r>
          </a:p>
          <a:p>
            <a:pPr lvl="1"/>
            <a:r>
              <a:rPr lang="sv-SE" dirty="0"/>
              <a:t>Ökad kontinuitet för en trygg och stabil skola i hela landet</a:t>
            </a:r>
          </a:p>
          <a:p>
            <a:pPr lvl="1"/>
            <a:endParaRPr lang="sv-SE" dirty="0"/>
          </a:p>
          <a:p>
            <a:pPr marL="0" lvl="0" indent="0">
              <a:buNone/>
            </a:pPr>
            <a:endParaRPr lang="sv-SE" sz="2400" dirty="0"/>
          </a:p>
          <a:p>
            <a:pPr marL="0" indent="0">
              <a:buNone/>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4106279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t>
            </a:r>
            <a:r>
              <a:rPr lang="sv-SE" dirty="0" smtClean="0"/>
              <a:t>kolans kompetensförsörjning </a:t>
            </a:r>
            <a:endParaRPr lang="sv-SE" dirty="0"/>
          </a:p>
        </p:txBody>
      </p:sp>
      <p:sp>
        <p:nvSpPr>
          <p:cNvPr id="3" name="Platshållare för innehåll 2"/>
          <p:cNvSpPr>
            <a:spLocks noGrp="1"/>
          </p:cNvSpPr>
          <p:nvPr>
            <p:ph idx="1"/>
          </p:nvPr>
        </p:nvSpPr>
        <p:spPr/>
        <p:txBody>
          <a:bodyPr>
            <a:normAutofit/>
          </a:bodyPr>
          <a:lstStyle/>
          <a:p>
            <a:r>
              <a:rPr lang="sv-SE" dirty="0"/>
              <a:t>Utgå från det arbete ni gjort kring helheten i </a:t>
            </a:r>
            <a:r>
              <a:rPr lang="sv-SE" dirty="0" smtClean="0"/>
              <a:t>kompetensförsörjning</a:t>
            </a:r>
            <a:r>
              <a:rPr lang="sv-SE" dirty="0"/>
              <a:t> </a:t>
            </a:r>
            <a:r>
              <a:rPr lang="sv-SE" dirty="0" smtClean="0"/>
              <a:t>och den målbild ni har för det önskade läget</a:t>
            </a:r>
            <a:endParaRPr lang="sv-SE" dirty="0"/>
          </a:p>
          <a:p>
            <a:r>
              <a:rPr lang="sv-SE" dirty="0"/>
              <a:t>Som en del i helheten, och för att nå målbilden, behöver det lönestrategiska arbetet kopplas till övrigt arbete med </a:t>
            </a:r>
            <a:r>
              <a:rPr lang="sv-SE" dirty="0" smtClean="0"/>
              <a:t>kompetensförsörjning.</a:t>
            </a:r>
          </a:p>
          <a:p>
            <a:pPr marL="457200" lvl="1" indent="0">
              <a:buNone/>
            </a:pPr>
            <a:r>
              <a:rPr lang="sv-SE" i="1" dirty="0" smtClean="0">
                <a:sym typeface="Wingdings" panose="05000000000000000000" pitchFamily="2" charset="2"/>
              </a:rPr>
              <a:t>Diskussionerna och arbetet med stöd av detta material kan utgöra en god början</a:t>
            </a:r>
            <a:r>
              <a:rPr lang="sv-SE" dirty="0" smtClean="0">
                <a:sym typeface="Wingdings" panose="05000000000000000000" pitchFamily="2" charset="2"/>
              </a:rPr>
              <a:t>.</a:t>
            </a:r>
            <a:endParaRPr lang="sv-SE" dirty="0"/>
          </a:p>
          <a:p>
            <a:endParaRPr lang="sv-SE" i="1"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84" y="5987317"/>
            <a:ext cx="1309371" cy="817667"/>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5103" t="10335" r="6677" b="10051"/>
          <a:stretch/>
        </p:blipFill>
        <p:spPr>
          <a:xfrm>
            <a:off x="3667775" y="6210550"/>
            <a:ext cx="1000809" cy="496752"/>
          </a:xfrm>
          <a:prstGeom prst="rect">
            <a:avLst/>
          </a:prstGeom>
        </p:spPr>
      </p:pic>
      <p:pic>
        <p:nvPicPr>
          <p:cNvPr id="6" name="Bildobjekt 5" descr="cid:image003.png@01CF3F6D.AB49F650">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77955" y="6175316"/>
            <a:ext cx="695818" cy="447690"/>
          </a:xfrm>
          <a:prstGeom prst="rect">
            <a:avLst/>
          </a:prstGeom>
          <a:noFill/>
          <a:ln>
            <a:noFill/>
          </a:ln>
        </p:spPr>
      </p:pic>
      <p:pic>
        <p:nvPicPr>
          <p:cNvPr id="7" name="Bild 1" descr="Sobona logo_svart_gron_CMY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06" y="6312090"/>
            <a:ext cx="684701" cy="310916"/>
          </a:xfrm>
          <a:prstGeom prst="rect">
            <a:avLst/>
          </a:prstGeom>
          <a:noFill/>
          <a:ln>
            <a:noFill/>
          </a:ln>
          <a:extLst/>
        </p:spPr>
      </p:pic>
    </p:spTree>
    <p:extLst>
      <p:ext uri="{BB962C8B-B14F-4D97-AF65-F5344CB8AC3E}">
        <p14:creationId xmlns:p14="http://schemas.microsoft.com/office/powerpoint/2010/main" val="2108530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llips 29"/>
          <p:cNvSpPr>
            <a:spLocks noChangeAspect="1"/>
          </p:cNvSpPr>
          <p:nvPr/>
        </p:nvSpPr>
        <p:spPr>
          <a:xfrm>
            <a:off x="205417" y="1917549"/>
            <a:ext cx="2007193" cy="2000592"/>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Forskning</a:t>
            </a:r>
          </a:p>
        </p:txBody>
      </p:sp>
      <p:sp>
        <p:nvSpPr>
          <p:cNvPr id="4" name="Ellips 3"/>
          <p:cNvSpPr>
            <a:spLocks noChangeAspect="1"/>
          </p:cNvSpPr>
          <p:nvPr/>
        </p:nvSpPr>
        <p:spPr>
          <a:xfrm>
            <a:off x="398673" y="3918141"/>
            <a:ext cx="2093192" cy="2093192"/>
          </a:xfrm>
          <a:prstGeom prst="ellipse">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Arbetstid</a:t>
            </a:r>
          </a:p>
        </p:txBody>
      </p:sp>
      <p:sp>
        <p:nvSpPr>
          <p:cNvPr id="6" name="Ellips 5"/>
          <p:cNvSpPr>
            <a:spLocks noChangeAspect="1"/>
          </p:cNvSpPr>
          <p:nvPr/>
        </p:nvSpPr>
        <p:spPr>
          <a:xfrm>
            <a:off x="1661328" y="2420889"/>
            <a:ext cx="1935600" cy="1841441"/>
          </a:xfrm>
          <a:prstGeom prst="ellips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latin typeface="Georgia" panose="02040502050405020303" pitchFamily="18" charset="0"/>
            </a:endParaRPr>
          </a:p>
        </p:txBody>
      </p:sp>
      <p:sp>
        <p:nvSpPr>
          <p:cNvPr id="7" name="Ellips 6"/>
          <p:cNvSpPr>
            <a:spLocks noChangeAspect="1"/>
          </p:cNvSpPr>
          <p:nvPr/>
        </p:nvSpPr>
        <p:spPr>
          <a:xfrm>
            <a:off x="7864673" y="3236452"/>
            <a:ext cx="1881158" cy="1881158"/>
          </a:xfrm>
          <a:prstGeom prst="ellipse">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Statliga satsningar</a:t>
            </a:r>
          </a:p>
        </p:txBody>
      </p:sp>
      <p:sp>
        <p:nvSpPr>
          <p:cNvPr id="8" name="Ellips 7"/>
          <p:cNvSpPr>
            <a:spLocks noChangeAspect="1"/>
          </p:cNvSpPr>
          <p:nvPr/>
        </p:nvSpPr>
        <p:spPr>
          <a:xfrm>
            <a:off x="3441402" y="1997480"/>
            <a:ext cx="2053036" cy="2053036"/>
          </a:xfrm>
          <a:prstGeom prst="ellipse">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Kollegialt lärande</a:t>
            </a:r>
          </a:p>
        </p:txBody>
      </p:sp>
      <p:sp>
        <p:nvSpPr>
          <p:cNvPr id="9" name="Ellips 8"/>
          <p:cNvSpPr>
            <a:spLocks noChangeAspect="1"/>
          </p:cNvSpPr>
          <p:nvPr/>
        </p:nvSpPr>
        <p:spPr>
          <a:xfrm>
            <a:off x="8639931" y="4635071"/>
            <a:ext cx="1958718" cy="1958718"/>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solidFill>
                <a:schemeClr val="tx1"/>
              </a:solidFill>
            </a:endParaRPr>
          </a:p>
        </p:txBody>
      </p:sp>
      <p:sp>
        <p:nvSpPr>
          <p:cNvPr id="10" name="Ellips 9"/>
          <p:cNvSpPr>
            <a:spLocks noChangeAspect="1"/>
          </p:cNvSpPr>
          <p:nvPr/>
        </p:nvSpPr>
        <p:spPr>
          <a:xfrm>
            <a:off x="4459010" y="4445465"/>
            <a:ext cx="2079231" cy="2072394"/>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Kompetens-utveckling</a:t>
            </a:r>
          </a:p>
        </p:txBody>
      </p:sp>
      <p:sp>
        <p:nvSpPr>
          <p:cNvPr id="14" name="Ellips 13"/>
          <p:cNvSpPr>
            <a:spLocks noChangeAspect="1"/>
          </p:cNvSpPr>
          <p:nvPr/>
        </p:nvSpPr>
        <p:spPr>
          <a:xfrm>
            <a:off x="9285887" y="2266835"/>
            <a:ext cx="2032594" cy="2032594"/>
          </a:xfrm>
          <a:prstGeom prst="ellipse">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chemeClr val="tx1"/>
                </a:solidFill>
                <a:latin typeface="Georgia" panose="02040502050405020303" pitchFamily="18" charset="0"/>
              </a:rPr>
              <a:t>Stöd-funktioner, ex vis elevhälsa</a:t>
            </a:r>
            <a:endParaRPr lang="sv-SE" sz="1600" dirty="0">
              <a:solidFill>
                <a:schemeClr val="tx1"/>
              </a:solidFill>
              <a:latin typeface="Georgia" panose="02040502050405020303" pitchFamily="18" charset="0"/>
            </a:endParaRPr>
          </a:p>
        </p:txBody>
      </p:sp>
      <p:sp>
        <p:nvSpPr>
          <p:cNvPr id="28" name="textruta 27"/>
          <p:cNvSpPr txBox="1"/>
          <p:nvPr/>
        </p:nvSpPr>
        <p:spPr>
          <a:xfrm>
            <a:off x="8958920" y="5322042"/>
            <a:ext cx="1369576" cy="584775"/>
          </a:xfrm>
          <a:prstGeom prst="rect">
            <a:avLst/>
          </a:prstGeom>
          <a:noFill/>
        </p:spPr>
        <p:txBody>
          <a:bodyPr wrap="square" rtlCol="0">
            <a:spAutoFit/>
          </a:bodyPr>
          <a:lstStyle/>
          <a:p>
            <a:pPr algn="ctr"/>
            <a:r>
              <a:rPr lang="sv-SE" sz="1600" dirty="0">
                <a:latin typeface="Georgia" panose="02040502050405020303" pitchFamily="18" charset="0"/>
              </a:rPr>
              <a:t>Pedagogiskt ledarskap</a:t>
            </a:r>
          </a:p>
        </p:txBody>
      </p:sp>
      <p:sp>
        <p:nvSpPr>
          <p:cNvPr id="29" name="textruta 28"/>
          <p:cNvSpPr txBox="1"/>
          <p:nvPr/>
        </p:nvSpPr>
        <p:spPr>
          <a:xfrm>
            <a:off x="1944340" y="3033357"/>
            <a:ext cx="1369576" cy="584775"/>
          </a:xfrm>
          <a:prstGeom prst="rect">
            <a:avLst/>
          </a:prstGeom>
          <a:noFill/>
        </p:spPr>
        <p:txBody>
          <a:bodyPr wrap="square" rtlCol="0">
            <a:spAutoFit/>
          </a:bodyPr>
          <a:lstStyle/>
          <a:p>
            <a:pPr algn="ctr"/>
            <a:r>
              <a:rPr lang="sv-SE" sz="1600" dirty="0">
                <a:latin typeface="Georgia" panose="02040502050405020303" pitchFamily="18" charset="0"/>
              </a:rPr>
              <a:t>Arbets-organisation</a:t>
            </a:r>
          </a:p>
        </p:txBody>
      </p:sp>
      <p:sp>
        <p:nvSpPr>
          <p:cNvPr id="5" name="Ellips 4"/>
          <p:cNvSpPr>
            <a:spLocks noChangeAspect="1"/>
          </p:cNvSpPr>
          <p:nvPr/>
        </p:nvSpPr>
        <p:spPr>
          <a:xfrm>
            <a:off x="6458685" y="4466389"/>
            <a:ext cx="1996810" cy="199681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Karriär-möjligheter</a:t>
            </a:r>
          </a:p>
        </p:txBody>
      </p:sp>
      <p:sp>
        <p:nvSpPr>
          <p:cNvPr id="31" name="Ellips 30">
            <a:extLst>
              <a:ext uri="{FF2B5EF4-FFF2-40B4-BE49-F238E27FC236}">
                <a16:creationId xmlns:a16="http://schemas.microsoft.com/office/drawing/2014/main" id="{E9FF162D-128F-4614-86B9-147A3BFD77E8}"/>
              </a:ext>
            </a:extLst>
          </p:cNvPr>
          <p:cNvSpPr>
            <a:spLocks noChangeAspect="1"/>
          </p:cNvSpPr>
          <p:nvPr/>
        </p:nvSpPr>
        <p:spPr>
          <a:xfrm>
            <a:off x="7867442" y="3239229"/>
            <a:ext cx="1881158" cy="1881158"/>
          </a:xfrm>
          <a:prstGeom prst="ellipse">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Statliga satsningar</a:t>
            </a:r>
          </a:p>
        </p:txBody>
      </p:sp>
      <p:sp>
        <p:nvSpPr>
          <p:cNvPr id="33" name="Ellips 32">
            <a:extLst>
              <a:ext uri="{FF2B5EF4-FFF2-40B4-BE49-F238E27FC236}">
                <a16:creationId xmlns:a16="http://schemas.microsoft.com/office/drawing/2014/main" id="{3480B495-901D-4A0F-8FE5-0DBE18FB63A4}"/>
              </a:ext>
            </a:extLst>
          </p:cNvPr>
          <p:cNvSpPr>
            <a:spLocks noChangeAspect="1"/>
          </p:cNvSpPr>
          <p:nvPr/>
        </p:nvSpPr>
        <p:spPr>
          <a:xfrm>
            <a:off x="1955491" y="4564466"/>
            <a:ext cx="2078862" cy="1954075"/>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Lönebildning</a:t>
            </a:r>
          </a:p>
        </p:txBody>
      </p:sp>
      <p:sp>
        <p:nvSpPr>
          <p:cNvPr id="35" name="Ellips 34">
            <a:extLst>
              <a:ext uri="{FF2B5EF4-FFF2-40B4-BE49-F238E27FC236}">
                <a16:creationId xmlns:a16="http://schemas.microsoft.com/office/drawing/2014/main" id="{C0CCBB7A-FDF3-4FBB-8431-17A542FDD7E7}"/>
              </a:ext>
            </a:extLst>
          </p:cNvPr>
          <p:cNvSpPr>
            <a:spLocks noChangeAspect="1"/>
          </p:cNvSpPr>
          <p:nvPr/>
        </p:nvSpPr>
        <p:spPr>
          <a:xfrm>
            <a:off x="6461460" y="4469164"/>
            <a:ext cx="1996810" cy="199681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Karriär-möjligheter</a:t>
            </a:r>
          </a:p>
        </p:txBody>
      </p:sp>
      <p:sp>
        <p:nvSpPr>
          <p:cNvPr id="40" name="Ellips 39">
            <a:extLst>
              <a:ext uri="{FF2B5EF4-FFF2-40B4-BE49-F238E27FC236}">
                <a16:creationId xmlns:a16="http://schemas.microsoft.com/office/drawing/2014/main" id="{9A638BBC-37AF-4A23-9716-82B87F2D07B5}"/>
              </a:ext>
            </a:extLst>
          </p:cNvPr>
          <p:cNvSpPr>
            <a:spLocks noChangeAspect="1"/>
          </p:cNvSpPr>
          <p:nvPr/>
        </p:nvSpPr>
        <p:spPr>
          <a:xfrm>
            <a:off x="3220379" y="3408770"/>
            <a:ext cx="1986588" cy="1986588"/>
          </a:xfrm>
          <a:prstGeom prst="ellipse">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Lokala initiativ</a:t>
            </a:r>
          </a:p>
        </p:txBody>
      </p:sp>
      <p:sp>
        <p:nvSpPr>
          <p:cNvPr id="12" name="Ellips 11"/>
          <p:cNvSpPr>
            <a:spLocks noChangeAspect="1"/>
          </p:cNvSpPr>
          <p:nvPr/>
        </p:nvSpPr>
        <p:spPr>
          <a:xfrm>
            <a:off x="4950021" y="2777940"/>
            <a:ext cx="1935794" cy="1935794"/>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solidFill>
                <a:schemeClr val="tx1"/>
              </a:solidFill>
            </a:endParaRPr>
          </a:p>
        </p:txBody>
      </p:sp>
      <p:sp>
        <p:nvSpPr>
          <p:cNvPr id="26" name="textruta 25"/>
          <p:cNvSpPr txBox="1"/>
          <p:nvPr/>
        </p:nvSpPr>
        <p:spPr>
          <a:xfrm>
            <a:off x="4771531" y="3503417"/>
            <a:ext cx="2292773" cy="338554"/>
          </a:xfrm>
          <a:prstGeom prst="rect">
            <a:avLst/>
          </a:prstGeom>
          <a:noFill/>
        </p:spPr>
        <p:txBody>
          <a:bodyPr wrap="square" rtlCol="0">
            <a:spAutoFit/>
          </a:bodyPr>
          <a:lstStyle/>
          <a:p>
            <a:pPr algn="ctr"/>
            <a:r>
              <a:rPr lang="sv-SE" sz="1600" dirty="0">
                <a:latin typeface="Georgia" panose="02040502050405020303" pitchFamily="18" charset="0"/>
              </a:rPr>
              <a:t>Samverkan</a:t>
            </a:r>
          </a:p>
        </p:txBody>
      </p:sp>
      <p:sp>
        <p:nvSpPr>
          <p:cNvPr id="15" name="Ellips 14"/>
          <p:cNvSpPr>
            <a:spLocks noChangeAspect="1"/>
          </p:cNvSpPr>
          <p:nvPr/>
        </p:nvSpPr>
        <p:spPr>
          <a:xfrm>
            <a:off x="6466816" y="2147395"/>
            <a:ext cx="1954976" cy="1954976"/>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Arbetsmiljö</a:t>
            </a:r>
          </a:p>
        </p:txBody>
      </p:sp>
      <p:sp>
        <p:nvSpPr>
          <p:cNvPr id="41" name="Ellips 40">
            <a:extLst>
              <a:ext uri="{FF2B5EF4-FFF2-40B4-BE49-F238E27FC236}">
                <a16:creationId xmlns:a16="http://schemas.microsoft.com/office/drawing/2014/main" id="{84FB0F48-5231-4D75-AB05-446BB172B16E}"/>
              </a:ext>
            </a:extLst>
          </p:cNvPr>
          <p:cNvSpPr>
            <a:spLocks noChangeAspect="1"/>
          </p:cNvSpPr>
          <p:nvPr/>
        </p:nvSpPr>
        <p:spPr>
          <a:xfrm>
            <a:off x="3219140" y="3416825"/>
            <a:ext cx="1986588" cy="1986588"/>
          </a:xfrm>
          <a:prstGeom prst="ellipse">
            <a:avLst/>
          </a:prstGeom>
          <a:solidFill>
            <a:srgbClr val="FFDDD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Lokala initiativ</a:t>
            </a:r>
          </a:p>
        </p:txBody>
      </p:sp>
      <p:sp>
        <p:nvSpPr>
          <p:cNvPr id="22" name="Rubrik 1"/>
          <p:cNvSpPr>
            <a:spLocks noGrp="1"/>
          </p:cNvSpPr>
          <p:nvPr>
            <p:ph type="title"/>
          </p:nvPr>
        </p:nvSpPr>
        <p:spPr>
          <a:xfrm>
            <a:off x="838200" y="365125"/>
            <a:ext cx="10515600" cy="1325563"/>
          </a:xfrm>
        </p:spPr>
        <p:txBody>
          <a:bodyPr>
            <a:normAutofit fontScale="90000"/>
          </a:bodyPr>
          <a:lstStyle/>
          <a:p>
            <a:r>
              <a:rPr lang="sv-SE" dirty="0"/>
              <a:t>För att nå den önskade målbilden, har skolan olika medel och förutsättningar till sitt förfogande </a:t>
            </a:r>
          </a:p>
        </p:txBody>
      </p:sp>
    </p:spTree>
    <p:extLst>
      <p:ext uri="{BB962C8B-B14F-4D97-AF65-F5344CB8AC3E}">
        <p14:creationId xmlns:p14="http://schemas.microsoft.com/office/powerpoint/2010/main" val="2964861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llips 29"/>
          <p:cNvSpPr>
            <a:spLocks noChangeAspect="1"/>
          </p:cNvSpPr>
          <p:nvPr/>
        </p:nvSpPr>
        <p:spPr>
          <a:xfrm>
            <a:off x="205417" y="1917549"/>
            <a:ext cx="2007193" cy="2000592"/>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65000"/>
                  </a:schemeClr>
                </a:solidFill>
                <a:latin typeface="Georgia" panose="02040502050405020303" pitchFamily="18" charset="0"/>
              </a:rPr>
              <a:t>Forskning</a:t>
            </a:r>
          </a:p>
        </p:txBody>
      </p:sp>
      <p:sp>
        <p:nvSpPr>
          <p:cNvPr id="4" name="Ellips 3"/>
          <p:cNvSpPr>
            <a:spLocks noChangeAspect="1"/>
          </p:cNvSpPr>
          <p:nvPr/>
        </p:nvSpPr>
        <p:spPr>
          <a:xfrm>
            <a:off x="398673" y="3918141"/>
            <a:ext cx="2093192" cy="2093192"/>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65000"/>
                  </a:schemeClr>
                </a:solidFill>
                <a:latin typeface="Georgia" panose="02040502050405020303" pitchFamily="18" charset="0"/>
              </a:rPr>
              <a:t>Arbetstid</a:t>
            </a:r>
          </a:p>
        </p:txBody>
      </p:sp>
      <p:sp>
        <p:nvSpPr>
          <p:cNvPr id="6" name="Ellips 5"/>
          <p:cNvSpPr>
            <a:spLocks noChangeAspect="1"/>
          </p:cNvSpPr>
          <p:nvPr/>
        </p:nvSpPr>
        <p:spPr>
          <a:xfrm>
            <a:off x="1661328" y="2420889"/>
            <a:ext cx="1935600" cy="1841441"/>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bg1">
                  <a:lumMod val="65000"/>
                </a:schemeClr>
              </a:solidFill>
              <a:latin typeface="Georgia" panose="02040502050405020303" pitchFamily="18" charset="0"/>
            </a:endParaRPr>
          </a:p>
        </p:txBody>
      </p:sp>
      <p:sp>
        <p:nvSpPr>
          <p:cNvPr id="8" name="Ellips 7"/>
          <p:cNvSpPr>
            <a:spLocks noChangeAspect="1"/>
          </p:cNvSpPr>
          <p:nvPr/>
        </p:nvSpPr>
        <p:spPr>
          <a:xfrm>
            <a:off x="3441402" y="1997480"/>
            <a:ext cx="2053036" cy="2053036"/>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65000"/>
                  </a:schemeClr>
                </a:solidFill>
                <a:latin typeface="Georgia" panose="02040502050405020303" pitchFamily="18" charset="0"/>
              </a:rPr>
              <a:t>Kollegialt lärande</a:t>
            </a:r>
          </a:p>
        </p:txBody>
      </p:sp>
      <p:sp>
        <p:nvSpPr>
          <p:cNvPr id="9" name="Ellips 8"/>
          <p:cNvSpPr>
            <a:spLocks noChangeAspect="1"/>
          </p:cNvSpPr>
          <p:nvPr/>
        </p:nvSpPr>
        <p:spPr>
          <a:xfrm>
            <a:off x="8639931" y="4635071"/>
            <a:ext cx="1958718" cy="1958718"/>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solidFill>
                <a:schemeClr val="bg1">
                  <a:lumMod val="65000"/>
                </a:schemeClr>
              </a:solidFill>
            </a:endParaRPr>
          </a:p>
        </p:txBody>
      </p:sp>
      <p:sp>
        <p:nvSpPr>
          <p:cNvPr id="10" name="Ellips 9"/>
          <p:cNvSpPr>
            <a:spLocks noChangeAspect="1"/>
          </p:cNvSpPr>
          <p:nvPr/>
        </p:nvSpPr>
        <p:spPr>
          <a:xfrm>
            <a:off x="4459010" y="4445465"/>
            <a:ext cx="2079231" cy="2072394"/>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65000"/>
                  </a:schemeClr>
                </a:solidFill>
                <a:latin typeface="Georgia" panose="02040502050405020303" pitchFamily="18" charset="0"/>
              </a:rPr>
              <a:t>Kompetens-utveckling</a:t>
            </a:r>
          </a:p>
        </p:txBody>
      </p:sp>
      <p:sp>
        <p:nvSpPr>
          <p:cNvPr id="14" name="Ellips 13"/>
          <p:cNvSpPr>
            <a:spLocks noChangeAspect="1"/>
          </p:cNvSpPr>
          <p:nvPr/>
        </p:nvSpPr>
        <p:spPr>
          <a:xfrm>
            <a:off x="9285887" y="2266835"/>
            <a:ext cx="2032594" cy="2032594"/>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65000"/>
                  </a:schemeClr>
                </a:solidFill>
                <a:latin typeface="Georgia" panose="02040502050405020303" pitchFamily="18" charset="0"/>
              </a:rPr>
              <a:t>Stöd-funktioner, ex vis elevhälsa</a:t>
            </a:r>
          </a:p>
        </p:txBody>
      </p:sp>
      <p:sp>
        <p:nvSpPr>
          <p:cNvPr id="28" name="textruta 27"/>
          <p:cNvSpPr txBox="1"/>
          <p:nvPr/>
        </p:nvSpPr>
        <p:spPr>
          <a:xfrm>
            <a:off x="8958920" y="5322042"/>
            <a:ext cx="1369576" cy="584775"/>
          </a:xfrm>
          <a:prstGeom prst="rect">
            <a:avLst/>
          </a:prstGeom>
          <a:noFill/>
        </p:spPr>
        <p:txBody>
          <a:bodyPr wrap="square" rtlCol="0">
            <a:spAutoFit/>
          </a:bodyPr>
          <a:lstStyle/>
          <a:p>
            <a:pPr algn="ctr"/>
            <a:r>
              <a:rPr lang="sv-SE" sz="1600" dirty="0">
                <a:solidFill>
                  <a:schemeClr val="bg1">
                    <a:lumMod val="75000"/>
                  </a:schemeClr>
                </a:solidFill>
                <a:latin typeface="Georgia" panose="02040502050405020303" pitchFamily="18" charset="0"/>
              </a:rPr>
              <a:t>Pedagogiskt ledarskap</a:t>
            </a:r>
          </a:p>
        </p:txBody>
      </p:sp>
      <p:sp>
        <p:nvSpPr>
          <p:cNvPr id="29" name="textruta 28"/>
          <p:cNvSpPr txBox="1"/>
          <p:nvPr/>
        </p:nvSpPr>
        <p:spPr>
          <a:xfrm>
            <a:off x="1944340" y="3033357"/>
            <a:ext cx="1369576" cy="584775"/>
          </a:xfrm>
          <a:prstGeom prst="rect">
            <a:avLst/>
          </a:prstGeom>
          <a:noFill/>
        </p:spPr>
        <p:txBody>
          <a:bodyPr wrap="square" rtlCol="0">
            <a:spAutoFit/>
          </a:bodyPr>
          <a:lstStyle/>
          <a:p>
            <a:pPr algn="ctr"/>
            <a:r>
              <a:rPr lang="sv-SE" sz="1600" dirty="0">
                <a:solidFill>
                  <a:schemeClr val="bg1">
                    <a:lumMod val="65000"/>
                  </a:schemeClr>
                </a:solidFill>
                <a:latin typeface="Georgia" panose="02040502050405020303" pitchFamily="18" charset="0"/>
              </a:rPr>
              <a:t>Arbets-organisation</a:t>
            </a:r>
          </a:p>
        </p:txBody>
      </p:sp>
      <p:sp>
        <p:nvSpPr>
          <p:cNvPr id="31" name="Ellips 30">
            <a:extLst>
              <a:ext uri="{FF2B5EF4-FFF2-40B4-BE49-F238E27FC236}">
                <a16:creationId xmlns:a16="http://schemas.microsoft.com/office/drawing/2014/main" id="{E9FF162D-128F-4614-86B9-147A3BFD77E8}"/>
              </a:ext>
            </a:extLst>
          </p:cNvPr>
          <p:cNvSpPr>
            <a:spLocks noChangeAspect="1"/>
          </p:cNvSpPr>
          <p:nvPr/>
        </p:nvSpPr>
        <p:spPr>
          <a:xfrm>
            <a:off x="7861824" y="3227912"/>
            <a:ext cx="1881158" cy="1881158"/>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Statliga satsningar</a:t>
            </a:r>
          </a:p>
        </p:txBody>
      </p:sp>
      <p:sp>
        <p:nvSpPr>
          <p:cNvPr id="33" name="Ellips 32">
            <a:extLst>
              <a:ext uri="{FF2B5EF4-FFF2-40B4-BE49-F238E27FC236}">
                <a16:creationId xmlns:a16="http://schemas.microsoft.com/office/drawing/2014/main" id="{3480B495-901D-4A0F-8FE5-0DBE18FB63A4}"/>
              </a:ext>
            </a:extLst>
          </p:cNvPr>
          <p:cNvSpPr>
            <a:spLocks noChangeAspect="1"/>
          </p:cNvSpPr>
          <p:nvPr/>
        </p:nvSpPr>
        <p:spPr>
          <a:xfrm>
            <a:off x="1955491" y="4564466"/>
            <a:ext cx="2078862" cy="1954075"/>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Lönebildning</a:t>
            </a:r>
          </a:p>
        </p:txBody>
      </p:sp>
      <p:sp>
        <p:nvSpPr>
          <p:cNvPr id="35" name="Ellips 34">
            <a:extLst>
              <a:ext uri="{FF2B5EF4-FFF2-40B4-BE49-F238E27FC236}">
                <a16:creationId xmlns:a16="http://schemas.microsoft.com/office/drawing/2014/main" id="{C0CCBB7A-FDF3-4FBB-8431-17A542FDD7E7}"/>
              </a:ext>
            </a:extLst>
          </p:cNvPr>
          <p:cNvSpPr>
            <a:spLocks noChangeAspect="1"/>
          </p:cNvSpPr>
          <p:nvPr/>
        </p:nvSpPr>
        <p:spPr>
          <a:xfrm>
            <a:off x="6461460" y="4469164"/>
            <a:ext cx="1996810" cy="1996810"/>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Karriär-möjligheter</a:t>
            </a:r>
          </a:p>
        </p:txBody>
      </p:sp>
      <p:sp>
        <p:nvSpPr>
          <p:cNvPr id="38" name="Rubrik 1">
            <a:extLst>
              <a:ext uri="{FF2B5EF4-FFF2-40B4-BE49-F238E27FC236}">
                <a16:creationId xmlns:a16="http://schemas.microsoft.com/office/drawing/2014/main" id="{464C2D2A-501E-4CFE-B80D-52DA551CB03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t>Vissa av dessa rör lön…</a:t>
            </a:r>
            <a:endParaRPr lang="sv-SE" dirty="0"/>
          </a:p>
        </p:txBody>
      </p:sp>
      <p:sp>
        <p:nvSpPr>
          <p:cNvPr id="12" name="Ellips 11"/>
          <p:cNvSpPr>
            <a:spLocks noChangeAspect="1"/>
          </p:cNvSpPr>
          <p:nvPr/>
        </p:nvSpPr>
        <p:spPr>
          <a:xfrm>
            <a:off x="4950021" y="2777940"/>
            <a:ext cx="1935794" cy="1935794"/>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solidFill>
                <a:schemeClr val="bg1">
                  <a:lumMod val="65000"/>
                </a:schemeClr>
              </a:solidFill>
            </a:endParaRPr>
          </a:p>
        </p:txBody>
      </p:sp>
      <p:sp>
        <p:nvSpPr>
          <p:cNvPr id="26" name="textruta 25"/>
          <p:cNvSpPr txBox="1"/>
          <p:nvPr/>
        </p:nvSpPr>
        <p:spPr>
          <a:xfrm>
            <a:off x="4771531" y="3503417"/>
            <a:ext cx="2292773" cy="338554"/>
          </a:xfrm>
          <a:prstGeom prst="rect">
            <a:avLst/>
          </a:prstGeom>
          <a:noFill/>
        </p:spPr>
        <p:txBody>
          <a:bodyPr wrap="square" rtlCol="0">
            <a:spAutoFit/>
          </a:bodyPr>
          <a:lstStyle/>
          <a:p>
            <a:pPr algn="ctr"/>
            <a:r>
              <a:rPr lang="sv-SE" sz="1600" dirty="0">
                <a:solidFill>
                  <a:schemeClr val="bg1">
                    <a:lumMod val="65000"/>
                  </a:schemeClr>
                </a:solidFill>
                <a:latin typeface="Georgia" panose="02040502050405020303" pitchFamily="18" charset="0"/>
              </a:rPr>
              <a:t>Samverkan</a:t>
            </a:r>
          </a:p>
        </p:txBody>
      </p:sp>
      <p:sp>
        <p:nvSpPr>
          <p:cNvPr id="15" name="Ellips 14"/>
          <p:cNvSpPr>
            <a:spLocks noChangeAspect="1"/>
          </p:cNvSpPr>
          <p:nvPr/>
        </p:nvSpPr>
        <p:spPr>
          <a:xfrm>
            <a:off x="6466816" y="2147395"/>
            <a:ext cx="1954976" cy="1954976"/>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65000"/>
                  </a:schemeClr>
                </a:solidFill>
                <a:latin typeface="Georgia" panose="02040502050405020303" pitchFamily="18" charset="0"/>
              </a:rPr>
              <a:t>Arbetsmiljö</a:t>
            </a:r>
          </a:p>
        </p:txBody>
      </p:sp>
      <p:sp>
        <p:nvSpPr>
          <p:cNvPr id="41" name="Ellips 40">
            <a:extLst>
              <a:ext uri="{FF2B5EF4-FFF2-40B4-BE49-F238E27FC236}">
                <a16:creationId xmlns:a16="http://schemas.microsoft.com/office/drawing/2014/main" id="{84FB0F48-5231-4D75-AB05-446BB172B16E}"/>
              </a:ext>
            </a:extLst>
          </p:cNvPr>
          <p:cNvSpPr>
            <a:spLocks noChangeAspect="1"/>
          </p:cNvSpPr>
          <p:nvPr/>
        </p:nvSpPr>
        <p:spPr>
          <a:xfrm>
            <a:off x="3219140" y="3404793"/>
            <a:ext cx="1986588" cy="1986588"/>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Lokala initiativ</a:t>
            </a:r>
          </a:p>
        </p:txBody>
      </p:sp>
    </p:spTree>
    <p:extLst>
      <p:ext uri="{BB962C8B-B14F-4D97-AF65-F5344CB8AC3E}">
        <p14:creationId xmlns:p14="http://schemas.microsoft.com/office/powerpoint/2010/main" val="135711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lips 32">
            <a:extLst>
              <a:ext uri="{FF2B5EF4-FFF2-40B4-BE49-F238E27FC236}">
                <a16:creationId xmlns:a16="http://schemas.microsoft.com/office/drawing/2014/main" id="{3480B495-901D-4A0F-8FE5-0DBE18FB63A4}"/>
              </a:ext>
            </a:extLst>
          </p:cNvPr>
          <p:cNvSpPr>
            <a:spLocks noChangeAspect="1"/>
          </p:cNvSpPr>
          <p:nvPr/>
        </p:nvSpPr>
        <p:spPr>
          <a:xfrm>
            <a:off x="1961524" y="4567241"/>
            <a:ext cx="2078862" cy="1954075"/>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Lönebildning</a:t>
            </a:r>
          </a:p>
        </p:txBody>
      </p:sp>
      <p:sp>
        <p:nvSpPr>
          <p:cNvPr id="31" name="Ellips 30">
            <a:extLst>
              <a:ext uri="{FF2B5EF4-FFF2-40B4-BE49-F238E27FC236}">
                <a16:creationId xmlns:a16="http://schemas.microsoft.com/office/drawing/2014/main" id="{E9FF162D-128F-4614-86B9-147A3BFD77E8}"/>
              </a:ext>
            </a:extLst>
          </p:cNvPr>
          <p:cNvSpPr>
            <a:spLocks noChangeAspect="1"/>
          </p:cNvSpPr>
          <p:nvPr/>
        </p:nvSpPr>
        <p:spPr>
          <a:xfrm>
            <a:off x="7867441" y="3239225"/>
            <a:ext cx="1881158" cy="1881158"/>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Statliga satsningar</a:t>
            </a:r>
          </a:p>
        </p:txBody>
      </p:sp>
      <p:sp>
        <p:nvSpPr>
          <p:cNvPr id="35" name="Ellips 34">
            <a:extLst>
              <a:ext uri="{FF2B5EF4-FFF2-40B4-BE49-F238E27FC236}">
                <a16:creationId xmlns:a16="http://schemas.microsoft.com/office/drawing/2014/main" id="{C0CCBB7A-FDF3-4FBB-8431-17A542FDD7E7}"/>
              </a:ext>
            </a:extLst>
          </p:cNvPr>
          <p:cNvSpPr>
            <a:spLocks noChangeAspect="1"/>
          </p:cNvSpPr>
          <p:nvPr/>
        </p:nvSpPr>
        <p:spPr>
          <a:xfrm>
            <a:off x="6461460" y="4469164"/>
            <a:ext cx="1996810" cy="1996810"/>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Karriär-möjligheter</a:t>
            </a:r>
          </a:p>
        </p:txBody>
      </p:sp>
      <p:sp>
        <p:nvSpPr>
          <p:cNvPr id="32" name="Ellips 31">
            <a:extLst>
              <a:ext uri="{FF2B5EF4-FFF2-40B4-BE49-F238E27FC236}">
                <a16:creationId xmlns:a16="http://schemas.microsoft.com/office/drawing/2014/main" id="{8BBA7EFF-7DBB-472D-853B-88FC3EF3EB20}"/>
              </a:ext>
            </a:extLst>
          </p:cNvPr>
          <p:cNvSpPr>
            <a:spLocks noChangeAspect="1"/>
          </p:cNvSpPr>
          <p:nvPr/>
        </p:nvSpPr>
        <p:spPr>
          <a:xfrm>
            <a:off x="3221847" y="3421517"/>
            <a:ext cx="1986588" cy="1986588"/>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Lokala initiativ</a:t>
            </a:r>
          </a:p>
        </p:txBody>
      </p:sp>
      <p:sp>
        <p:nvSpPr>
          <p:cNvPr id="36" name="Rubrik 1">
            <a:extLst>
              <a:ext uri="{FF2B5EF4-FFF2-40B4-BE49-F238E27FC236}">
                <a16:creationId xmlns:a16="http://schemas.microsoft.com/office/drawing/2014/main" id="{4EDE3332-4089-4F12-A39C-59131D0B4BAF}"/>
              </a:ext>
            </a:extLst>
          </p:cNvPr>
          <p:cNvSpPr>
            <a:spLocks noGrp="1"/>
          </p:cNvSpPr>
          <p:nvPr>
            <p:ph type="title"/>
          </p:nvPr>
        </p:nvSpPr>
        <p:spPr>
          <a:xfrm>
            <a:off x="838199" y="380413"/>
            <a:ext cx="10591801" cy="1325563"/>
          </a:xfrm>
        </p:spPr>
        <p:txBody>
          <a:bodyPr>
            <a:normAutofit/>
          </a:bodyPr>
          <a:lstStyle/>
          <a:p>
            <a:r>
              <a:rPr lang="sv-SE" dirty="0"/>
              <a:t>Det lönestrategiska arbetet har flera delar</a:t>
            </a:r>
          </a:p>
        </p:txBody>
      </p:sp>
      <p:sp>
        <p:nvSpPr>
          <p:cNvPr id="37" name="Rektangel 36">
            <a:extLst>
              <a:ext uri="{FF2B5EF4-FFF2-40B4-BE49-F238E27FC236}">
                <a16:creationId xmlns:a16="http://schemas.microsoft.com/office/drawing/2014/main" id="{3DD51F01-46DE-472E-B924-03E0B3113B13}"/>
              </a:ext>
            </a:extLst>
          </p:cNvPr>
          <p:cNvSpPr/>
          <p:nvPr/>
        </p:nvSpPr>
        <p:spPr>
          <a:xfrm>
            <a:off x="838199" y="1385263"/>
            <a:ext cx="9978189" cy="1200329"/>
          </a:xfrm>
          <a:prstGeom prst="rect">
            <a:avLst/>
          </a:prstGeom>
        </p:spPr>
        <p:txBody>
          <a:bodyPr wrap="square">
            <a:spAutoFit/>
          </a:bodyPr>
          <a:lstStyle/>
          <a:p>
            <a:r>
              <a:rPr lang="sv-SE" sz="2400" dirty="0"/>
              <a:t>Några kommer med vissa förutsättningar vad gäller t.ex. finansiering. </a:t>
            </a:r>
          </a:p>
          <a:p>
            <a:r>
              <a:rPr lang="sv-SE" sz="2400" dirty="0"/>
              <a:t>Andra påverkas av lokala politiska beslut, lagstiftning och särskilda avtalsvillkor. </a:t>
            </a:r>
          </a:p>
          <a:p>
            <a:r>
              <a:rPr lang="sv-SE" sz="2400" dirty="0"/>
              <a:t>Helhetsperspektiv och långsiktighet behöver likväl säkerställas. </a:t>
            </a:r>
          </a:p>
        </p:txBody>
      </p:sp>
      <p:sp>
        <p:nvSpPr>
          <p:cNvPr id="38" name="Ellips 37">
            <a:extLst>
              <a:ext uri="{FF2B5EF4-FFF2-40B4-BE49-F238E27FC236}">
                <a16:creationId xmlns:a16="http://schemas.microsoft.com/office/drawing/2014/main" id="{09531C8C-E4EA-4D9C-AB13-DB42F26CBD1B}"/>
              </a:ext>
            </a:extLst>
          </p:cNvPr>
          <p:cNvSpPr>
            <a:spLocks noChangeAspect="1"/>
          </p:cNvSpPr>
          <p:nvPr/>
        </p:nvSpPr>
        <p:spPr>
          <a:xfrm>
            <a:off x="4512820" y="4533242"/>
            <a:ext cx="2084519" cy="2084519"/>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Lönestruktur</a:t>
            </a:r>
          </a:p>
        </p:txBody>
      </p:sp>
      <p:sp>
        <p:nvSpPr>
          <p:cNvPr id="39" name="Ellips 38">
            <a:extLst>
              <a:ext uri="{FF2B5EF4-FFF2-40B4-BE49-F238E27FC236}">
                <a16:creationId xmlns:a16="http://schemas.microsoft.com/office/drawing/2014/main" id="{AA8CFDE0-8C1F-42C7-BA59-D9A7D8A93244}"/>
              </a:ext>
            </a:extLst>
          </p:cNvPr>
          <p:cNvSpPr>
            <a:spLocks noChangeAspect="1"/>
          </p:cNvSpPr>
          <p:nvPr/>
        </p:nvSpPr>
        <p:spPr>
          <a:xfrm>
            <a:off x="370411" y="3735385"/>
            <a:ext cx="2036416" cy="2036416"/>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Löneanalys</a:t>
            </a:r>
          </a:p>
        </p:txBody>
      </p:sp>
      <p:sp>
        <p:nvSpPr>
          <p:cNvPr id="40" name="Ellips 39">
            <a:extLst>
              <a:ext uri="{FF2B5EF4-FFF2-40B4-BE49-F238E27FC236}">
                <a16:creationId xmlns:a16="http://schemas.microsoft.com/office/drawing/2014/main" id="{92116E66-6789-41EA-AE32-ADB337E0D37D}"/>
              </a:ext>
            </a:extLst>
          </p:cNvPr>
          <p:cNvSpPr>
            <a:spLocks noChangeAspect="1"/>
          </p:cNvSpPr>
          <p:nvPr/>
        </p:nvSpPr>
        <p:spPr>
          <a:xfrm>
            <a:off x="5139296" y="2930164"/>
            <a:ext cx="2073815" cy="2073815"/>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Lokal</a:t>
            </a:r>
          </a:p>
          <a:p>
            <a:pPr algn="ctr"/>
            <a:r>
              <a:rPr lang="sv-SE" sz="1600" dirty="0">
                <a:solidFill>
                  <a:schemeClr val="tx1"/>
                </a:solidFill>
                <a:latin typeface="Georgia" panose="02040502050405020303" pitchFamily="18" charset="0"/>
              </a:rPr>
              <a:t>lönesatsning</a:t>
            </a:r>
          </a:p>
        </p:txBody>
      </p:sp>
      <p:sp>
        <p:nvSpPr>
          <p:cNvPr id="41" name="Ellips 40">
            <a:extLst>
              <a:ext uri="{FF2B5EF4-FFF2-40B4-BE49-F238E27FC236}">
                <a16:creationId xmlns:a16="http://schemas.microsoft.com/office/drawing/2014/main" id="{DD2EEB94-D020-45ED-9ECF-922A9E67AB9E}"/>
              </a:ext>
            </a:extLst>
          </p:cNvPr>
          <p:cNvSpPr>
            <a:spLocks noChangeAspect="1"/>
          </p:cNvSpPr>
          <p:nvPr/>
        </p:nvSpPr>
        <p:spPr>
          <a:xfrm>
            <a:off x="8405453" y="4444787"/>
            <a:ext cx="2073754" cy="2073754"/>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Arbets-värdering</a:t>
            </a:r>
          </a:p>
        </p:txBody>
      </p:sp>
      <p:sp>
        <p:nvSpPr>
          <p:cNvPr id="42" name="Ellips 41">
            <a:extLst>
              <a:ext uri="{FF2B5EF4-FFF2-40B4-BE49-F238E27FC236}">
                <a16:creationId xmlns:a16="http://schemas.microsoft.com/office/drawing/2014/main" id="{3E37EF9D-AE57-402A-B539-FB8843817B7C}"/>
              </a:ext>
            </a:extLst>
          </p:cNvPr>
          <p:cNvSpPr>
            <a:spLocks noChangeAspect="1"/>
          </p:cNvSpPr>
          <p:nvPr/>
        </p:nvSpPr>
        <p:spPr>
          <a:xfrm>
            <a:off x="9551090" y="2878672"/>
            <a:ext cx="2111549" cy="2111549"/>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Löne-kartläggning</a:t>
            </a:r>
          </a:p>
        </p:txBody>
      </p:sp>
      <p:sp>
        <p:nvSpPr>
          <p:cNvPr id="43" name="Ellips 42">
            <a:extLst>
              <a:ext uri="{FF2B5EF4-FFF2-40B4-BE49-F238E27FC236}">
                <a16:creationId xmlns:a16="http://schemas.microsoft.com/office/drawing/2014/main" id="{CACE9026-73D6-4C86-B1C5-87836F0E597B}"/>
              </a:ext>
            </a:extLst>
          </p:cNvPr>
          <p:cNvSpPr>
            <a:spLocks noChangeAspect="1"/>
          </p:cNvSpPr>
          <p:nvPr/>
        </p:nvSpPr>
        <p:spPr>
          <a:xfrm>
            <a:off x="1721388" y="2737379"/>
            <a:ext cx="1996012" cy="1996012"/>
          </a:xfrm>
          <a:prstGeom prst="ellipse">
            <a:avLst/>
          </a:prstGeom>
          <a:solidFill>
            <a:srgbClr val="FF896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Georgia" panose="02040502050405020303" pitchFamily="18" charset="0"/>
              </a:rPr>
              <a:t>Strategiska lönepolitiska beslut</a:t>
            </a:r>
          </a:p>
        </p:txBody>
      </p:sp>
    </p:spTree>
    <p:extLst>
      <p:ext uri="{BB962C8B-B14F-4D97-AF65-F5344CB8AC3E}">
        <p14:creationId xmlns:p14="http://schemas.microsoft.com/office/powerpoint/2010/main" val="186911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animBg="1"/>
      <p:bldP spid="41" grpId="0" animBg="1"/>
      <p:bldP spid="42" grpId="0" animBg="1"/>
      <p:bldP spid="43"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5266</TotalTime>
  <Words>4229</Words>
  <Application>Microsoft Office PowerPoint</Application>
  <PresentationFormat>Bredbild</PresentationFormat>
  <Paragraphs>436</Paragraphs>
  <Slides>31</Slides>
  <Notes>29</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31</vt:i4>
      </vt:variant>
    </vt:vector>
  </HeadingPairs>
  <TitlesOfParts>
    <vt:vector size="39" baseType="lpstr">
      <vt:lpstr>Arial</vt:lpstr>
      <vt:lpstr>Calibri</vt:lpstr>
      <vt:lpstr>Calibri Light</vt:lpstr>
      <vt:lpstr>Georgia</vt:lpstr>
      <vt:lpstr>Times New Roman</vt:lpstr>
      <vt:lpstr>Wingdings</vt:lpstr>
      <vt:lpstr>Office-tema</vt:lpstr>
      <vt:lpstr>2_Office-tema</vt:lpstr>
      <vt:lpstr>  Stödmaterial för diskussion om  strategisk kompetensförsörjning    LÖN och LÖNESTRUKTUR </vt:lpstr>
      <vt:lpstr>Diskussions- och inspirationsmaterial  Lön och lönestruktur </vt:lpstr>
      <vt:lpstr>Säkerställ helheten  i arbetet med strategisk kompetensförsörjning</vt:lpstr>
      <vt:lpstr>PowerPoint-presentation</vt:lpstr>
      <vt:lpstr>Gemensamt för svensk skola!</vt:lpstr>
      <vt:lpstr>Skolans kompetensförsörjning </vt:lpstr>
      <vt:lpstr>För att nå den önskade målbilden, har skolan olika medel och förutsättningar till sitt förfogande </vt:lpstr>
      <vt:lpstr>PowerPoint-presentation</vt:lpstr>
      <vt:lpstr>Det lönestrategiska arbetet har flera delar</vt:lpstr>
      <vt:lpstr>Lönebildning stödjer kompetensförsörjning </vt:lpstr>
      <vt:lpstr>Gemensam dialog ökar kvalitén</vt:lpstr>
      <vt:lpstr>Från strategi till verkstad – chefens roll </vt:lpstr>
      <vt:lpstr>Fokus på lönestruktur</vt:lpstr>
      <vt:lpstr>Begrepp att resonera kring</vt:lpstr>
      <vt:lpstr>Lönestruktur handlar om hela lönen</vt:lpstr>
      <vt:lpstr>Medveten lönestruktur?</vt:lpstr>
      <vt:lpstr>Arbetet med önskad lönestruktur</vt:lpstr>
      <vt:lpstr>Analys av lönestruktur</vt:lpstr>
      <vt:lpstr>Lönestruktur går att illustrera på olika sätt</vt:lpstr>
      <vt:lpstr> Befintlig lönestruktur Önskvärd lönestruktur? </vt:lpstr>
      <vt:lpstr>Analys av lönestruktur inom yrkesgrupper utifrån relevanta parametrar</vt:lpstr>
      <vt:lpstr>Lönebildningen – en naturlig del i verksamhetsplaneringen</vt:lpstr>
      <vt:lpstr>Parallella processer – lön och budget</vt:lpstr>
      <vt:lpstr>Lägg gärna in en bild på ert eget årshjul</vt:lpstr>
      <vt:lpstr>PowerPoint-presentation</vt:lpstr>
      <vt:lpstr>Diskussionsunderlag - lön och lönestruktur </vt:lpstr>
      <vt:lpstr>1. Beskriv behov av förändring av lönestrukturen</vt:lpstr>
      <vt:lpstr>2. Lista aktiviteter som kan bidra till önskad lönestruktur</vt:lpstr>
      <vt:lpstr>PowerPoint-presentation</vt:lpstr>
      <vt:lpstr>4. Välj, prioritera och tidsätt aktiviteter för att genomföra planen</vt:lpstr>
      <vt:lpstr>Lycka till i ert fortsatta arbete! </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HÖK 18 Partsgemensamt arbete  LÖN och LÖNE</dc:title>
  <dc:creator>Murphy Pia</dc:creator>
  <cp:lastModifiedBy>Murphy Pia</cp:lastModifiedBy>
  <cp:revision>312</cp:revision>
  <dcterms:created xsi:type="dcterms:W3CDTF">2018-12-18T09:47:24Z</dcterms:created>
  <dcterms:modified xsi:type="dcterms:W3CDTF">2019-04-01T10:14:05Z</dcterms:modified>
</cp:coreProperties>
</file>