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93455" r:id="rId2"/>
  </p:sldMasterIdLst>
  <p:notesMasterIdLst>
    <p:notesMasterId r:id="rId8"/>
  </p:notesMasterIdLst>
  <p:sldIdLst>
    <p:sldId id="257" r:id="rId3"/>
    <p:sldId id="259" r:id="rId4"/>
    <p:sldId id="258" r:id="rId5"/>
    <p:sldId id="261" r:id="rId6"/>
    <p:sldId id="256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280D1-D7B7-4EB4-A133-1EAB8154318F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D2F68-A91B-4F51-AE97-3F1017F361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247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PVQ är en del av  SAS 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Viya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som är region Uppsalas rapport och analysverktyg. 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15F23-8A6A-40D3-9264-031FFD60C79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8944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PVQ är en del av  SAS </a:t>
            </a:r>
            <a:r>
              <a:rPr lang="sv-SE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Viya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som är region Uppsalas rapport och analysverktyg. 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15F23-8A6A-40D3-9264-031FFD60C79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894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00431A-C11B-4068-A80B-6C7C79B74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08A2EE6-A489-47F5-9ED9-E7DA9B33F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BE33FF-B5AF-439B-8068-A4A13E70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AAF1-6DAD-4267-8F39-3984ACEE946D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0D91E0-B8FA-4E7B-B584-FA9FDCAE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440BE9-60FE-4BCB-BD9A-B3882CBF9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D8F3-5423-42BB-BE5E-0E12AB5B25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197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6B1DE5-0B54-4833-9747-63C2F7BB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FA9D9D6-51E4-43CB-BA4D-A51B1BE8F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FB1121-B732-410D-B6ED-BB247CD59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AAF1-6DAD-4267-8F39-3984ACEE946D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6CB7061-84A9-4431-B6B9-1D4C475FA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445A46-3BA2-4546-BBE1-F9B74D6DA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D8F3-5423-42BB-BE5E-0E12AB5B25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540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6AF342E-4245-44E4-9A99-ABA958F466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2C0B855-1288-41F3-97F8-774A3235E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08E586-F357-4BB2-AB48-CC0E54E7F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AAF1-6DAD-4267-8F39-3984ACEE946D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7E4B0E-FFB8-4967-94FA-525891110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D594EF-F2C4-4048-8BD6-9E2829B94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D8F3-5423-42BB-BE5E-0E12AB5B25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750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sida 1-spalt, huvudrubrik + brödtext + stor bild_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A8E3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n>
                  <a:noFill/>
                </a:ln>
                <a:noFill/>
              </a:rPr>
              <a:t> </a:t>
            </a:r>
          </a:p>
        </p:txBody>
      </p:sp>
      <p:sp>
        <p:nvSpPr>
          <p:cNvPr id="15" name="Rektangel 14"/>
          <p:cNvSpPr/>
          <p:nvPr userDrawn="1"/>
        </p:nvSpPr>
        <p:spPr>
          <a:xfrm>
            <a:off x="0" y="6208208"/>
            <a:ext cx="12192000" cy="649792"/>
          </a:xfrm>
          <a:prstGeom prst="rect">
            <a:avLst/>
          </a:prstGeom>
          <a:solidFill>
            <a:srgbClr val="9E18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ln>
                <a:noFill/>
              </a:ln>
              <a:noFill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859268" y="1720877"/>
            <a:ext cx="4858685" cy="854567"/>
          </a:xfrm>
        </p:spPr>
        <p:txBody>
          <a:bodyPr>
            <a:normAutofit/>
          </a:bodyPr>
          <a:lstStyle>
            <a:lvl1pPr algn="l">
              <a:defRPr sz="4533" b="1" i="0" baseline="0">
                <a:solidFill>
                  <a:srgbClr val="9E1863"/>
                </a:solidFill>
                <a:latin typeface="Arial"/>
                <a:cs typeface="Arial"/>
              </a:defRPr>
            </a:lvl1pPr>
          </a:lstStyle>
          <a:p>
            <a:r>
              <a:rPr lang="en-US" dirty="0" err="1"/>
              <a:t>Huvudrubrik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10058401" y="6208207"/>
            <a:ext cx="1983956" cy="610412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 baseline="0">
                <a:solidFill>
                  <a:srgbClr val="FFFFF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600" b="0" spc="0" dirty="0" err="1"/>
              <a:t>regionuppsala.se</a:t>
            </a:r>
            <a:endParaRPr lang="en-US" sz="1600" b="0" spc="0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6087533" y="1"/>
            <a:ext cx="6104467" cy="6208207"/>
          </a:xfrm>
        </p:spPr>
        <p:txBody>
          <a:bodyPr>
            <a:normAutofit/>
          </a:bodyPr>
          <a:lstStyle>
            <a:lvl1pPr marL="0" indent="0">
              <a:buNone/>
              <a:defRPr sz="1067">
                <a:latin typeface="Arial"/>
                <a:cs typeface="Arial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9267" y="3011429"/>
            <a:ext cx="4858687" cy="2802169"/>
          </a:xfrm>
        </p:spPr>
        <p:txBody>
          <a:bodyPr>
            <a:normAutofit/>
          </a:bodyPr>
          <a:lstStyle>
            <a:lvl1pPr marL="0" indent="0" algn="l">
              <a:buNone/>
              <a:defRPr lang="en-US" sz="1600" b="0">
                <a:effectLst/>
                <a:latin typeface="Arial"/>
                <a:cs typeface="Arial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Brödtext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Lorem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ipsum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dolor sit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amet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consectetur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adipiscing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elit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Pellentesque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id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condimentum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lacus, at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malesuada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enim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Donec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sed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libero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eros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Nulla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vel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neque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neque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. </a:t>
            </a:r>
            <a:endParaRPr lang="en-US" sz="1600" dirty="0">
              <a:effectLst/>
              <a:latin typeface="Cambria"/>
              <a:ea typeface="ＭＳ 明朝"/>
              <a:cs typeface="Times New Roman"/>
            </a:endParaRPr>
          </a:p>
        </p:txBody>
      </p:sp>
      <p:pic>
        <p:nvPicPr>
          <p:cNvPr id="10" name="Bildobjekt 9" descr="RegionUppsala.Logo.RGB.Liljerö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78" y="456808"/>
            <a:ext cx="2041009" cy="44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98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sida 1-spalt, huvudrubrik + bröd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A8E3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n>
                  <a:noFill/>
                </a:ln>
                <a:noFill/>
              </a:rPr>
              <a:t> </a:t>
            </a:r>
          </a:p>
        </p:txBody>
      </p:sp>
      <p:sp>
        <p:nvSpPr>
          <p:cNvPr id="15" name="Rektangel 14"/>
          <p:cNvSpPr/>
          <p:nvPr userDrawn="1"/>
        </p:nvSpPr>
        <p:spPr>
          <a:xfrm>
            <a:off x="0" y="6208208"/>
            <a:ext cx="12192000" cy="649792"/>
          </a:xfrm>
          <a:prstGeom prst="rect">
            <a:avLst/>
          </a:prstGeom>
          <a:solidFill>
            <a:srgbClr val="9E18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ln>
                <a:noFill/>
              </a:ln>
              <a:noFill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859268" y="1720877"/>
            <a:ext cx="4858685" cy="854567"/>
          </a:xfrm>
        </p:spPr>
        <p:txBody>
          <a:bodyPr>
            <a:normAutofit/>
          </a:bodyPr>
          <a:lstStyle>
            <a:lvl1pPr algn="l">
              <a:defRPr sz="4533" b="1" i="0" baseline="0">
                <a:solidFill>
                  <a:srgbClr val="9E1863"/>
                </a:solidFill>
                <a:latin typeface="Arial"/>
                <a:cs typeface="Arial"/>
              </a:defRPr>
            </a:lvl1pPr>
          </a:lstStyle>
          <a:p>
            <a:r>
              <a:rPr lang="en-US" dirty="0" err="1"/>
              <a:t>Huvudrubrik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10058401" y="6208207"/>
            <a:ext cx="1983956" cy="610412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 baseline="0">
                <a:solidFill>
                  <a:srgbClr val="FFFFF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600" b="0" spc="0" dirty="0" err="1"/>
              <a:t>regionuppsala.se</a:t>
            </a:r>
            <a:endParaRPr lang="en-US" sz="1600" b="0" spc="0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6087533" y="1030817"/>
            <a:ext cx="5308600" cy="4783667"/>
          </a:xfrm>
        </p:spPr>
        <p:txBody>
          <a:bodyPr>
            <a:normAutofit/>
          </a:bodyPr>
          <a:lstStyle>
            <a:lvl1pPr marL="0" indent="0">
              <a:buNone/>
              <a:defRPr sz="1067">
                <a:latin typeface="Arial"/>
                <a:cs typeface="Arial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9267" y="3011429"/>
            <a:ext cx="4858687" cy="2802169"/>
          </a:xfrm>
        </p:spPr>
        <p:txBody>
          <a:bodyPr>
            <a:normAutofit/>
          </a:bodyPr>
          <a:lstStyle>
            <a:lvl1pPr marL="0" indent="0" algn="l">
              <a:buNone/>
              <a:defRPr lang="en-US" sz="1600" b="0">
                <a:effectLst/>
                <a:latin typeface="Arial"/>
                <a:cs typeface="Arial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Brödtext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Lorem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ipsum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dolor sit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amet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consectetur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adipiscing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elit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Pellentesque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id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condimentum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lacus, at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malesuada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enim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Donec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sed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libero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eros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Nulla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vel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neque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600" dirty="0" err="1">
                <a:effectLst/>
                <a:latin typeface="Arial"/>
                <a:ea typeface="ＭＳ 明朝"/>
                <a:cs typeface="Times New Roman"/>
              </a:rPr>
              <a:t>neque</a:t>
            </a:r>
            <a:r>
              <a:rPr lang="en-US" sz="1600" dirty="0">
                <a:effectLst/>
                <a:latin typeface="Arial"/>
                <a:ea typeface="ＭＳ 明朝"/>
                <a:cs typeface="Times New Roman"/>
              </a:rPr>
              <a:t>. </a:t>
            </a:r>
            <a:endParaRPr lang="en-US" sz="1600" dirty="0">
              <a:effectLst/>
              <a:latin typeface="Cambria"/>
              <a:ea typeface="ＭＳ 明朝"/>
              <a:cs typeface="Times New Roman"/>
            </a:endParaRPr>
          </a:p>
        </p:txBody>
      </p:sp>
      <p:pic>
        <p:nvPicPr>
          <p:cNvPr id="11" name="Bildobjekt 10" descr="RegionUppsala.Logo.RGB.Liljerö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78" y="456808"/>
            <a:ext cx="2041009" cy="44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40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sida, huvudrubrik + underrubri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A8E3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n>
                  <a:noFill/>
                </a:ln>
                <a:noFill/>
              </a:rPr>
              <a:t> </a:t>
            </a:r>
          </a:p>
        </p:txBody>
      </p:sp>
      <p:sp>
        <p:nvSpPr>
          <p:cNvPr id="14" name="Rektangel 13"/>
          <p:cNvSpPr/>
          <p:nvPr userDrawn="1"/>
        </p:nvSpPr>
        <p:spPr>
          <a:xfrm>
            <a:off x="0" y="6208208"/>
            <a:ext cx="12192000" cy="649792"/>
          </a:xfrm>
          <a:prstGeom prst="rect">
            <a:avLst/>
          </a:prstGeom>
          <a:solidFill>
            <a:srgbClr val="9E18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ln>
                <a:noFill/>
              </a:ln>
              <a:noFill/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10058401" y="6208207"/>
            <a:ext cx="1983956" cy="610412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 baseline="0">
                <a:solidFill>
                  <a:srgbClr val="FFFFF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600" b="0" spc="0" dirty="0" err="1"/>
              <a:t>regionuppsala.se</a:t>
            </a:r>
            <a:endParaRPr lang="en-US" sz="1600" b="0" spc="0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859268" y="1720877"/>
            <a:ext cx="10104080" cy="854567"/>
          </a:xfrm>
        </p:spPr>
        <p:txBody>
          <a:bodyPr>
            <a:normAutofit/>
          </a:bodyPr>
          <a:lstStyle>
            <a:lvl1pPr algn="l">
              <a:defRPr sz="4533" b="1" i="0" baseline="0">
                <a:solidFill>
                  <a:srgbClr val="9E1863"/>
                </a:solidFill>
                <a:latin typeface="Arial"/>
                <a:cs typeface="Arial"/>
              </a:defRPr>
            </a:lvl1pPr>
          </a:lstStyle>
          <a:p>
            <a:r>
              <a:rPr lang="en-US" dirty="0" err="1"/>
              <a:t>Huvudrubrik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859367" y="3012018"/>
            <a:ext cx="9916584" cy="2846916"/>
          </a:xfr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sv-SE" sz="2400" b="1" i="0" smtClean="0">
                <a:effectLst/>
                <a:latin typeface="Arial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sv-SE" dirty="0"/>
              <a:t>Ingress eller underrubrik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Lorem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ipsum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dolor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sit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amet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consectetur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adipiscing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 elit.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Suspendisse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 ut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fermentum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diam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quis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semper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 sem.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Nam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finibus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, ante vitae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aliquet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sv-SE" sz="2400" b="1" dirty="0" err="1">
                <a:effectLst/>
                <a:latin typeface="Arial"/>
                <a:ea typeface="ＭＳ 明朝"/>
                <a:cs typeface="Times New Roman"/>
              </a:rPr>
              <a:t>euismod</a:t>
            </a:r>
            <a:r>
              <a:rPr lang="sv-SE" sz="2400" b="1" dirty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sv-SE" sz="16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2" name="textruta 1"/>
          <p:cNvSpPr txBox="1"/>
          <p:nvPr userDrawn="1"/>
        </p:nvSpPr>
        <p:spPr>
          <a:xfrm>
            <a:off x="-615769" y="-244484"/>
            <a:ext cx="2462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dirty="0"/>
          </a:p>
        </p:txBody>
      </p:sp>
      <p:pic>
        <p:nvPicPr>
          <p:cNvPr id="10" name="Bildobjekt 9" descr="RegionUppsala.Logo.RGB.Liljerö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78" y="456808"/>
            <a:ext cx="2041009" cy="44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35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ACCAFE-CE5C-4638-AE9F-7C226848F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4BC596-E449-4D4B-BC20-381659AB3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65A62D-CAB0-41A5-9A7C-1511B39B8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AAF1-6DAD-4267-8F39-3984ACEE946D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D0DB8AB-8B65-4438-8AB4-E2F35D4EC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E44C2B-E160-42A0-AF39-C57DB5CB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D8F3-5423-42BB-BE5E-0E12AB5B25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270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908C95-8AFA-468C-B919-554FD08BB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A216244-E0FA-4EE4-9BEE-4AB0047CA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2E66A0-4FCF-4910-9179-7BDC1941E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AAF1-6DAD-4267-8F39-3984ACEE946D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1EB621-7ACB-4FE1-85AF-D792C6E38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583838-811A-48F2-BB7A-C0A473954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D8F3-5423-42BB-BE5E-0E12AB5B25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16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C631CF-72D4-465E-8D51-03085FBB7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936E0C-9DF3-4B7C-B26B-3B6E3A5668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D578F9F-B771-402A-AE8C-27413EE1F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F29F359-497B-4A81-9022-491A1341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AAF1-6DAD-4267-8F39-3984ACEE946D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4E0F67D-0003-4D4A-B912-A709B64D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6A6B2C6-281C-4252-9DF5-BF22F928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D8F3-5423-42BB-BE5E-0E12AB5B25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60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CF15E5-B5D9-4800-AFE0-CCB49D6F4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8DC4FAD-F7C1-4F6A-8C6D-66D48A03D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C94E10B-3CE5-424F-9385-F4795704D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F579227-BB7F-4546-B7B4-CC6F10A9D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CBCF12-9D06-49C6-8500-83D1656B8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1A4D4B7-1942-4874-BC18-76F083518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AAF1-6DAD-4267-8F39-3984ACEE946D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EEBF6C6-C343-4A1C-836E-F6F33225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BE7965B-30D5-4E76-90CA-2F50F2B6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D8F3-5423-42BB-BE5E-0E12AB5B25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803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B1BE23-DA13-4B62-B0CE-7A148478F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19616C7-507B-4E0A-A3AA-23194E487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AAF1-6DAD-4267-8F39-3984ACEE946D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79F349E-E49A-4965-B161-3DBAAADE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5962DCB-CBE4-41A8-9582-A1BCF6B5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D8F3-5423-42BB-BE5E-0E12AB5B25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675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E26522C-6315-4F34-95AB-466AD6BB0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AAF1-6DAD-4267-8F39-3984ACEE946D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1D3C363-861C-4282-BF13-BEF022A4A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18931E3-475B-421B-BD59-678FA7D4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D8F3-5423-42BB-BE5E-0E12AB5B25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529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7B02F9-DA2A-461B-872E-39ED2CC91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C107B8-89FF-40A3-BB90-84090FFC6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3619D5-9CCE-4F31-9048-BD22E4DDF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332A7A1-4EB2-4492-88E4-27229977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AAF1-6DAD-4267-8F39-3984ACEE946D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40E0D1E-9A1C-44E8-AA62-5FA311B8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7D5D735-265C-448B-AC05-CDC06EE01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D8F3-5423-42BB-BE5E-0E12AB5B25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3773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CFE1AD-E5D8-4F36-A71D-257885CFF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9F0AE28-D16F-402E-84BD-0A166C0B0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994482-C402-450F-A436-9885D7242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D9409F3-D0B8-4ADD-B97F-EC17F0A8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AAF1-6DAD-4267-8F39-3984ACEE946D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AF3B8B5-DE62-4139-88D2-7F2DFB707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081D400-38E6-484F-9808-3C929CC1B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D8F3-5423-42BB-BE5E-0E12AB5B25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80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413C8A-9D0C-47AE-A6A5-388472D95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6EB0A3-2CBF-45E9-A9D7-DBD4A1D36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F09198-D08A-426D-93A2-D42B0DA73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0AAF1-6DAD-4267-8F39-3984ACEE946D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ABA7F4-7AF8-4217-94DF-2E0343435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235D9C-55D1-4588-8A92-DB4B09111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D8F3-5423-42BB-BE5E-0E12AB5B25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911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6" r:id="rId2"/>
    <p:sldLayoutId id="214749354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4000" dirty="0"/>
              <a:t>Hur många av dina hjärtsvikts/KOL patienter har inte varit på återbesök sista 18 månaderna?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859367" y="4711148"/>
            <a:ext cx="9916584" cy="1147786"/>
          </a:xfrm>
        </p:spPr>
        <p:txBody>
          <a:bodyPr>
            <a:normAutofit fontScale="70000" lnSpcReduction="20000"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b="0" dirty="0"/>
              <a:t>Helena Sippola,  ST-läkare </a:t>
            </a:r>
            <a:r>
              <a:rPr lang="sv-SE" sz="2400" b="0" dirty="0" err="1"/>
              <a:t>Fålhagens</a:t>
            </a:r>
            <a:r>
              <a:rPr lang="sv-SE" sz="2400" b="0" dirty="0"/>
              <a:t> vårdcentral, Processledare för hjärtsvikt, NVH</a:t>
            </a:r>
          </a:p>
          <a:p>
            <a:r>
              <a:rPr lang="sv-SE" sz="2400" b="0" dirty="0"/>
              <a:t>Anna Olsson Hjärtsvikts/</a:t>
            </a:r>
            <a:r>
              <a:rPr lang="sv-SE" sz="2400" b="0" dirty="0" err="1"/>
              <a:t>diabetesjuksköterska</a:t>
            </a:r>
            <a:r>
              <a:rPr lang="sv-SE" sz="2400" b="0" dirty="0"/>
              <a:t> Östervåla vårdcentral, Processledare för hjärtsvikt, NVH</a:t>
            </a:r>
          </a:p>
          <a:p>
            <a:r>
              <a:rPr lang="sv-SE" sz="2400" b="0" dirty="0"/>
              <a:t>Sara Larsson, Astma/KOL sjuksköterska Östervåla vårdcentral, Processledare för </a:t>
            </a:r>
            <a:r>
              <a:rPr lang="sv-SE" sz="2400" b="0" dirty="0" err="1"/>
              <a:t>lung</a:t>
            </a:r>
            <a:r>
              <a:rPr lang="sv-SE" sz="2400" b="0" dirty="0"/>
              <a:t> och allergisjukdomar, NVH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368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CE3CA1D6-7CD2-46BA-A72E-0CDC165BBC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Hitta i SAS </a:t>
            </a:r>
            <a:r>
              <a:rPr lang="sv-SE" dirty="0" err="1"/>
              <a:t>Viya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8DE784C-0AF2-4171-A6FA-9DFD79221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792" indent="-304792" algn="l" rtl="0" fontAlgn="base">
              <a:buFont typeface="+mj-lt"/>
              <a:buAutoNum type="arabicPeriod"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Gå in på intranätet</a:t>
            </a:r>
          </a:p>
          <a:p>
            <a:pPr marL="304792" indent="-304792" algn="l" rtl="0" fontAlgn="base">
              <a:buFont typeface="+mj-lt"/>
              <a:buAutoNum type="arabicPeriod"/>
            </a:pPr>
            <a:endParaRPr lang="sv-S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792" indent="-304792" algn="l" rtl="0" fontAlgn="base">
              <a:buFont typeface="+mj-lt"/>
              <a:buAutoNum type="arabicPeriod"/>
            </a:pPr>
            <a:r>
              <a:rPr lang="sv-SE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Sök på ”SAS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</a:t>
            </a:r>
            <a:r>
              <a:rPr lang="sv-SE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8836DD-1E9A-43E0-98C1-859D9EF3C26B}"/>
              </a:ext>
            </a:extLst>
          </p:cNvPr>
          <p:cNvPicPr>
            <a:picLocks noGrp="1" noChangeAspect="1" noChangeArrowheads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" r="53796"/>
          <a:stretch/>
        </p:blipFill>
        <p:spPr bwMode="auto">
          <a:xfrm>
            <a:off x="6096000" y="1"/>
            <a:ext cx="6104467" cy="620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lips 2">
            <a:extLst>
              <a:ext uri="{FF2B5EF4-FFF2-40B4-BE49-F238E27FC236}">
                <a16:creationId xmlns:a16="http://schemas.microsoft.com/office/drawing/2014/main" id="{7E3553B3-457C-461D-8776-5993AA11F078}"/>
              </a:ext>
            </a:extLst>
          </p:cNvPr>
          <p:cNvSpPr/>
          <p:nvPr/>
        </p:nvSpPr>
        <p:spPr>
          <a:xfrm>
            <a:off x="6985137" y="-142477"/>
            <a:ext cx="1955664" cy="792271"/>
          </a:xfrm>
          <a:prstGeom prst="ellipse">
            <a:avLst/>
          </a:prstGeom>
          <a:noFill/>
          <a:ln w="76200">
            <a:solidFill>
              <a:srgbClr val="E6AD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 sz="3200"/>
          </a:p>
        </p:txBody>
      </p:sp>
    </p:spTree>
    <p:extLst>
      <p:ext uri="{BB962C8B-B14F-4D97-AF65-F5344CB8AC3E}">
        <p14:creationId xmlns:p14="http://schemas.microsoft.com/office/powerpoint/2010/main" val="2945934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F6E8F0-C764-4D99-9851-08C2E7282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268" y="874644"/>
            <a:ext cx="4858685" cy="1053548"/>
          </a:xfrm>
        </p:spPr>
        <p:txBody>
          <a:bodyPr>
            <a:normAutofit fontScale="90000"/>
          </a:bodyPr>
          <a:lstStyle/>
          <a:p>
            <a:r>
              <a:rPr lang="sv-SE" dirty="0"/>
              <a:t>Förslag på modell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763346-EBB2-4595-ADCE-4C0B5465D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9267" y="2087217"/>
            <a:ext cx="4858687" cy="3726381"/>
          </a:xfrm>
        </p:spPr>
        <p:txBody>
          <a:bodyPr>
            <a:normAutofit lnSpcReduction="10000"/>
          </a:bodyPr>
          <a:lstStyle/>
          <a:p>
            <a:r>
              <a:rPr lang="sv-SE" sz="3200" b="1" dirty="0"/>
              <a:t>Vem gör vad?</a:t>
            </a:r>
          </a:p>
          <a:p>
            <a:r>
              <a:rPr lang="sv-SE" sz="2400" dirty="0"/>
              <a:t>-Samarbete hjärtsvikts/KOL  sjuksköterska – läkare</a:t>
            </a:r>
          </a:p>
          <a:p>
            <a:r>
              <a:rPr lang="sv-SE" sz="2400" dirty="0"/>
              <a:t>-Sjuksköterska tar fram patienterna i PVQ</a:t>
            </a:r>
          </a:p>
          <a:p>
            <a:r>
              <a:rPr lang="sv-SE" sz="2400" dirty="0"/>
              <a:t>-Läkare går igenom sina patienter i </a:t>
            </a:r>
            <a:r>
              <a:rPr lang="sv-SE" sz="2400" dirty="0" err="1"/>
              <a:t>cosmic</a:t>
            </a:r>
            <a:endParaRPr lang="sv-SE" sz="2400" dirty="0"/>
          </a:p>
          <a:p>
            <a:r>
              <a:rPr lang="sv-SE" sz="2400" dirty="0"/>
              <a:t>-Samlad återrapportering via </a:t>
            </a:r>
            <a:r>
              <a:rPr lang="sv-SE" sz="2400" dirty="0" err="1"/>
              <a:t>webropol</a:t>
            </a:r>
            <a:endParaRPr lang="sv-SE" sz="2400" dirty="0"/>
          </a:p>
        </p:txBody>
      </p:sp>
      <p:pic>
        <p:nvPicPr>
          <p:cNvPr id="5" name="Platshållare för innehåll 5">
            <a:extLst>
              <a:ext uri="{FF2B5EF4-FFF2-40B4-BE49-F238E27FC236}">
                <a16:creationId xmlns:a16="http://schemas.microsoft.com/office/drawing/2014/main" id="{0A78C5D4-0DD3-4176-895E-9A3D48B0B2B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3055" r="23055"/>
          <a:stretch>
            <a:fillRect/>
          </a:stretch>
        </p:blipFill>
        <p:spPr>
          <a:xfrm>
            <a:off x="6096000" y="778953"/>
            <a:ext cx="5308600" cy="4783138"/>
          </a:xfrm>
        </p:spPr>
      </p:pic>
    </p:spTree>
    <p:extLst>
      <p:ext uri="{BB962C8B-B14F-4D97-AF65-F5344CB8AC3E}">
        <p14:creationId xmlns:p14="http://schemas.microsoft.com/office/powerpoint/2010/main" val="154964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200" dirty="0"/>
              <a:t>Vilket stöd finns?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Steg för steg guide</a:t>
            </a:r>
          </a:p>
          <a:p>
            <a:endParaRPr lang="sv-SE" dirty="0"/>
          </a:p>
          <a:p>
            <a:r>
              <a:rPr lang="sv-SE" dirty="0"/>
              <a:t>Öppna teamsforum 30 min/vecka </a:t>
            </a:r>
          </a:p>
          <a:p>
            <a:endParaRPr lang="sv-SE" dirty="0"/>
          </a:p>
          <a:p>
            <a:r>
              <a:rPr lang="sv-SE" dirty="0"/>
              <a:t>Tillgänglig på mail för frågor</a:t>
            </a:r>
            <a:endParaRPr lang="sv-SE" sz="1600" dirty="0"/>
          </a:p>
          <a:p>
            <a:pPr marL="228594" indent="-228594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524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B4EBA-7F6A-485A-ADD0-83CF307667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C1D6F0-0BC5-48C6-982D-17F97B47B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7A6DD5B-2CB9-4708-A277-21C780C77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733" y="0"/>
            <a:ext cx="16075110" cy="84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gionUppsala_PPT.pptx" id="{C456C688-7524-46DC-8ACD-8C25561DC939}" vid="{5396B11E-68AD-48B6-BF89-33D8DF509F5D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159</Words>
  <Application>Microsoft Office PowerPoint</Application>
  <PresentationFormat>Bredbild</PresentationFormat>
  <Paragraphs>24</Paragraphs>
  <Slides>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Office-tema</vt:lpstr>
      <vt:lpstr>Office-tema</vt:lpstr>
      <vt:lpstr>Hur många av dina hjärtsvikts/KOL patienter har inte varit på återbesök sista 18 månaderna?</vt:lpstr>
      <vt:lpstr>Hitta i SAS Viya</vt:lpstr>
      <vt:lpstr>Förslag på modell</vt:lpstr>
      <vt:lpstr>Vilket stöd finns?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 många av dina hjärtsvikts/KOL patienter har inte varit på återbesök sista 18 månaderna?</dc:title>
  <dc:creator>Helena Sippola</dc:creator>
  <cp:lastModifiedBy>Helena Sippola</cp:lastModifiedBy>
  <cp:revision>3</cp:revision>
  <dcterms:created xsi:type="dcterms:W3CDTF">2022-08-24T08:11:35Z</dcterms:created>
  <dcterms:modified xsi:type="dcterms:W3CDTF">2022-12-05T13:40:07Z</dcterms:modified>
</cp:coreProperties>
</file>