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8"/>
  </p:notesMasterIdLst>
  <p:sldIdLst>
    <p:sldId id="265" r:id="rId6"/>
    <p:sldId id="287" r:id="rId7"/>
    <p:sldId id="286" r:id="rId8"/>
    <p:sldId id="290" r:id="rId9"/>
    <p:sldId id="291" r:id="rId10"/>
    <p:sldId id="271" r:id="rId11"/>
    <p:sldId id="260" r:id="rId12"/>
    <p:sldId id="259" r:id="rId13"/>
    <p:sldId id="272" r:id="rId14"/>
    <p:sldId id="269" r:id="rId15"/>
    <p:sldId id="289" r:id="rId16"/>
    <p:sldId id="277" r:id="rId17"/>
    <p:sldId id="273" r:id="rId18"/>
    <p:sldId id="262" r:id="rId19"/>
    <p:sldId id="263" r:id="rId20"/>
    <p:sldId id="292" r:id="rId21"/>
    <p:sldId id="276" r:id="rId22"/>
    <p:sldId id="299" r:id="rId23"/>
    <p:sldId id="284" r:id="rId24"/>
    <p:sldId id="295" r:id="rId25"/>
    <p:sldId id="296" r:id="rId26"/>
    <p:sldId id="297" r:id="rId27"/>
  </p:sldIdLst>
  <p:sldSz cx="12192000" cy="6858000"/>
  <p:notesSz cx="6858000" cy="9144000"/>
  <p:custDataLst>
    <p:tags r:id="rId2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D7A"/>
    <a:srgbClr val="265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2024-01-08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a:t>Utmaning 1: </a:t>
            </a:r>
            <a:r>
              <a:rPr lang="sv-SE" sz="1200" b="1">
                <a:latin typeface="Calibri" panose="020F0502020204030204" pitchFamily="34" charset="0"/>
                <a:cs typeface="Calibri" panose="020F0502020204030204" pitchFamily="34" charset="0"/>
              </a:rPr>
              <a:t>Den tidiga upp-följningen efter den initiala sjukhusvården är otillräcklig</a:t>
            </a:r>
            <a:endParaRPr lang="sv-SE" sz="400"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Patienten har ingen samlad bild av fortsatt planering.</a:t>
            </a:r>
            <a:endParaRPr lang="sv-SE" sz="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Fast vård- och läkarkontakt saknas.</a:t>
            </a:r>
            <a:endParaRPr lang="sv-SE" sz="400">
              <a:latin typeface="Calibri" panose="020F0502020204030204" pitchFamily="34" charset="0"/>
              <a:cs typeface="Calibri" panose="020F0502020204030204" pitchFamily="34" charset="0"/>
            </a:endParaRPr>
          </a:p>
          <a:p>
            <a:pPr marL="171450" indent="-171450">
              <a:spcAft>
                <a:spcPts val="1200"/>
              </a:spcAft>
              <a:buFont typeface="Arial" panose="020B0604020202020204" pitchFamily="34" charset="0"/>
              <a:buChar char="•"/>
            </a:pPr>
            <a:r>
              <a:rPr lang="sv-SE" sz="1200">
                <a:latin typeface="Calibri" panose="020F0502020204030204" pitchFamily="34" charset="0"/>
                <a:cs typeface="Calibri" panose="020F0502020204030204" pitchFamily="34" charset="0"/>
              </a:rPr>
              <a:t>Samordning mellan olika vårdgivare är svag. </a:t>
            </a:r>
          </a:p>
          <a:p>
            <a:pPr marL="0" indent="0">
              <a:spcAft>
                <a:spcPts val="1200"/>
              </a:spcAft>
              <a:buFont typeface="Arial" panose="020B0604020202020204" pitchFamily="34" charset="0"/>
              <a:buNone/>
            </a:pPr>
            <a:endParaRPr lang="sv-SE" sz="1200">
              <a:latin typeface="Calibri" panose="020F0502020204030204" pitchFamily="34" charset="0"/>
              <a:cs typeface="Calibri" panose="020F0502020204030204" pitchFamily="34" charset="0"/>
            </a:endParaRPr>
          </a:p>
          <a:p>
            <a:r>
              <a:rPr lang="sv-SE" sz="1200" b="1"/>
              <a:t>Utmaning 2: Livet efter stroke </a:t>
            </a:r>
            <a:r>
              <a:rPr lang="sv-SE" sz="1200" b="1">
                <a:latin typeface="Calibri" panose="020F0502020204030204" pitchFamily="34" charset="0"/>
                <a:cs typeface="Calibri" panose="020F0502020204030204" pitchFamily="34" charset="0"/>
              </a:rPr>
              <a:t>upplevs</a:t>
            </a:r>
            <a:r>
              <a:rPr lang="sv-SE" sz="1200" b="1"/>
              <a:t> påtagligt förändrat med ofullständigt bistånd från vården</a:t>
            </a:r>
            <a:endParaRPr lang="sv-SE" sz="400" b="1"/>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Stödet för att förbättra funktions-, aktivitets- och arbetsförmåga brister.</a:t>
            </a:r>
            <a:endParaRPr lang="sv-SE" sz="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Stöd för optimering av livsstil, egenvård, relationer och fritidsaktiviteter är </a:t>
            </a:r>
            <a:r>
              <a:rPr lang="sv-SE" sz="1200">
                <a:latin typeface="Calibri" panose="020F0502020204030204" pitchFamily="34" charset="0"/>
                <a:cs typeface="Times New Roman" panose="02020603050405020304" pitchFamily="18" charset="0"/>
              </a:rPr>
              <a:t>bristfälligt</a:t>
            </a:r>
            <a:r>
              <a:rPr lang="sv-SE" sz="1200">
                <a:latin typeface="Calibri" panose="020F0502020204030204" pitchFamily="34" charset="0"/>
                <a:cs typeface="Calibri" panose="020F0502020204030204" pitchFamily="34" charset="0"/>
              </a:rPr>
              <a:t>.</a:t>
            </a:r>
            <a:endParaRPr lang="sv-SE" sz="400">
              <a:latin typeface="Calibri" panose="020F0502020204030204" pitchFamily="34" charset="0"/>
              <a:cs typeface="Calibri" panose="020F0502020204030204" pitchFamily="34" charset="0"/>
            </a:endParaRPr>
          </a:p>
          <a:p>
            <a:pPr marL="171450" indent="-171450">
              <a:spcAft>
                <a:spcPts val="1200"/>
              </a:spcAft>
              <a:buFont typeface="Arial" panose="020B0604020202020204" pitchFamily="34" charset="0"/>
              <a:buChar char="•"/>
            </a:pPr>
            <a:r>
              <a:rPr lang="sv-SE" sz="1200">
                <a:latin typeface="Calibri" panose="020F0502020204030204" pitchFamily="34" charset="0"/>
                <a:cs typeface="Calibri" panose="020F0502020204030204" pitchFamily="34" charset="0"/>
              </a:rPr>
              <a:t>Hjälp att hantera förbud om bilkörning och vapen-innehav är begränsat.</a:t>
            </a:r>
          </a:p>
          <a:p>
            <a:pPr marL="0" indent="0">
              <a:spcAft>
                <a:spcPts val="1200"/>
              </a:spcAft>
              <a:buFont typeface="Arial" panose="020B0604020202020204" pitchFamily="34" charset="0"/>
              <a:buNone/>
            </a:pPr>
            <a:endParaRPr lang="sv-SE" sz="1200" b="1"/>
          </a:p>
          <a:p>
            <a:r>
              <a:rPr lang="sv-SE" sz="1200" b="1"/>
              <a:t>Utmaning 3: Rehabiliterings- åtgärderna möter inte alltid behoven</a:t>
            </a:r>
            <a:endParaRPr lang="sv-SE" sz="400" b="1"/>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Strokekompetens är otillräcklig.</a:t>
            </a:r>
            <a:endParaRPr lang="sv-SE" sz="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Resurser saknas. </a:t>
            </a:r>
            <a:endParaRPr lang="sv-SE" sz="400">
              <a:latin typeface="Calibri" panose="020F0502020204030204" pitchFamily="34" charset="0"/>
              <a:cs typeface="Calibri" panose="020F0502020204030204" pitchFamily="34" charset="0"/>
            </a:endParaRPr>
          </a:p>
          <a:p>
            <a:pPr marL="171450" indent="-171450">
              <a:spcAft>
                <a:spcPts val="1200"/>
              </a:spcAft>
              <a:buFont typeface="Arial" panose="020B0604020202020204" pitchFamily="34" charset="0"/>
              <a:buChar char="•"/>
            </a:pPr>
            <a:r>
              <a:rPr lang="sv-SE" sz="1200">
                <a:latin typeface="Calibri" panose="020F0502020204030204" pitchFamily="34" charset="0"/>
                <a:cs typeface="Calibri" panose="020F0502020204030204" pitchFamily="34" charset="0"/>
              </a:rPr>
              <a:t>Åtgärderna skiljer sig beroende på var man bor/organisation.</a:t>
            </a:r>
          </a:p>
          <a:p>
            <a:pPr marL="0" indent="0">
              <a:spcAft>
                <a:spcPts val="1200"/>
              </a:spcAft>
              <a:buFont typeface="Arial" panose="020B0604020202020204" pitchFamily="34" charset="0"/>
              <a:buNone/>
            </a:pPr>
            <a:endParaRPr lang="sv-SE" sz="1200">
              <a:latin typeface="Calibri" panose="020F0502020204030204" pitchFamily="34" charset="0"/>
              <a:cs typeface="Calibri" panose="020F0502020204030204" pitchFamily="34" charset="0"/>
            </a:endParaRPr>
          </a:p>
          <a:p>
            <a:r>
              <a:rPr lang="sv-SE" sz="1200" b="1">
                <a:latin typeface="Calibri" panose="020F0502020204030204" pitchFamily="34" charset="0"/>
                <a:ea typeface="Calibri" panose="020F0502020204030204" pitchFamily="34" charset="0"/>
                <a:cs typeface="Calibri" panose="020F0502020204030204" pitchFamily="34" charset="0"/>
              </a:rPr>
              <a:t>Utmaning 4: </a:t>
            </a:r>
            <a:r>
              <a:rPr lang="sv-SE" sz="1200" b="1">
                <a:latin typeface="Calibri" panose="020F0502020204030204" pitchFamily="34" charset="0"/>
                <a:cs typeface="Calibri" panose="020F0502020204030204" pitchFamily="34" charset="0"/>
              </a:rPr>
              <a:t>Bristande lång-siktig uppföljning</a:t>
            </a:r>
            <a:endParaRPr lang="sv-SE" sz="400"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Den livslånga uppföljningen med kliniska kontroller och utskrivning av mediciner är ofta undermålig. </a:t>
            </a:r>
            <a:endParaRPr lang="sv-SE" sz="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Medicinering för att minska risken för återinsjuknande avslutas felaktigt.</a:t>
            </a:r>
            <a:endParaRPr lang="sv-SE" sz="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sv-SE" sz="1200">
                <a:latin typeface="Calibri" panose="020F0502020204030204" pitchFamily="34" charset="0"/>
                <a:cs typeface="Calibri" panose="020F0502020204030204" pitchFamily="34" charset="0"/>
              </a:rPr>
              <a:t>Möjligheten till förnyad rehabilitering senare i förloppet är begränsad.</a:t>
            </a:r>
          </a:p>
        </p:txBody>
      </p:sp>
      <p:sp>
        <p:nvSpPr>
          <p:cNvPr id="4" name="Slide Number Placeholder 3"/>
          <p:cNvSpPr>
            <a:spLocks noGrp="1"/>
          </p:cNvSpPr>
          <p:nvPr>
            <p:ph type="sldNum" sz="quarter" idx="5"/>
          </p:nvPr>
        </p:nvSpPr>
        <p:spPr/>
        <p:txBody>
          <a:bodyPr/>
          <a:lstStyle/>
          <a:p>
            <a:fld id="{EE647FB9-2FCB-4FC1-82E1-203119A9FF1E}" type="slidenum">
              <a:rPr lang="sv-SE" smtClean="0"/>
              <a:t>9</a:t>
            </a:fld>
            <a:endParaRPr lang="sv-SE"/>
          </a:p>
        </p:txBody>
      </p:sp>
    </p:spTree>
    <p:extLst>
      <p:ext uri="{BB962C8B-B14F-4D97-AF65-F5344CB8AC3E}">
        <p14:creationId xmlns:p14="http://schemas.microsoft.com/office/powerpoint/2010/main" val="109631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4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8200" y="1825625"/>
            <a:ext cx="10515600" cy="40380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tionelltklinisktkunskapsstod.se/Stockholm/kunskapsstod/nervsystem-och-smarta/" TargetMode="External"/><Relationship Id="rId2" Type="http://schemas.openxmlformats.org/officeDocument/2006/relationships/hyperlink" Target="https://www.kunskapsstyrningvard.se/kunskapsstyrningvard/kunskapsstod/omvarakunskapsstod/personcentreradeochsammanhallnavardforlopp.55829.html" TargetMode="Externa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kunskapsstyrningvard.se/kunskapsstyrningvard/kunskapsstod/publiceradekunskapsstod/nervsystemetssjukdomar/vardforloppstrokeochtia.62398.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a:t>
            </a:r>
            <a:r>
              <a:rPr kumimoji="0" lang="sv-SE" sz="5400" b="1" i="0" u="none" strike="noStrike" kern="1200" cap="none" spc="0" normalizeH="0" baseline="0" noProof="0" dirty="0" err="1">
                <a:ln>
                  <a:noFill/>
                </a:ln>
                <a:solidFill>
                  <a:srgbClr val="FFFFFF"/>
                </a:solidFill>
                <a:effectLst/>
                <a:uLnTx/>
                <a:uFillTx/>
                <a:latin typeface="Calibri" panose="020F0502020204030204"/>
                <a:ea typeface="+mj-ea"/>
                <a:cs typeface="+mj-cs"/>
              </a:rPr>
              <a:t>vårdförlopp</a:t>
            </a: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dirty="0">
                <a:solidFill>
                  <a:srgbClr val="FFFFFF"/>
                </a:solidFill>
                <a:latin typeface="Calibri" panose="020F0502020204030204"/>
              </a:rPr>
              <a:t>Stroke och TIA </a:t>
            </a: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dirty="0">
                <a:solidFill>
                  <a:srgbClr val="FFFFFF"/>
                </a:solidFill>
                <a:latin typeface="Calibri" panose="020F0502020204030204"/>
              </a:rPr>
              <a:t>- fortsatt vård och rehabilitering</a:t>
            </a:r>
          </a:p>
        </p:txBody>
      </p:sp>
      <p:grpSp>
        <p:nvGrpSpPr>
          <p:cNvPr id="17" name="Grupp 16">
            <a:extLst>
              <a:ext uri="{FF2B5EF4-FFF2-40B4-BE49-F238E27FC236}">
                <a16:creationId xmlns:a16="http://schemas.microsoft.com/office/drawing/2014/main" id="{57C90ED4-D5C4-234F-A00E-374ECEE0597F}"/>
              </a:ext>
              <a:ext uri="{C183D7F6-B498-43B3-948B-1728B52AA6E4}">
                <adec:decorative xmlns:adec="http://schemas.microsoft.com/office/drawing/2017/decorative" val="1"/>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520287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1058515"/>
            <a:ext cx="10968543" cy="534626"/>
          </a:xfrm>
        </p:spPr>
        <p:txBody>
          <a:bodyPr>
            <a:noAutofit/>
          </a:bodyPr>
          <a:lstStyle/>
          <a:p>
            <a:r>
              <a:rPr lang="sv-SE" dirty="0">
                <a:solidFill>
                  <a:srgbClr val="377D7A"/>
                </a:solidFill>
              </a:rPr>
              <a:t>Vårdförloppet stroke och TIA </a:t>
            </a:r>
            <a:br>
              <a:rPr lang="sv-SE" dirty="0">
                <a:solidFill>
                  <a:srgbClr val="377D7A"/>
                </a:solidFill>
              </a:rPr>
            </a:br>
            <a:r>
              <a:rPr lang="sv-SE" sz="2800" dirty="0">
                <a:solidFill>
                  <a:srgbClr val="377D7A"/>
                </a:solidFill>
              </a:rPr>
              <a:t>– fortsatt vård och rehabilitering, omfattning och huvudsakliga åtgärder</a:t>
            </a:r>
            <a:endParaRPr lang="sv-SE" dirty="0">
              <a:solidFill>
                <a:srgbClr val="377D7A"/>
              </a:solidFill>
            </a:endParaRPr>
          </a:p>
        </p:txBody>
      </p:sp>
      <p:sp>
        <p:nvSpPr>
          <p:cNvPr id="21" name="Rectangle 20">
            <a:extLst>
              <a:ext uri="{FF2B5EF4-FFF2-40B4-BE49-F238E27FC236}">
                <a16:creationId xmlns:a16="http://schemas.microsoft.com/office/drawing/2014/main" id="{3E0FFD61-48A6-4B7A-BD67-7DC59845871C}"/>
              </a:ext>
            </a:extLst>
          </p:cNvPr>
          <p:cNvSpPr/>
          <p:nvPr/>
        </p:nvSpPr>
        <p:spPr>
          <a:xfrm>
            <a:off x="912347" y="3328912"/>
            <a:ext cx="9855070" cy="245370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Tidigt understödd utskrivning från sjukhus till hemmet av ett multidisciplinärt stroketeam</a:t>
            </a:r>
          </a:p>
          <a:p>
            <a:pPr marL="285750" indent="-285750">
              <a:spcBef>
                <a:spcPts val="300"/>
              </a:spcBef>
              <a:buFont typeface="Arial" panose="020B0604020202020204" pitchFamily="34" charset="0"/>
              <a:buChar char="•"/>
              <a:defRPr/>
            </a:pPr>
            <a:r>
              <a:rPr lang="sv-SE"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Patientkontrakt</a:t>
            </a:r>
            <a:r>
              <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inkluderande en strokekompetent fast vårdkontakt</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Multidisciplinär teamrehabilitering i sluten och öppen vård</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Skriftlig rehabiliteringsplan</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Strukturerad uppföljning i öppen vård inkluderande livslång medicinsk sekundärprofylax</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726509"/>
            <a:ext cx="9670985" cy="646331"/>
          </a:xfrm>
          <a:prstGeom prst="rect">
            <a:avLst/>
          </a:prstGeom>
          <a:noFill/>
        </p:spPr>
        <p:txBody>
          <a:bodyPr wrap="square" rtlCol="0">
            <a:spAutoFit/>
          </a:bodyPr>
          <a:lstStyle/>
          <a:p>
            <a:pPr>
              <a:defRPr/>
            </a:pPr>
            <a:r>
              <a:rPr lang="sv-SE" dirty="0">
                <a:solidFill>
                  <a:srgbClr val="377D7A"/>
                </a:solidFill>
                <a:latin typeface="Calibri" panose="020F0502020204030204"/>
              </a:rPr>
              <a:t>Vårdförloppet omfattar åtgärder inför utskrivning efter stroke eller TIA, fortsatt rehabilitering samt strukturerad uppföljning och pågår vanligen livet ut. </a:t>
            </a:r>
          </a:p>
        </p:txBody>
      </p:sp>
      <p:sp>
        <p:nvSpPr>
          <p:cNvPr id="5" name="textruta 4">
            <a:extLst>
              <a:ext uri="{FF2B5EF4-FFF2-40B4-BE49-F238E27FC236}">
                <a16:creationId xmlns:a16="http://schemas.microsoft.com/office/drawing/2014/main" id="{8978CE9F-44FE-390C-42D2-151889018FE8}"/>
              </a:ext>
            </a:extLst>
          </p:cNvPr>
          <p:cNvSpPr txBox="1"/>
          <p:nvPr/>
        </p:nvSpPr>
        <p:spPr>
          <a:xfrm>
            <a:off x="843565" y="2911458"/>
            <a:ext cx="2635850" cy="400110"/>
          </a:xfrm>
          <a:prstGeom prst="rect">
            <a:avLst/>
          </a:prstGeom>
          <a:noFill/>
        </p:spPr>
        <p:txBody>
          <a:bodyPr wrap="none" rtlCol="0">
            <a:spAutoFit/>
          </a:bodyPr>
          <a:lstStyle/>
          <a:p>
            <a:r>
              <a:rPr lang="sv-SE" sz="2000" b="1" dirty="0">
                <a:solidFill>
                  <a:srgbClr val="000000"/>
                </a:solidFill>
                <a:latin typeface="Calibri" panose="020F0502020204030204"/>
                <a:ea typeface="Calibri" panose="020F0502020204030204" pitchFamily="34" charset="0"/>
                <a:cs typeface="Arial" panose="020B0604020202020204" pitchFamily="34" charset="0"/>
              </a:rPr>
              <a:t>Huvudsakliga åtgärder:</a:t>
            </a:r>
          </a:p>
        </p:txBody>
      </p:sp>
      <p:sp>
        <p:nvSpPr>
          <p:cNvPr id="10" name="textruta 9">
            <a:extLst>
              <a:ext uri="{FF2B5EF4-FFF2-40B4-BE49-F238E27FC236}">
                <a16:creationId xmlns:a16="http://schemas.microsoft.com/office/drawing/2014/main" id="{89A8BA2B-3225-D0C3-3774-C974986ABB39}"/>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131178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76291" y="616841"/>
            <a:ext cx="3440383" cy="609793"/>
          </a:xfrm>
        </p:spPr>
        <p:txBody>
          <a:bodyPr/>
          <a:lstStyle/>
          <a:p>
            <a:r>
              <a:rPr lang="sv-SE" dirty="0" err="1">
                <a:solidFill>
                  <a:srgbClr val="377D7A"/>
                </a:solidFill>
              </a:rPr>
              <a:t>Patientkontrakt</a:t>
            </a:r>
            <a:endParaRPr lang="sv-SE" dirty="0">
              <a:solidFill>
                <a:srgbClr val="377D7A"/>
              </a:solidFill>
            </a:endParaRPr>
          </a:p>
        </p:txBody>
      </p:sp>
      <p:sp>
        <p:nvSpPr>
          <p:cNvPr id="5" name="Platshållare för text 4"/>
          <p:cNvSpPr>
            <a:spLocks noGrp="1"/>
          </p:cNvSpPr>
          <p:nvPr>
            <p:ph type="body" sz="quarter" idx="10"/>
          </p:nvPr>
        </p:nvSpPr>
        <p:spPr>
          <a:xfrm>
            <a:off x="5047666" y="1226634"/>
            <a:ext cx="7144334" cy="4340148"/>
          </a:xfrm>
        </p:spPr>
        <p:txBody>
          <a:bodyPr>
            <a:normAutofit/>
          </a:bodyPr>
          <a:lstStyle/>
          <a:p>
            <a:pPr>
              <a:lnSpc>
                <a:spcPct val="100000"/>
              </a:lnSpc>
              <a:spcBef>
                <a:spcPts val="600"/>
              </a:spcBef>
            </a:pPr>
            <a:r>
              <a:rPr lang="sv-SE" sz="1800" dirty="0"/>
              <a:t>I Patientkontraktet upprättas en plan för fortsatt vård, rehabilitering och uppföljning med patient och närstående utifrån patientens berättelse och behov. Patientkontraktet ska ge en överblick av vad som ska ske, när och vem patienten kan vända sig till. Patientkontraktet påbörjas i det akuta skedet, färdigställs vid utskrivning och revideras fortlöpande under vårdförloppet vartefter planer, vårdkontakter och tider ändras. </a:t>
            </a:r>
          </a:p>
          <a:p>
            <a:pPr>
              <a:lnSpc>
                <a:spcPct val="100000"/>
              </a:lnSpc>
              <a:spcBef>
                <a:spcPts val="600"/>
              </a:spcBef>
            </a:pPr>
            <a:r>
              <a:rPr lang="sv-SE" sz="1800" dirty="0"/>
              <a:t>Innehåll</a:t>
            </a:r>
          </a:p>
          <a:p>
            <a:pPr marL="342900" indent="-342900">
              <a:lnSpc>
                <a:spcPct val="100000"/>
              </a:lnSpc>
              <a:spcBef>
                <a:spcPts val="600"/>
              </a:spcBef>
              <a:buFont typeface="Arial" panose="020B0604020202020204" pitchFamily="34" charset="0"/>
              <a:buChar char="•"/>
            </a:pPr>
            <a:r>
              <a:rPr lang="sv-SE" sz="1800" dirty="0"/>
              <a:t>Sammanhållen planering inklusive rehabiliteringsplan</a:t>
            </a:r>
          </a:p>
          <a:p>
            <a:pPr marL="342900" indent="-342900">
              <a:lnSpc>
                <a:spcPct val="100000"/>
              </a:lnSpc>
              <a:spcBef>
                <a:spcPts val="600"/>
              </a:spcBef>
              <a:buFont typeface="Arial" panose="020B0604020202020204" pitchFamily="34" charset="0"/>
              <a:buChar char="•"/>
            </a:pPr>
            <a:r>
              <a:rPr lang="sv-SE" sz="1800" dirty="0"/>
              <a:t>Fast kontakt med vården	</a:t>
            </a:r>
          </a:p>
          <a:p>
            <a:pPr marL="342900" indent="-342900">
              <a:lnSpc>
                <a:spcPct val="100000"/>
              </a:lnSpc>
              <a:spcBef>
                <a:spcPts val="600"/>
              </a:spcBef>
              <a:buFont typeface="Arial" panose="020B0604020202020204" pitchFamily="34" charset="0"/>
              <a:buChar char="•"/>
            </a:pPr>
            <a:r>
              <a:rPr lang="sv-SE" sz="1800" dirty="0"/>
              <a:t>Överenskommen tid</a:t>
            </a:r>
            <a:endParaRPr lang="sv-SE" sz="2800" dirty="0"/>
          </a:p>
          <a:p>
            <a:r>
              <a:rPr lang="sv-SE" sz="1800" dirty="0"/>
              <a:t>Ett exempel på underlag för ett </a:t>
            </a:r>
            <a:r>
              <a:rPr lang="sv-SE" sz="1800" dirty="0" err="1"/>
              <a:t>strokeanpassat</a:t>
            </a:r>
            <a:r>
              <a:rPr lang="sv-SE" sz="1800" dirty="0"/>
              <a:t> </a:t>
            </a:r>
            <a:r>
              <a:rPr lang="sv-SE" sz="1800" dirty="0" err="1"/>
              <a:t>Patientkontrakt</a:t>
            </a:r>
            <a:r>
              <a:rPr lang="sv-SE" sz="1800" dirty="0"/>
              <a:t> har utvecklats och finns som bilaga. Där finns även ett </a:t>
            </a:r>
            <a:r>
              <a:rPr lang="sv-SE" sz="1800" dirty="0" err="1"/>
              <a:t>bildstöd</a:t>
            </a:r>
            <a:r>
              <a:rPr lang="sv-SE" sz="1800" dirty="0"/>
              <a:t> till frågor kring Patientkontraktets innehåll för personer med svårigheter. </a:t>
            </a:r>
          </a:p>
        </p:txBody>
      </p:sp>
      <p:sp>
        <p:nvSpPr>
          <p:cNvPr id="7" name="Rektangel 6"/>
          <p:cNvSpPr/>
          <p:nvPr/>
        </p:nvSpPr>
        <p:spPr>
          <a:xfrm>
            <a:off x="4914317" y="5652507"/>
            <a:ext cx="7277681"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3" name="Bildobjekt 2" descr="En bild som visar person, inomhus, vägg, stående&#10;&#10;Automatiskt genererad beskrivning">
            <a:extLst>
              <a:ext uri="{FF2B5EF4-FFF2-40B4-BE49-F238E27FC236}">
                <a16:creationId xmlns:a16="http://schemas.microsoft.com/office/drawing/2014/main" id="{56EB995C-8C98-E96C-F6A7-938864599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6" name="textruta 5">
            <a:extLst>
              <a:ext uri="{FF2B5EF4-FFF2-40B4-BE49-F238E27FC236}">
                <a16:creationId xmlns:a16="http://schemas.microsoft.com/office/drawing/2014/main" id="{76767E3C-FEAE-2418-71CE-EBDE8B58C0FF}"/>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3815305" y="907116"/>
            <a:ext cx="8160672" cy="609793"/>
          </a:xfrm>
        </p:spPr>
        <p:txBody>
          <a:bodyPr>
            <a:noAutofit/>
          </a:bodyPr>
          <a:lstStyle/>
          <a:p>
            <a:r>
              <a:rPr lang="sv-SE" sz="2800" dirty="0"/>
              <a:t>Vårdförloppet utgår från tillförlitliga och </a:t>
            </a:r>
            <a:r>
              <a:rPr lang="sv-SE" sz="2800" dirty="0">
                <a:solidFill>
                  <a:srgbClr val="377D7A"/>
                </a:solidFill>
              </a:rPr>
              <a:t>aktuella</a:t>
            </a:r>
            <a:r>
              <a:rPr lang="sv-SE" sz="2800" dirty="0"/>
              <a:t> kunskapsstöd och bästa tillgängliga kunskap</a:t>
            </a:r>
          </a:p>
        </p:txBody>
      </p:sp>
      <p:sp>
        <p:nvSpPr>
          <p:cNvPr id="6" name="Platshållare för text 4"/>
          <p:cNvSpPr>
            <a:spLocks noGrp="1"/>
          </p:cNvSpPr>
          <p:nvPr>
            <p:ph type="body" sz="quarter" idx="10"/>
          </p:nvPr>
        </p:nvSpPr>
        <p:spPr>
          <a:xfrm>
            <a:off x="3815305" y="1685584"/>
            <a:ext cx="7529627" cy="3806825"/>
          </a:xfrm>
          <a:solidFill>
            <a:schemeClr val="bg1"/>
          </a:solidFill>
          <a:ln>
            <a:noFill/>
          </a:ln>
          <a:effectLst/>
        </p:spPr>
        <p:txBody>
          <a:bodyPr tIns="90000">
            <a:noAutofit/>
          </a:bodyPr>
          <a:lstStyle/>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Nationella riktlinjer för vård vid stroke, 2018, reviderade 2020. Socialstyrelsen </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Riktlinje för bedömning och handläggning av </a:t>
            </a:r>
            <a:r>
              <a:rPr lang="sv-SE" sz="1400" dirty="0" err="1">
                <a:solidFill>
                  <a:srgbClr val="000000"/>
                </a:solidFill>
                <a:ea typeface="Calibri" panose="020F0502020204030204" pitchFamily="34" charset="0"/>
                <a:cs typeface="Arial" panose="020B0604020202020204" pitchFamily="34" charset="0"/>
              </a:rPr>
              <a:t>dysfagi</a:t>
            </a:r>
            <a:r>
              <a:rPr lang="sv-SE" sz="1400" dirty="0">
                <a:solidFill>
                  <a:srgbClr val="000000"/>
                </a:solidFill>
                <a:ea typeface="Calibri" panose="020F0502020204030204" pitchFamily="34" charset="0"/>
                <a:cs typeface="Arial" panose="020B0604020202020204" pitchFamily="34" charset="0"/>
              </a:rPr>
              <a:t> efter stroke. NAG stroke </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Riktlinje för uppföljning efter stroke och TIA – Post-stroke-checklistan. NAG Stroke. 2022 </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Riktlinje för tidig utskrivning från sjukhus med rehabilitering i hemmet efter stroke. NAG Stroke. 2022 </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Remissversion Riktlinje för körkortsinnehav efter stroke och TIA. NAG stroke. 2022 </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Remissversion Riktlinje för bedömning av munhälsa och regionala tandvårdsstöd efter stroke. NAG Stroke. 2022 </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Riktlinje för ny rehabiliteringsbedömning efter stroke – av patienter som insjuknat i stroke och som initialt inte har möjlighet att tillgodogöra sig rehabilitering. NAG Stroke. 2022 </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Vårdhandboken </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Riksstroke, Stroke och TIA Årsrapport från Riksstroke 2021</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Nationella arbetsgruppen (NAG) stroke och STROKE-Riksförbundets webbstrokekompetensutbildning (se http://www.webbsku.se/ och filmer Webb-SKU)</a:t>
            </a:r>
          </a:p>
          <a:p>
            <a:pPr marL="342900" lvl="0" indent="-342900">
              <a:lnSpc>
                <a:spcPct val="100000"/>
              </a:lnSpc>
              <a:spcBef>
                <a:spcPts val="600"/>
              </a:spcBef>
              <a:buFont typeface="Arial" panose="020B0604020202020204" pitchFamily="34" charset="0"/>
              <a:buChar char="•"/>
              <a:defRPr/>
            </a:pPr>
            <a:r>
              <a:rPr lang="sv-SE" sz="1400" dirty="0">
                <a:solidFill>
                  <a:srgbClr val="000000"/>
                </a:solidFill>
                <a:ea typeface="Calibri" panose="020F0502020204030204" pitchFamily="34" charset="0"/>
                <a:cs typeface="Arial" panose="020B0604020202020204" pitchFamily="34" charset="0"/>
              </a:rPr>
              <a:t>Nationella riktlinjer för prevention och behandling vid ohälsosamma levnadsvanor - stöd för styrning och ledning</a:t>
            </a:r>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7" name="textruta 6">
            <a:extLst>
              <a:ext uri="{FF2B5EF4-FFF2-40B4-BE49-F238E27FC236}">
                <a16:creationId xmlns:a16="http://schemas.microsoft.com/office/drawing/2014/main" id="{37F01008-D915-CB60-558D-32CA2C11BDD5}"/>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405640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011109A-B006-06C7-1C74-ABBC3758C8EF}"/>
              </a:ext>
            </a:extLst>
          </p:cNvPr>
          <p:cNvSpPr/>
          <p:nvPr/>
        </p:nvSpPr>
        <p:spPr>
          <a:xfrm>
            <a:off x="10500049" y="5728996"/>
            <a:ext cx="1684894" cy="8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641074" y="604946"/>
            <a:ext cx="10381014" cy="609793"/>
          </a:xfrm>
        </p:spPr>
        <p:txBody>
          <a:bodyPr>
            <a:normAutofit fontScale="90000"/>
          </a:bodyPr>
          <a:lstStyle/>
          <a:p>
            <a:r>
              <a:rPr lang="sv-SE" sz="4000"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564271" y="1462539"/>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700158" y="1464197"/>
            <a:ext cx="6336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99795" y="3351144"/>
            <a:ext cx="443945" cy="784676"/>
          </a:xfrm>
          <a:prstGeom prst="leftArrow">
            <a:avLst/>
          </a:prstGeom>
          <a:solidFill>
            <a:srgbClr val="377D7A"/>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944819682"/>
              </p:ext>
            </p:extLst>
          </p:nvPr>
        </p:nvGraphicFramePr>
        <p:xfrm>
          <a:off x="4716200" y="2052330"/>
          <a:ext cx="6335738" cy="4089400"/>
        </p:xfrm>
        <a:graphic>
          <a:graphicData uri="http://schemas.openxmlformats.org/drawingml/2006/table">
            <a:tbl>
              <a:tblPr firstRow="1" bandRow="1">
                <a:tableStyleId>{2D5ABB26-0587-4C30-8999-92F81FD0307C}</a:tableStyleId>
              </a:tblPr>
              <a:tblGrid>
                <a:gridCol w="4218179">
                  <a:extLst>
                    <a:ext uri="{9D8B030D-6E8A-4147-A177-3AD203B41FA5}">
                      <a16:colId xmlns:a16="http://schemas.microsoft.com/office/drawing/2014/main" val="1177575122"/>
                    </a:ext>
                  </a:extLst>
                </a:gridCol>
                <a:gridCol w="2117559">
                  <a:extLst>
                    <a:ext uri="{9D8B030D-6E8A-4147-A177-3AD203B41FA5}">
                      <a16:colId xmlns:a16="http://schemas.microsoft.com/office/drawing/2014/main" val="636639073"/>
                    </a:ext>
                  </a:extLst>
                </a:gridCol>
              </a:tblGrid>
              <a:tr h="370840">
                <a:tc>
                  <a:txBody>
                    <a:bodyPr/>
                    <a:lstStyle/>
                    <a:p>
                      <a:pPr>
                        <a:lnSpc>
                          <a:spcPct val="115000"/>
                        </a:lnSpc>
                        <a:spcAft>
                          <a:spcPts val="0"/>
                        </a:spcAft>
                      </a:pPr>
                      <a:r>
                        <a:rPr lang="sv-SE" sz="1600" b="1">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70840">
                <a:tc>
                  <a:txBody>
                    <a:bodyPr/>
                    <a:lstStyle/>
                    <a:p>
                      <a:pPr algn="l">
                        <a:spcBef>
                          <a:spcPts val="0"/>
                        </a:spcBef>
                        <a:spcAft>
                          <a:spcPts val="0"/>
                        </a:spcAft>
                      </a:pPr>
                      <a:r>
                        <a:rPr lang="sv-SE" sz="1100" b="1">
                          <a:effectLst/>
                          <a:latin typeface="Calibri" panose="020F0502020204030204" pitchFamily="34" charset="0"/>
                          <a:ea typeface="Calibri" panose="020F0502020204030204" pitchFamily="34" charset="0"/>
                          <a:cs typeface="Calibri" panose="020F0502020204030204" pitchFamily="34" charset="0"/>
                        </a:rPr>
                        <a:t>Utskrivning (u)</a:t>
                      </a:r>
                      <a:endParaRPr lang="sv-SE" sz="110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spcAft>
                          <a:spcPts val="300"/>
                        </a:spcAft>
                      </a:pPr>
                      <a:r>
                        <a:rPr lang="sv-SE" sz="1050" kern="1200">
                          <a:solidFill>
                            <a:schemeClr val="tx1"/>
                          </a:solidFill>
                          <a:latin typeface="+mn-lt"/>
                          <a:ea typeface="+mn-ea"/>
                          <a:cs typeface="+mn-cs"/>
                        </a:rPr>
                        <a:t>Utskrivningen görs från den strokeenhet där den initiala vården och rehabiliteringen av patienten har skett enligt vårdförlopp Stroke och TIA - tidiga insatser och vård, eller inför avslut av rehabilitering inom sluten och öppen vård. Utskrivningsprocessen syftar till att sammanfatta utförda insatser, resultat, fortsatta vård- och rehabiliteringsbehov samt säkra övergången till nästa vårdgivare. </a:t>
                      </a:r>
                    </a:p>
                    <a:p>
                      <a:pPr algn="l">
                        <a:spcBef>
                          <a:spcPts val="0"/>
                        </a:spcBef>
                        <a:spcAft>
                          <a:spcPts val="0"/>
                        </a:spcAft>
                      </a:pPr>
                      <a:r>
                        <a:rPr lang="sv-SE" sz="1100" b="1" kern="1200">
                          <a:solidFill>
                            <a:schemeClr val="tx1"/>
                          </a:solidFill>
                          <a:effectLst/>
                          <a:latin typeface="Calibri" panose="020F0502020204030204" pitchFamily="34" charset="0"/>
                          <a:ea typeface="+mn-ea"/>
                          <a:cs typeface="Calibri" panose="020F0502020204030204" pitchFamily="34" charset="0"/>
                        </a:rPr>
                        <a:t>Fortsatt rehabilitering (f)</a:t>
                      </a:r>
                    </a:p>
                    <a:p>
                      <a:pPr algn="l">
                        <a:spcBef>
                          <a:spcPts val="0"/>
                        </a:spcBef>
                        <a:spcAft>
                          <a:spcPts val="300"/>
                        </a:spcAft>
                      </a:pPr>
                      <a:r>
                        <a:rPr lang="sv-SE" sz="1050" kern="1200">
                          <a:solidFill>
                            <a:schemeClr val="tx1"/>
                          </a:solidFill>
                          <a:latin typeface="+mn-lt"/>
                          <a:ea typeface="+mn-ea"/>
                          <a:cs typeface="+mn-cs"/>
                        </a:rPr>
                        <a:t>Många patienter är efter stroke i behov av fortsatt rehabilitering efter initial vård på strokeenhet eller annan enhet. Rehabiliteringen kan ske som en integrerad del av strokeenheten, i hemmet, i öppen eller i sluten vård beroende på omfattning och grad av funktionsnedsättningar samt problem med aktivitet och delaktighet</a:t>
                      </a:r>
                    </a:p>
                    <a:p>
                      <a:pPr algn="l">
                        <a:spcBef>
                          <a:spcPts val="0"/>
                        </a:spcBef>
                        <a:spcAft>
                          <a:spcPts val="0"/>
                        </a:spcAft>
                      </a:pPr>
                      <a:r>
                        <a:rPr lang="sv-SE" sz="1100" b="1" kern="1200">
                          <a:solidFill>
                            <a:schemeClr val="tx1"/>
                          </a:solidFill>
                          <a:effectLst/>
                          <a:latin typeface="Calibri" panose="020F0502020204030204" pitchFamily="34" charset="0"/>
                          <a:ea typeface="+mn-ea"/>
                          <a:cs typeface="Calibri" panose="020F0502020204030204" pitchFamily="34" charset="0"/>
                        </a:rPr>
                        <a:t>Strukturerad uppföljning (su)</a:t>
                      </a:r>
                    </a:p>
                    <a:p>
                      <a:pPr algn="l">
                        <a:spcBef>
                          <a:spcPts val="0"/>
                        </a:spcBef>
                        <a:spcAft>
                          <a:spcPts val="300"/>
                        </a:spcAft>
                      </a:pPr>
                      <a:r>
                        <a:rPr lang="sv-SE" sz="1050" kern="1200">
                          <a:solidFill>
                            <a:schemeClr val="tx1"/>
                          </a:solidFill>
                          <a:latin typeface="+mn-lt"/>
                          <a:ea typeface="+mn-ea"/>
                          <a:cs typeface="+mn-cs"/>
                        </a:rPr>
                        <a:t>Personer med stroke eller TIA har efter utskrivningen från strokeenhet eller annan enhet ofta fortsatt behov av medicinska åtgärder, omvårdnads- och rehabiliteringsåtgärder inklusive försäkringsmedicinska åtgärder. Uppföljning med tillgång till ett multidisciplinärt team med särskild kompetens inom stroke är viktigt för att kunna bedöma behov, erbjuda relevanta insatser och kunna hänvisa vidare till rätt instans. Uppföljningen sker hos aktuell vårdgivare, exempelvis i öppen vård på sjukhus, primärvård i regionen eller kommunal hälso- och sjukvård.</a:t>
                      </a:r>
                    </a:p>
                    <a:p>
                      <a:pPr algn="l">
                        <a:spcBef>
                          <a:spcPts val="0"/>
                        </a:spcBef>
                        <a:spcAft>
                          <a:spcPts val="300"/>
                        </a:spcAft>
                      </a:pPr>
                      <a:endParaRPr lang="sv-SE" sz="400" kern="1200">
                        <a:solidFill>
                          <a:schemeClr val="tx1"/>
                        </a:solidFill>
                        <a:latin typeface="+mn-lt"/>
                        <a:ea typeface="+mn-ea"/>
                        <a:cs typeface="+mn-cs"/>
                      </a:endParaRPr>
                    </a:p>
                  </a:txBody>
                  <a:tcPr marL="89535" marR="89535"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sv-SE" sz="1050" kern="1200">
                          <a:solidFill>
                            <a:schemeClr val="tx1"/>
                          </a:solidFill>
                          <a:latin typeface="+mn-lt"/>
                          <a:ea typeface="+mn-ea"/>
                          <a:cs typeface="+mn-cs"/>
                        </a:rPr>
                        <a:t>Kommunicera och delta i vårdförloppets åtgärder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16" name="Rektangel 15">
            <a:extLst>
              <a:ext uri="{FF2B5EF4-FFF2-40B4-BE49-F238E27FC236}">
                <a16:creationId xmlns:a16="http://schemas.microsoft.com/office/drawing/2014/main" id="{5E609804-F410-EA34-2E88-9396C8F265D9}"/>
              </a:ext>
            </a:extLst>
          </p:cNvPr>
          <p:cNvSpPr/>
          <p:nvPr/>
        </p:nvSpPr>
        <p:spPr>
          <a:xfrm>
            <a:off x="451195" y="2991144"/>
            <a:ext cx="3132000" cy="360000"/>
          </a:xfrm>
          <a:prstGeom prst="rect">
            <a:avLst/>
          </a:prstGeom>
          <a:no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FE9F5703-D1D9-810A-35B1-D5A709D82BAE}"/>
              </a:ext>
            </a:extLst>
          </p:cNvPr>
          <p:cNvSpPr/>
          <p:nvPr/>
        </p:nvSpPr>
        <p:spPr>
          <a:xfrm>
            <a:off x="2230893" y="4985424"/>
            <a:ext cx="1728000" cy="360000"/>
          </a:xfrm>
          <a:prstGeom prst="rect">
            <a:avLst/>
          </a:prstGeom>
          <a:no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textruta 68">
            <a:extLst>
              <a:ext uri="{FF2B5EF4-FFF2-40B4-BE49-F238E27FC236}">
                <a16:creationId xmlns:a16="http://schemas.microsoft.com/office/drawing/2014/main" id="{1A2169B3-8D40-91F1-8F3B-4E0E56D0ACB3}"/>
              </a:ext>
            </a:extLst>
          </p:cNvPr>
          <p:cNvSpPr txBox="1"/>
          <p:nvPr/>
        </p:nvSpPr>
        <p:spPr>
          <a:xfrm>
            <a:off x="509479" y="3048362"/>
            <a:ext cx="2845809" cy="258845"/>
          </a:xfrm>
          <a:prstGeom prst="rect">
            <a:avLst/>
          </a:prstGeom>
          <a:noFill/>
        </p:spPr>
        <p:txBody>
          <a:bodyPr wrap="square">
            <a:spAutoFit/>
          </a:bodyPr>
          <a:lstStyle/>
          <a:p>
            <a:pPr algn="ctr"/>
            <a:r>
              <a:rPr lang="sv-SE" sz="1050">
                <a:solidFill>
                  <a:schemeClr val="tx1"/>
                </a:solidFill>
              </a:rPr>
              <a:t>Utskrivning (u)</a:t>
            </a:r>
          </a:p>
        </p:txBody>
      </p:sp>
      <p:sp>
        <p:nvSpPr>
          <p:cNvPr id="25" name="Höger klammerparentes 24">
            <a:extLst>
              <a:ext uri="{FF2B5EF4-FFF2-40B4-BE49-F238E27FC236}">
                <a16:creationId xmlns:a16="http://schemas.microsoft.com/office/drawing/2014/main" id="{1894BFA6-D13F-FFAF-D68F-6F87096CAEC6}"/>
              </a:ext>
            </a:extLst>
          </p:cNvPr>
          <p:cNvSpPr/>
          <p:nvPr/>
        </p:nvSpPr>
        <p:spPr>
          <a:xfrm rot="-5400000">
            <a:off x="2061816" y="3055230"/>
            <a:ext cx="155448" cy="3636000"/>
          </a:xfrm>
          <a:prstGeom prst="rightBrace">
            <a:avLst/>
          </a:prstGeom>
          <a:ln w="12700">
            <a:solidFill>
              <a:srgbClr val="377D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8" name="textruta 27">
            <a:extLst>
              <a:ext uri="{FF2B5EF4-FFF2-40B4-BE49-F238E27FC236}">
                <a16:creationId xmlns:a16="http://schemas.microsoft.com/office/drawing/2014/main" id="{A9F71E81-55E9-6516-AB4B-CFFF78C1C69C}"/>
              </a:ext>
            </a:extLst>
          </p:cNvPr>
          <p:cNvSpPr txBox="1"/>
          <p:nvPr/>
        </p:nvSpPr>
        <p:spPr>
          <a:xfrm>
            <a:off x="2220497" y="5038465"/>
            <a:ext cx="1766830" cy="253916"/>
          </a:xfrm>
          <a:prstGeom prst="rect">
            <a:avLst/>
          </a:prstGeom>
          <a:noFill/>
        </p:spPr>
        <p:txBody>
          <a:bodyPr wrap="none" rtlCol="0">
            <a:spAutoFit/>
          </a:bodyPr>
          <a:lstStyle/>
          <a:p>
            <a:r>
              <a:rPr lang="sv-SE" sz="1050"/>
              <a:t>Strukturerad uppföljning (su)</a:t>
            </a:r>
          </a:p>
        </p:txBody>
      </p:sp>
      <p:cxnSp>
        <p:nvCxnSpPr>
          <p:cNvPr id="30" name="Rak pilkoppling 29">
            <a:extLst>
              <a:ext uri="{FF2B5EF4-FFF2-40B4-BE49-F238E27FC236}">
                <a16:creationId xmlns:a16="http://schemas.microsoft.com/office/drawing/2014/main" id="{81CD94ED-EF9E-A6E7-38A8-26C71A5F4AD4}"/>
              </a:ext>
            </a:extLst>
          </p:cNvPr>
          <p:cNvCxnSpPr>
            <a:cxnSpLocks/>
          </p:cNvCxnSpPr>
          <p:nvPr/>
        </p:nvCxnSpPr>
        <p:spPr>
          <a:xfrm>
            <a:off x="1441702" y="2669511"/>
            <a:ext cx="0" cy="324000"/>
          </a:xfrm>
          <a:prstGeom prst="straightConnector1">
            <a:avLst/>
          </a:prstGeom>
          <a:ln>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8" name="Rektangel: rundade hörn 7">
            <a:extLst>
              <a:ext uri="{FF2B5EF4-FFF2-40B4-BE49-F238E27FC236}">
                <a16:creationId xmlns:a16="http://schemas.microsoft.com/office/drawing/2014/main" id="{D01AC4DB-4D84-7F30-2B3E-B0AB98DC13B4}"/>
              </a:ext>
            </a:extLst>
          </p:cNvPr>
          <p:cNvSpPr/>
          <p:nvPr/>
        </p:nvSpPr>
        <p:spPr>
          <a:xfrm>
            <a:off x="610922" y="2031148"/>
            <a:ext cx="1850249" cy="666291"/>
          </a:xfrm>
          <a:prstGeom prst="roundRect">
            <a:avLst/>
          </a:prstGeom>
          <a:solidFill>
            <a:schemeClr val="bg1"/>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a:solidFill>
                  <a:schemeClr val="tx1"/>
                </a:solidFill>
              </a:rPr>
              <a:t>Ingång: Patient som genomgått stroke eller TIA och står inför utskrivning från strokeenhet </a:t>
            </a:r>
          </a:p>
        </p:txBody>
      </p:sp>
      <p:cxnSp>
        <p:nvCxnSpPr>
          <p:cNvPr id="35" name="Rak pilkoppling 34">
            <a:extLst>
              <a:ext uri="{FF2B5EF4-FFF2-40B4-BE49-F238E27FC236}">
                <a16:creationId xmlns:a16="http://schemas.microsoft.com/office/drawing/2014/main" id="{0A53BAC9-12C8-F338-5FC2-4140697054D8}"/>
              </a:ext>
            </a:extLst>
          </p:cNvPr>
          <p:cNvCxnSpPr>
            <a:cxnSpLocks/>
          </p:cNvCxnSpPr>
          <p:nvPr/>
        </p:nvCxnSpPr>
        <p:spPr>
          <a:xfrm>
            <a:off x="2133795" y="3357968"/>
            <a:ext cx="0" cy="1440000"/>
          </a:xfrm>
          <a:prstGeom prst="straightConnector1">
            <a:avLst/>
          </a:prstGeom>
          <a:ln>
            <a:solidFill>
              <a:srgbClr val="377D7A"/>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ak pilkoppling 36">
            <a:extLst>
              <a:ext uri="{FF2B5EF4-FFF2-40B4-BE49-F238E27FC236}">
                <a16:creationId xmlns:a16="http://schemas.microsoft.com/office/drawing/2014/main" id="{12AC0495-C7D9-8919-46A0-C52CC64B9F8C}"/>
              </a:ext>
            </a:extLst>
          </p:cNvPr>
          <p:cNvCxnSpPr>
            <a:cxnSpLocks/>
            <a:stCxn id="10" idx="2"/>
          </p:cNvCxnSpPr>
          <p:nvPr/>
        </p:nvCxnSpPr>
        <p:spPr>
          <a:xfrm flipH="1">
            <a:off x="2152467" y="4410031"/>
            <a:ext cx="981981" cy="371370"/>
          </a:xfrm>
          <a:prstGeom prst="straightConnector1">
            <a:avLst/>
          </a:prstGeom>
          <a:ln>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40" name="textruta 39">
            <a:extLst>
              <a:ext uri="{FF2B5EF4-FFF2-40B4-BE49-F238E27FC236}">
                <a16:creationId xmlns:a16="http://schemas.microsoft.com/office/drawing/2014/main" id="{B0A0B590-F0D8-0F8D-37C9-7E632E3C9F74}"/>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
        <p:nvSpPr>
          <p:cNvPr id="22" name="textruta 21">
            <a:extLst>
              <a:ext uri="{FF2B5EF4-FFF2-40B4-BE49-F238E27FC236}">
                <a16:creationId xmlns:a16="http://schemas.microsoft.com/office/drawing/2014/main" id="{BE345D6D-08F9-D001-78F9-65814ACD69B7}"/>
              </a:ext>
            </a:extLst>
          </p:cNvPr>
          <p:cNvSpPr txBox="1"/>
          <p:nvPr/>
        </p:nvSpPr>
        <p:spPr>
          <a:xfrm>
            <a:off x="2367426" y="3649090"/>
            <a:ext cx="1466356" cy="900246"/>
          </a:xfrm>
          <a:prstGeom prst="rect">
            <a:avLst/>
          </a:prstGeom>
          <a:noFill/>
        </p:spPr>
        <p:txBody>
          <a:bodyPr wrap="square">
            <a:spAutoFit/>
          </a:bodyPr>
          <a:lstStyle/>
          <a:p>
            <a:pPr algn="ctr"/>
            <a:r>
              <a:rPr lang="sv-SE" sz="1050"/>
              <a:t>Ingång: Patient som genomgått stroke eller TIA och skrivits ut från annan enhet</a:t>
            </a:r>
          </a:p>
          <a:p>
            <a:pPr algn="ctr"/>
            <a:endParaRPr lang="sv-SE" sz="1050">
              <a:solidFill>
                <a:schemeClr val="tx1"/>
              </a:solidFill>
            </a:endParaRPr>
          </a:p>
        </p:txBody>
      </p:sp>
      <p:sp>
        <p:nvSpPr>
          <p:cNvPr id="10" name="Rektangel: rundade hörn 9">
            <a:extLst>
              <a:ext uri="{FF2B5EF4-FFF2-40B4-BE49-F238E27FC236}">
                <a16:creationId xmlns:a16="http://schemas.microsoft.com/office/drawing/2014/main" id="{DF22F982-CC49-2083-F1CD-58F88A4F4C60}"/>
              </a:ext>
            </a:extLst>
          </p:cNvPr>
          <p:cNvSpPr/>
          <p:nvPr/>
        </p:nvSpPr>
        <p:spPr>
          <a:xfrm>
            <a:off x="2338342" y="3625354"/>
            <a:ext cx="1592212" cy="7846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noFill/>
            </a:endParaRPr>
          </a:p>
        </p:txBody>
      </p:sp>
      <p:cxnSp>
        <p:nvCxnSpPr>
          <p:cNvPr id="45" name="Rak pilkoppling 44">
            <a:extLst>
              <a:ext uri="{FF2B5EF4-FFF2-40B4-BE49-F238E27FC236}">
                <a16:creationId xmlns:a16="http://schemas.microsoft.com/office/drawing/2014/main" id="{A33FCA87-4206-0488-C592-E5AD41B172BE}"/>
              </a:ext>
            </a:extLst>
          </p:cNvPr>
          <p:cNvCxnSpPr>
            <a:cxnSpLocks/>
          </p:cNvCxnSpPr>
          <p:nvPr/>
        </p:nvCxnSpPr>
        <p:spPr>
          <a:xfrm rot="5400000">
            <a:off x="2085839" y="5036999"/>
            <a:ext cx="6636" cy="286253"/>
          </a:xfrm>
          <a:prstGeom prst="straightConnector1">
            <a:avLst/>
          </a:prstGeom>
          <a:ln>
            <a:solidFill>
              <a:srgbClr val="377D7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65">
            <a:extLst>
              <a:ext uri="{FF2B5EF4-FFF2-40B4-BE49-F238E27FC236}">
                <a16:creationId xmlns:a16="http://schemas.microsoft.com/office/drawing/2014/main" id="{B133B255-0E63-5FAF-2D6D-92C020B66286}"/>
              </a:ext>
            </a:extLst>
          </p:cNvPr>
          <p:cNvCxnSpPr>
            <a:cxnSpLocks/>
          </p:cNvCxnSpPr>
          <p:nvPr/>
        </p:nvCxnSpPr>
        <p:spPr>
          <a:xfrm rot="10800000">
            <a:off x="432854" y="3151781"/>
            <a:ext cx="468000" cy="2016000"/>
          </a:xfrm>
          <a:prstGeom prst="bentConnector3">
            <a:avLst>
              <a:gd name="adj1" fmla="val 151224"/>
            </a:avLst>
          </a:prstGeom>
          <a:ln>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33" name="Rektangel 32">
            <a:extLst>
              <a:ext uri="{FF2B5EF4-FFF2-40B4-BE49-F238E27FC236}">
                <a16:creationId xmlns:a16="http://schemas.microsoft.com/office/drawing/2014/main" id="{C0F62581-1CFD-43F8-F3D1-4C465FD5E36F}"/>
              </a:ext>
            </a:extLst>
          </p:cNvPr>
          <p:cNvSpPr/>
          <p:nvPr/>
        </p:nvSpPr>
        <p:spPr>
          <a:xfrm>
            <a:off x="321539" y="4986510"/>
            <a:ext cx="1620000" cy="360000"/>
          </a:xfrm>
          <a:prstGeom prst="rect">
            <a:avLst/>
          </a:prstGeom>
          <a:solidFill>
            <a:schemeClr val="bg1"/>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770E13E9-4419-B062-13F6-4A16EF0BD6FA}"/>
              </a:ext>
            </a:extLst>
          </p:cNvPr>
          <p:cNvSpPr txBox="1"/>
          <p:nvPr/>
        </p:nvSpPr>
        <p:spPr>
          <a:xfrm>
            <a:off x="321539" y="5038465"/>
            <a:ext cx="1579278" cy="253916"/>
          </a:xfrm>
          <a:prstGeom prst="rect">
            <a:avLst/>
          </a:prstGeom>
          <a:noFill/>
        </p:spPr>
        <p:txBody>
          <a:bodyPr wrap="none" rtlCol="0">
            <a:spAutoFit/>
          </a:bodyPr>
          <a:lstStyle/>
          <a:p>
            <a:r>
              <a:rPr lang="sv-SE" sz="1050"/>
              <a:t>Fortsatt rehabilitering (fr)</a:t>
            </a:r>
          </a:p>
        </p:txBody>
      </p:sp>
    </p:spTree>
    <p:extLst>
      <p:ext uri="{BB962C8B-B14F-4D97-AF65-F5344CB8AC3E}">
        <p14:creationId xmlns:p14="http://schemas.microsoft.com/office/powerpoint/2010/main" val="27482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4F42CCD4-CA67-7C16-63A1-CDC2BEA33CB9}"/>
              </a:ext>
            </a:extLst>
          </p:cNvPr>
          <p:cNvSpPr/>
          <p:nvPr/>
        </p:nvSpPr>
        <p:spPr>
          <a:xfrm>
            <a:off x="6254309" y="1634869"/>
            <a:ext cx="5743574" cy="458488"/>
          </a:xfrm>
          <a:prstGeom prst="rect">
            <a:avLst/>
          </a:prstGeom>
          <a:solidFill>
            <a:srgbClr val="377D7A"/>
          </a:solidFill>
          <a:ln>
            <a:solidFill>
              <a:srgbClr val="377D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642572" y="601172"/>
            <a:ext cx="9144000" cy="609793"/>
          </a:xfrm>
        </p:spPr>
        <p:txBody>
          <a:bodyPr>
            <a:normAutofit/>
          </a:bodyPr>
          <a:lstStyle/>
          <a:p>
            <a:r>
              <a:rPr lang="sv-SE" dirty="0"/>
              <a:t>Vad kommer att följas upp (urval)</a:t>
            </a:r>
          </a:p>
        </p:txBody>
      </p:sp>
      <p:grpSp>
        <p:nvGrpSpPr>
          <p:cNvPr id="4" name="Grupp 3">
            <a:extLst>
              <a:ext uri="{FF2B5EF4-FFF2-40B4-BE49-F238E27FC236}">
                <a16:creationId xmlns:a16="http://schemas.microsoft.com/office/drawing/2014/main" id="{77AC2E0A-A079-A10D-0901-28B3EC216F3E}"/>
              </a:ext>
            </a:extLst>
          </p:cNvPr>
          <p:cNvGrpSpPr/>
          <p:nvPr/>
        </p:nvGrpSpPr>
        <p:grpSpPr>
          <a:xfrm>
            <a:off x="352425" y="1610765"/>
            <a:ext cx="5743575" cy="506699"/>
            <a:chOff x="352425" y="1537704"/>
            <a:chExt cx="5743575" cy="506699"/>
          </a:xfrm>
        </p:grpSpPr>
        <p:sp>
          <p:nvSpPr>
            <p:cNvPr id="8" name="Rektangel 7">
              <a:extLst>
                <a:ext uri="{FF2B5EF4-FFF2-40B4-BE49-F238E27FC236}">
                  <a16:creationId xmlns:a16="http://schemas.microsoft.com/office/drawing/2014/main" id="{4FCC5333-BE59-3F39-E5C7-019BE23A5C08}"/>
                </a:ext>
              </a:extLst>
            </p:cNvPr>
            <p:cNvSpPr/>
            <p:nvPr/>
          </p:nvSpPr>
          <p:spPr>
            <a:xfrm>
              <a:off x="352426" y="1561809"/>
              <a:ext cx="5743574" cy="458488"/>
            </a:xfrm>
            <a:prstGeom prst="rect">
              <a:avLst/>
            </a:prstGeom>
            <a:solidFill>
              <a:srgbClr val="377D7A"/>
            </a:solidFill>
            <a:ln>
              <a:solidFill>
                <a:srgbClr val="377D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352425" y="153770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2000" b="1" i="0" u="none" strike="noStrike" kern="1200" cap="none" spc="0" normalizeH="0" baseline="0" noProof="0" dirty="0">
                  <a:ln>
                    <a:noFill/>
                  </a:ln>
                  <a:solidFill>
                    <a:schemeClr val="bg1"/>
                  </a:solidFill>
                  <a:effectLst/>
                  <a:uLnTx/>
                  <a:uFillTx/>
                  <a:latin typeface="Calibri" panose="020F0502020204030204"/>
                  <a:ea typeface="+mn-ea"/>
                  <a:cs typeface="+mn-cs"/>
                </a:rPr>
                <a:t>Resultatmått</a:t>
              </a:r>
              <a:endPar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F5EFE918-B768-4D36-9D56-383F0BD01BC0}"/>
              </a:ext>
            </a:extLst>
          </p:cNvPr>
          <p:cNvSpPr/>
          <p:nvPr/>
        </p:nvSpPr>
        <p:spPr>
          <a:xfrm>
            <a:off x="6192925" y="1576266"/>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20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endPar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1F77448-64CF-4386-8406-839026FD8FC9}"/>
              </a:ext>
            </a:extLst>
          </p:cNvPr>
          <p:cNvSpPr/>
          <p:nvPr/>
        </p:nvSpPr>
        <p:spPr>
          <a:xfrm>
            <a:off x="352425" y="5608410"/>
            <a:ext cx="9688783" cy="834406"/>
          </a:xfrm>
          <a:prstGeom prst="rect">
            <a:avLst/>
          </a:prstGeom>
          <a:solidFill>
            <a:srgbClr val="377D7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Flertalet av indikatorerna har kvalitetsregistret Riksstroke som källa. Strukturerad uppföljning efter stroke kan följas genom registrering av KVÅ-kod och samkörning med regionala vårddatabaser. Användandet av KVÅ-koder och samkörningar behöver ytterligare utvecklas.</a:t>
            </a:r>
            <a:endParaRPr kumimoji="0" lang="sv-SE" sz="1600" b="0" i="1" u="none" strike="noStrike" kern="1200" cap="none" spc="0" normalizeH="0" noProof="0" dirty="0">
              <a:ln>
                <a:noFill/>
              </a:ln>
              <a:solidFill>
                <a:srgbClr val="FFFFFF"/>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76CCF95F-4B9B-8286-A0AA-A126A8FEF424}"/>
              </a:ext>
            </a:extLst>
          </p:cNvPr>
          <p:cNvSpPr/>
          <p:nvPr/>
        </p:nvSpPr>
        <p:spPr>
          <a:xfrm>
            <a:off x="352425" y="2149731"/>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Lst>
          </p:cNvPr>
          <p:cNvSpPr/>
          <p:nvPr/>
        </p:nvSpPr>
        <p:spPr>
          <a:xfrm>
            <a:off x="6254308" y="2149730"/>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508442" y="2360386"/>
            <a:ext cx="5416108" cy="2092881"/>
          </a:xfrm>
          <a:prstGeom prst="rect">
            <a:avLst/>
          </a:prstGeom>
          <a:noFill/>
        </p:spPr>
        <p:txBody>
          <a:bodyPr wrap="square" rtlCol="0">
            <a:spAutoFit/>
          </a:bodyPr>
          <a:lstStyle/>
          <a:p>
            <a:pPr marL="285750" indent="-285750" algn="l" rtl="0" eaLnBrk="1" fontAlgn="t" latinLnBrk="0" hangingPunct="1">
              <a:spcBef>
                <a:spcPts val="0"/>
              </a:spcBef>
              <a:spcAft>
                <a:spcPts val="300"/>
              </a:spcAft>
              <a:buFont typeface="Arial" panose="020B0604020202020204" pitchFamily="34" charset="0"/>
              <a:buChar char="•"/>
            </a:pPr>
            <a:r>
              <a:rPr lang="sv-SE" sz="2000" i="0" u="none" strike="noStrike" kern="1200" dirty="0">
                <a:effectLst/>
              </a:rPr>
              <a:t>Död 3 månader efter stroke</a:t>
            </a:r>
            <a:endParaRPr lang="sv-SE" sz="2000" i="0" u="none" strike="noStrike" dirty="0">
              <a:effectLst/>
            </a:endParaRPr>
          </a:p>
          <a:p>
            <a:pPr marL="285750" indent="-285750" algn="l" rtl="0" eaLnBrk="1" fontAlgn="t" latinLnBrk="0" hangingPunct="1">
              <a:spcBef>
                <a:spcPts val="0"/>
              </a:spcBef>
              <a:spcAft>
                <a:spcPts val="300"/>
              </a:spcAft>
              <a:buFont typeface="Arial" panose="020B0604020202020204" pitchFamily="34" charset="0"/>
              <a:buChar char="•"/>
            </a:pPr>
            <a:r>
              <a:rPr lang="sv-SE" sz="2000" i="0" u="none" strike="noStrike" kern="1200" dirty="0">
                <a:effectLst/>
              </a:rPr>
              <a:t>ADL-beroende 3 månader efter stroke</a:t>
            </a:r>
            <a:endParaRPr lang="sv-SE" sz="2000" i="0" u="none" strike="noStrike" dirty="0">
              <a:effectLst/>
            </a:endParaRPr>
          </a:p>
          <a:p>
            <a:pPr marL="285750" indent="-285750" algn="l" rtl="0" eaLnBrk="1" fontAlgn="t" latinLnBrk="0" hangingPunct="1">
              <a:spcBef>
                <a:spcPts val="0"/>
              </a:spcBef>
              <a:spcAft>
                <a:spcPts val="300"/>
              </a:spcAft>
              <a:buFont typeface="Arial" panose="020B0604020202020204" pitchFamily="34" charset="0"/>
              <a:buChar char="•"/>
            </a:pPr>
            <a:r>
              <a:rPr lang="sv-SE" sz="2000" i="0" u="none" strike="noStrike" kern="1200" dirty="0">
                <a:effectLst/>
              </a:rPr>
              <a:t>Död eller ADL-beroende 3 månader efter stroke</a:t>
            </a:r>
            <a:endParaRPr lang="sv-SE" sz="2000" i="0" u="none" strike="noStrike" dirty="0">
              <a:effectLst/>
            </a:endParaRPr>
          </a:p>
          <a:p>
            <a:pPr marL="285750" indent="-285750" algn="l" rtl="0" eaLnBrk="1" fontAlgn="t" latinLnBrk="0" hangingPunct="1">
              <a:spcBef>
                <a:spcPts val="0"/>
              </a:spcBef>
              <a:spcAft>
                <a:spcPts val="300"/>
              </a:spcAft>
              <a:buFont typeface="Arial" panose="020B0604020202020204" pitchFamily="34" charset="0"/>
              <a:buChar char="•"/>
            </a:pPr>
            <a:r>
              <a:rPr lang="sv-SE" sz="2000" i="0" u="none" strike="noStrike" kern="1200" dirty="0">
                <a:effectLst/>
              </a:rPr>
              <a:t>Nöjda med rehabilitering 3 och 12 månader efter stroke</a:t>
            </a:r>
            <a:endParaRPr lang="sv-SE" sz="2000" i="0" u="none" strike="noStrike" dirty="0">
              <a:effectLst/>
            </a:endParaRPr>
          </a:p>
          <a:p>
            <a:pPr marL="285750" indent="-285750" algn="l" rtl="0" eaLnBrk="1" fontAlgn="t" latinLnBrk="0" hangingPunct="1">
              <a:spcBef>
                <a:spcPts val="0"/>
              </a:spcBef>
              <a:spcAft>
                <a:spcPts val="300"/>
              </a:spcAft>
              <a:buFont typeface="Arial" panose="020B0604020202020204" pitchFamily="34" charset="0"/>
              <a:buChar char="•"/>
            </a:pPr>
            <a:r>
              <a:rPr lang="sv-SE" sz="2000" i="0" u="none" strike="noStrike" kern="1200" dirty="0">
                <a:effectLst/>
              </a:rPr>
              <a:t>Återinsjuknande inom 1 år</a:t>
            </a:r>
          </a:p>
        </p:txBody>
      </p:sp>
      <p:sp>
        <p:nvSpPr>
          <p:cNvPr id="17" name="textruta 16">
            <a:extLst>
              <a:ext uri="{FF2B5EF4-FFF2-40B4-BE49-F238E27FC236}">
                <a16:creationId xmlns:a16="http://schemas.microsoft.com/office/drawing/2014/main" id="{E9A47596-FA0A-7961-308A-34A4D23A727D}"/>
              </a:ext>
            </a:extLst>
          </p:cNvPr>
          <p:cNvSpPr txBox="1"/>
          <p:nvPr/>
        </p:nvSpPr>
        <p:spPr>
          <a:xfrm>
            <a:off x="6432308" y="2360386"/>
            <a:ext cx="5416108" cy="1446550"/>
          </a:xfrm>
          <a:prstGeom prst="rect">
            <a:avLst/>
          </a:prstGeom>
          <a:noFill/>
        </p:spPr>
        <p:txBody>
          <a:bodyPr wrap="square" rtlCol="0">
            <a:spAutoFit/>
          </a:bodyPr>
          <a:lstStyle/>
          <a:p>
            <a:pPr marL="285750" indent="-285750" fontAlgn="t">
              <a:lnSpc>
                <a:spcPct val="110000"/>
              </a:lnSpc>
              <a:buFont typeface="Arial" panose="020B0604020202020204" pitchFamily="34" charset="0"/>
              <a:buChar char="•"/>
            </a:pPr>
            <a:r>
              <a:rPr lang="sv-SE" sz="2000"/>
              <a:t>Tidig understödd utskrivning från sjukhus till hemmet av ett multidisciplinärt stroketeam</a:t>
            </a:r>
          </a:p>
          <a:p>
            <a:pPr marL="285750" indent="-285750" fontAlgn="t">
              <a:lnSpc>
                <a:spcPct val="110000"/>
              </a:lnSpc>
              <a:buFont typeface="Arial" panose="020B0604020202020204" pitchFamily="34" charset="0"/>
              <a:buChar char="•"/>
            </a:pPr>
            <a:r>
              <a:rPr lang="sv-SE" sz="2000"/>
              <a:t>Strukturerad uppföljning efter stroke (KVÅ- kod AW001)</a:t>
            </a:r>
          </a:p>
        </p:txBody>
      </p:sp>
      <p:sp>
        <p:nvSpPr>
          <p:cNvPr id="13" name="textruta 12">
            <a:extLst>
              <a:ext uri="{FF2B5EF4-FFF2-40B4-BE49-F238E27FC236}">
                <a16:creationId xmlns:a16="http://schemas.microsoft.com/office/drawing/2014/main" id="{7BC8001B-CF12-E1E1-5783-137D139C7834}"/>
              </a:ext>
            </a:extLst>
          </p:cNvPr>
          <p:cNvSpPr txBox="1"/>
          <p:nvPr/>
        </p:nvSpPr>
        <p:spPr>
          <a:xfrm>
            <a:off x="7306549" y="124653"/>
            <a:ext cx="3857723" cy="276999"/>
          </a:xfrm>
          <a:prstGeom prst="rect">
            <a:avLst/>
          </a:prstGeom>
          <a:noFill/>
        </p:spPr>
        <p:txBody>
          <a:bodyPr wrap="square" rtlCol="0">
            <a:spAutoFit/>
          </a:bodyPr>
          <a:lstStyle/>
          <a:p>
            <a:r>
              <a:rPr lang="sv-SE" sz="1200" dirty="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7195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598984"/>
            <a:ext cx="9144000" cy="609793"/>
          </a:xfrm>
        </p:spPr>
        <p:txBody>
          <a:bodyPr>
            <a:noAutofit/>
          </a:bodyPr>
          <a:lstStyle/>
          <a:p>
            <a:r>
              <a:rPr lang="sv-SE" dirty="0">
                <a:solidFill>
                  <a:srgbClr val="377D7A"/>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681544" cy="3916255"/>
          </a:xfrm>
          <a:prstGeom prst="rect">
            <a:avLst/>
          </a:prstGeom>
          <a:solidFill>
            <a:schemeClr val="bg1"/>
          </a:solidFill>
          <a:ln w="3175">
            <a:solidFill>
              <a:srgbClr val="377D7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377D7A"/>
                </a:solidFill>
              </a:rPr>
              <a:t>Fördelar/vinster</a:t>
            </a:r>
          </a:p>
          <a:p>
            <a:pPr marL="285750" indent="-285750">
              <a:spcBef>
                <a:spcPts val="600"/>
              </a:spcBef>
              <a:buFont typeface="Arial" panose="020B0604020202020204" pitchFamily="34" charset="0"/>
              <a:buChar char="•"/>
              <a:defRPr/>
            </a:pPr>
            <a:r>
              <a:rPr lang="sv-SE" sz="1400" dirty="0">
                <a:solidFill>
                  <a:srgbClr val="000000"/>
                </a:solidFill>
              </a:rPr>
              <a:t>Teambaserad vård med professioner som har särskild kompetens inom stroke möjliggör en säker och personcentrerad vård med god kvalitet</a:t>
            </a:r>
          </a:p>
          <a:p>
            <a:pPr marL="285750" lvl="0" indent="-285750">
              <a:spcBef>
                <a:spcPts val="600"/>
              </a:spcBef>
              <a:buFont typeface="Arial" panose="020B0604020202020204" pitchFamily="34" charset="0"/>
              <a:buChar char="•"/>
              <a:defRPr/>
            </a:pPr>
            <a:r>
              <a:rPr lang="sv-SE" sz="1400" dirty="0">
                <a:solidFill>
                  <a:srgbClr val="000000"/>
                </a:solidFill>
              </a:rPr>
              <a:t>Tidig understödd utskrivning från sjukhus (ESD)</a:t>
            </a:r>
          </a:p>
          <a:p>
            <a:pPr marL="742950" lvl="1" indent="-285750">
              <a:spcBef>
                <a:spcPts val="600"/>
              </a:spcBef>
              <a:buFont typeface="Arial" panose="020B0604020202020204" pitchFamily="34" charset="0"/>
              <a:buChar char="•"/>
              <a:defRPr/>
            </a:pPr>
            <a:r>
              <a:rPr lang="sv-SE" sz="1400" dirty="0">
                <a:solidFill>
                  <a:srgbClr val="000000"/>
                </a:solidFill>
              </a:rPr>
              <a:t>Förkortar patientens vårdtid på sjukhuset</a:t>
            </a:r>
          </a:p>
          <a:p>
            <a:pPr marL="742950" lvl="1" indent="-285750">
              <a:spcBef>
                <a:spcPts val="600"/>
              </a:spcBef>
              <a:buFont typeface="Arial" panose="020B0604020202020204" pitchFamily="34" charset="0"/>
              <a:buChar char="•"/>
              <a:defRPr/>
            </a:pPr>
            <a:r>
              <a:rPr lang="sv-SE" sz="1400" dirty="0">
                <a:solidFill>
                  <a:srgbClr val="000000"/>
                </a:solidFill>
              </a:rPr>
              <a:t>Kostnadsbesparing för samhället på sikt</a:t>
            </a:r>
            <a:endParaRPr lang="sv-SE" sz="2000" dirty="0">
              <a:solidFill>
                <a:srgbClr val="000000"/>
              </a:solidFill>
            </a:endParaRPr>
          </a:p>
          <a:p>
            <a:pPr marL="285750" indent="-285750">
              <a:spcBef>
                <a:spcPts val="600"/>
              </a:spcBef>
              <a:buFont typeface="Arial" panose="020B0604020202020204" pitchFamily="34" charset="0"/>
              <a:buChar char="•"/>
              <a:defRPr/>
            </a:pPr>
            <a:r>
              <a:rPr lang="sv-SE" sz="1400" dirty="0">
                <a:solidFill>
                  <a:srgbClr val="000000"/>
                </a:solidFill>
              </a:rPr>
              <a:t>En fast vårdkontakt med strokekompetens bidrar till en sömlös övergång för patienten från sjukhuset till andra vårdgivare </a:t>
            </a:r>
          </a:p>
          <a:p>
            <a:pPr marL="285750" indent="-285750">
              <a:spcBef>
                <a:spcPts val="600"/>
              </a:spcBef>
              <a:buFont typeface="Arial" panose="020B0604020202020204" pitchFamily="34" charset="0"/>
              <a:buChar char="•"/>
              <a:defRPr/>
            </a:pPr>
            <a:r>
              <a:rPr lang="sv-SE" sz="1400" dirty="0">
                <a:solidFill>
                  <a:srgbClr val="000000"/>
                </a:solidFill>
              </a:rPr>
              <a:t>En fast läkarkontakt innebär större kontinuitet </a:t>
            </a:r>
          </a:p>
          <a:p>
            <a:pPr marL="285750" indent="-285750">
              <a:spcBef>
                <a:spcPts val="600"/>
              </a:spcBef>
              <a:buFont typeface="Arial" panose="020B0604020202020204" pitchFamily="34" charset="0"/>
              <a:buChar char="•"/>
              <a:defRPr/>
            </a:pPr>
            <a:r>
              <a:rPr lang="sv-SE" sz="1400" dirty="0">
                <a:solidFill>
                  <a:srgbClr val="000000"/>
                </a:solidFill>
              </a:rPr>
              <a:t>Strukturerad uppföljning möjliggör att individens behov identifieras och att rätt åtgärder kan sättas in</a:t>
            </a: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681544" cy="3916255"/>
          </a:xfrm>
          <a:prstGeom prst="rect">
            <a:avLst/>
          </a:prstGeom>
          <a:solidFill>
            <a:schemeClr val="bg1"/>
          </a:solidFill>
          <a:ln w="3175">
            <a:solidFill>
              <a:srgbClr val="377D7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377D7A"/>
                </a:solidFill>
              </a:rPr>
              <a:t>Ev. risker/svårigheter</a:t>
            </a:r>
          </a:p>
          <a:p>
            <a:pPr marL="285750" lvl="0" indent="-285750">
              <a:spcBef>
                <a:spcPts val="600"/>
              </a:spcBef>
              <a:buFont typeface="Arial" panose="020B0604020202020204" pitchFamily="34" charset="0"/>
              <a:buChar char="•"/>
              <a:defRPr/>
            </a:pPr>
            <a:r>
              <a:rPr lang="sv-SE" sz="1400" dirty="0">
                <a:solidFill>
                  <a:srgbClr val="000000"/>
                </a:solidFill>
              </a:rPr>
              <a:t>Förutsätter ett fungerande organiserat samarbete mellan olika professioner och huvudmän</a:t>
            </a:r>
          </a:p>
          <a:p>
            <a:pPr marL="285750" lvl="0" indent="-285750">
              <a:spcBef>
                <a:spcPts val="600"/>
              </a:spcBef>
              <a:buFont typeface="Arial" panose="020B0604020202020204" pitchFamily="34" charset="0"/>
              <a:buChar char="•"/>
              <a:defRPr/>
            </a:pPr>
            <a:r>
              <a:rPr lang="sv-SE" sz="1400" dirty="0">
                <a:solidFill>
                  <a:srgbClr val="000000"/>
                </a:solidFill>
              </a:rPr>
              <a:t>Den strukturerade uppföljningen innebär ett nytt arbetssätt</a:t>
            </a:r>
          </a:p>
          <a:p>
            <a:pPr marL="285750" lvl="0" indent="-285750">
              <a:spcBef>
                <a:spcPts val="600"/>
              </a:spcBef>
              <a:buFont typeface="Arial" panose="020B0604020202020204" pitchFamily="34" charset="0"/>
              <a:buChar char="•"/>
              <a:defRPr/>
            </a:pPr>
            <a:r>
              <a:rPr lang="sv-SE" sz="1400" dirty="0">
                <a:solidFill>
                  <a:srgbClr val="000000"/>
                </a:solidFill>
              </a:rPr>
              <a:t>Behov av nyrekryteringar och strokeutbildningar</a:t>
            </a:r>
          </a:p>
          <a:p>
            <a:pPr marL="285750" lvl="0" indent="-285750">
              <a:spcBef>
                <a:spcPts val="600"/>
              </a:spcBef>
              <a:buFont typeface="Arial" panose="020B0604020202020204" pitchFamily="34" charset="0"/>
              <a:buChar char="•"/>
              <a:defRPr/>
            </a:pPr>
            <a:r>
              <a:rPr lang="sv-SE" sz="1400" dirty="0">
                <a:solidFill>
                  <a:srgbClr val="000000"/>
                </a:solidFill>
              </a:rPr>
              <a:t>Tidig understödd utskrivning från sjukhus (ESD)</a:t>
            </a:r>
          </a:p>
          <a:p>
            <a:pPr marL="742950" lvl="1" indent="-285750">
              <a:spcBef>
                <a:spcPts val="600"/>
              </a:spcBef>
              <a:buFont typeface="Arial" panose="020B0604020202020204" pitchFamily="34" charset="0"/>
              <a:buChar char="•"/>
              <a:defRPr/>
            </a:pPr>
            <a:r>
              <a:rPr lang="sv-SE" sz="1400" dirty="0">
                <a:solidFill>
                  <a:srgbClr val="000000"/>
                </a:solidFill>
              </a:rPr>
              <a:t>Behöver byggas ut på många ställen</a:t>
            </a:r>
          </a:p>
          <a:p>
            <a:pPr marL="742950" lvl="1" indent="-285750">
              <a:spcBef>
                <a:spcPts val="600"/>
              </a:spcBef>
              <a:buFont typeface="Arial" panose="020B0604020202020204" pitchFamily="34" charset="0"/>
              <a:buChar char="•"/>
              <a:defRPr/>
            </a:pPr>
            <a:r>
              <a:rPr lang="sv-SE" sz="1400" dirty="0">
                <a:solidFill>
                  <a:srgbClr val="000000"/>
                </a:solidFill>
              </a:rPr>
              <a:t>Ökad kostnad för strokeenheterna, men kompenseras delvis</a:t>
            </a:r>
          </a:p>
          <a:p>
            <a:pPr marL="285750" lvl="0" indent="-285750">
              <a:spcBef>
                <a:spcPts val="600"/>
              </a:spcBef>
              <a:buFont typeface="Arial" panose="020B0604020202020204" pitchFamily="34" charset="0"/>
              <a:buChar char="•"/>
              <a:defRPr/>
            </a:pPr>
            <a:r>
              <a:rPr lang="sv-SE" sz="1400" dirty="0">
                <a:solidFill>
                  <a:srgbClr val="000000"/>
                </a:solidFill>
              </a:rPr>
              <a:t>Ytterligare fast vårdkontakt, kopplad till strokeenheten </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9106" y="2223346"/>
            <a:ext cx="2039842" cy="2039842"/>
          </a:xfrm>
          <a:prstGeom prst="rect">
            <a:avLst/>
          </a:prstGeom>
        </p:spPr>
      </p:pic>
      <p:sp>
        <p:nvSpPr>
          <p:cNvPr id="10" name="textruta 9">
            <a:extLst>
              <a:ext uri="{FF2B5EF4-FFF2-40B4-BE49-F238E27FC236}">
                <a16:creationId xmlns:a16="http://schemas.microsoft.com/office/drawing/2014/main" id="{95EFC43F-EEC9-DDDC-877A-E74252B55CE7}"/>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791542" y="1021899"/>
            <a:ext cx="9517333" cy="609793"/>
          </a:xfrm>
        </p:spPr>
        <p:txBody>
          <a:bodyPr>
            <a:normAutofit fontScale="90000"/>
          </a:bodyPr>
          <a:lstStyle/>
          <a:p>
            <a:r>
              <a:rPr lang="sv-SE" dirty="0">
                <a:solidFill>
                  <a:srgbClr val="377D7A"/>
                </a:solidFill>
              </a:rPr>
              <a:t>Personcentrerat och sammanhållet </a:t>
            </a:r>
            <a:r>
              <a:rPr lang="sv-SE" dirty="0" err="1">
                <a:solidFill>
                  <a:srgbClr val="377D7A"/>
                </a:solidFill>
              </a:rPr>
              <a:t>vårdförlopp</a:t>
            </a:r>
            <a:r>
              <a:rPr lang="sv-SE" dirty="0">
                <a:solidFill>
                  <a:srgbClr val="377D7A"/>
                </a:solidFill>
              </a:rPr>
              <a:t> stroke och TIA - fortsatt vård och rehabilitering</a:t>
            </a:r>
          </a:p>
        </p:txBody>
      </p:sp>
      <p:sp>
        <p:nvSpPr>
          <p:cNvPr id="8" name="Rectangle 20">
            <a:extLst>
              <a:ext uri="{FF2B5EF4-FFF2-40B4-BE49-F238E27FC236}">
                <a16:creationId xmlns:a16="http://schemas.microsoft.com/office/drawing/2014/main" id="{3E0FFD61-48A6-4B7A-BD67-7DC59845871C}"/>
              </a:ext>
            </a:extLst>
          </p:cNvPr>
          <p:cNvSpPr/>
          <p:nvPr/>
        </p:nvSpPr>
        <p:spPr>
          <a:xfrm>
            <a:off x="954246" y="2153265"/>
            <a:ext cx="5122380" cy="3586807"/>
          </a:xfrm>
          <a:prstGeom prst="rect">
            <a:avLst/>
          </a:prstGeom>
          <a:solidFill>
            <a:schemeClr val="bg1"/>
          </a:solidFill>
          <a:ln>
            <a:solidFill>
              <a:srgbClr val="377D7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pPr>
            <a:r>
              <a:rPr lang="sv-SE" sz="2000" b="1" dirty="0">
                <a:solidFill>
                  <a:srgbClr val="377D7A"/>
                </a:solidFill>
                <a:latin typeface="Calibri" panose="020F0502020204030204" pitchFamily="34" charset="0"/>
              </a:rPr>
              <a:t>Viktigaste målen med vårdförloppet</a:t>
            </a:r>
            <a:endParaRPr lang="sv-SE" sz="2000" b="1" dirty="0">
              <a:solidFill>
                <a:srgbClr val="377D7A"/>
              </a:solidFill>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Arial" panose="020B0604020202020204" pitchFamily="34" charset="0"/>
              </a:rPr>
              <a:t>Utgöra ett stöd för evidensbaserad vård, rehabilitering och uppföljning efter stroke och TIA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Arial" panose="020B0604020202020204" pitchFamily="34" charset="0"/>
              </a:rPr>
              <a:t>Säkra övergångar mellan olika aktörer</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Arial" panose="020B0604020202020204" pitchFamily="34" charset="0"/>
              </a:rPr>
              <a:t>Livslång uppföljning</a:t>
            </a:r>
          </a:p>
        </p:txBody>
      </p:sp>
      <p:sp>
        <p:nvSpPr>
          <p:cNvPr id="9" name="Rectangle 8">
            <a:extLst>
              <a:ext uri="{FF2B5EF4-FFF2-40B4-BE49-F238E27FC236}">
                <a16:creationId xmlns:a16="http://schemas.microsoft.com/office/drawing/2014/main" id="{B0B07D15-DBC9-4A8D-93AF-5B2C4F8F0C21}"/>
              </a:ext>
            </a:extLst>
          </p:cNvPr>
          <p:cNvSpPr/>
          <p:nvPr/>
        </p:nvSpPr>
        <p:spPr>
          <a:xfrm>
            <a:off x="6439499" y="2162143"/>
            <a:ext cx="5122380" cy="3586807"/>
          </a:xfrm>
          <a:prstGeom prst="rect">
            <a:avLst/>
          </a:prstGeom>
          <a:solidFill>
            <a:schemeClr val="bg1"/>
          </a:solidFill>
          <a:ln>
            <a:solidFill>
              <a:srgbClr val="377D7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defRPr/>
            </a:pPr>
            <a:r>
              <a:rPr lang="sv-SE" sz="2000" b="1" dirty="0">
                <a:solidFill>
                  <a:srgbClr val="377D7A"/>
                </a:solidFill>
                <a:latin typeface="Calibri" panose="020F0502020204030204" pitchFamily="34" charset="0"/>
              </a:rPr>
              <a:t>Övergripande åtgärder som beskrivs i vårdförloppet </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Fast läkarkontakt</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Fast vårdkontakt med strokekompetens</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Tidig understödd utskrivning till hemmet via ett multidisciplinärt stroketeam</a:t>
            </a:r>
          </a:p>
          <a:p>
            <a:pPr lvl="0">
              <a:lnSpc>
                <a:spcPct val="115000"/>
              </a:lnSpc>
              <a:defRPr/>
            </a:pPr>
            <a:endParaRPr lang="sv-SE" sz="2400" dirty="0">
              <a:solidFill>
                <a:srgbClr val="000000"/>
              </a:solidFill>
              <a:ea typeface="Calibri" panose="020F050202020403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82465921-9D03-E02A-91F0-3E7AED519F97}"/>
              </a:ext>
            </a:extLst>
          </p:cNvPr>
          <p:cNvSpPr/>
          <p:nvPr/>
        </p:nvSpPr>
        <p:spPr>
          <a:xfrm rot="18892177">
            <a:off x="-106693" y="452933"/>
            <a:ext cx="1391149" cy="276999"/>
          </a:xfrm>
          <a:prstGeom prst="rect">
            <a:avLst/>
          </a:prstGeom>
          <a:solidFill>
            <a:schemeClr val="accent1"/>
          </a:solidFill>
          <a:ln w="952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Sammanfattning</a:t>
            </a:r>
          </a:p>
        </p:txBody>
      </p:sp>
      <p:sp>
        <p:nvSpPr>
          <p:cNvPr id="12" name="Rektangel 11">
            <a:extLst>
              <a:ext uri="{FF2B5EF4-FFF2-40B4-BE49-F238E27FC236}">
                <a16:creationId xmlns:a16="http://schemas.microsoft.com/office/drawing/2014/main" id="{2BDF53FC-FB81-B482-0E8A-B14919481220}"/>
              </a:ext>
            </a:extLst>
          </p:cNvPr>
          <p:cNvSpPr/>
          <p:nvPr/>
        </p:nvSpPr>
        <p:spPr>
          <a:xfrm>
            <a:off x="856264" y="1617688"/>
            <a:ext cx="10308008" cy="369332"/>
          </a:xfrm>
          <a:prstGeom prst="rect">
            <a:avLst/>
          </a:prstGeom>
        </p:spPr>
        <p:txBody>
          <a:bodyPr wrap="square">
            <a:spAutoFit/>
          </a:bodyPr>
          <a:lstStyle/>
          <a:p>
            <a:pPr>
              <a:defRPr/>
            </a:pPr>
            <a:r>
              <a:rPr kumimoji="0" lang="sv-SE" sz="1800" b="0" u="none" strike="noStrike" kern="1200" cap="none" spc="0" normalizeH="0" baseline="0" noProof="0" dirty="0">
                <a:ln>
                  <a:noFill/>
                </a:ln>
                <a:solidFill>
                  <a:srgbClr val="377D7A"/>
                </a:solidFill>
                <a:effectLst/>
                <a:uLnTx/>
                <a:uFillTx/>
                <a:latin typeface="Calibri" panose="020F0502020204030204"/>
                <a:ea typeface="+mn-ea"/>
                <a:cs typeface="+mn-cs"/>
              </a:rPr>
              <a:t>Vårdförloppet inleds inför utskrivning av patient från strokeenhet och omfattar åtgärder livet ut.</a:t>
            </a:r>
          </a:p>
        </p:txBody>
      </p:sp>
      <p:sp>
        <p:nvSpPr>
          <p:cNvPr id="6" name="textruta 5">
            <a:extLst>
              <a:ext uri="{FF2B5EF4-FFF2-40B4-BE49-F238E27FC236}">
                <a16:creationId xmlns:a16="http://schemas.microsoft.com/office/drawing/2014/main" id="{8CF04E93-331C-6AFB-AD24-1B4B68765EC3}"/>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2863190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81592" y="136242"/>
            <a:ext cx="10515600" cy="753650"/>
          </a:xfrm>
        </p:spPr>
        <p:txBody>
          <a:bodyPr>
            <a:normAutofit/>
          </a:bodyPr>
          <a:lstStyle/>
          <a:p>
            <a:r>
              <a:rPr lang="sv-SE" sz="3200" dirty="0">
                <a:solidFill>
                  <a:srgbClr val="377D7A"/>
                </a:solidFill>
              </a:rPr>
              <a:t>Deltagare, sida 1/2</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1765276856"/>
              </p:ext>
            </p:extLst>
          </p:nvPr>
        </p:nvGraphicFramePr>
        <p:xfrm>
          <a:off x="580293" y="889892"/>
          <a:ext cx="11002107" cy="4551564"/>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3547091">
                  <a:extLst>
                    <a:ext uri="{9D8B030D-6E8A-4147-A177-3AD203B41FA5}">
                      <a16:colId xmlns:a16="http://schemas.microsoft.com/office/drawing/2014/main" val="138910382"/>
                    </a:ext>
                  </a:extLst>
                </a:gridCol>
                <a:gridCol w="3721632">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a:effectLst/>
                        </a:rPr>
                        <a:t>Namn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a:effectLst/>
                          <a:latin typeface="+mn-lt"/>
                          <a:ea typeface="+mn-ea"/>
                          <a:cs typeface="+mn-cs"/>
                        </a:rPr>
                        <a:t>Yrkesroll/motsvarande</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a:effectLst/>
                        </a:rPr>
                        <a:t>Region/sjukvårdsregion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Ann Hammer</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Fysioterapeut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Örebro län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9928518"/>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Ann Margreth Ljusbäck</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Specialist i arbetsterapi</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Västerbotten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26488147"/>
                  </a:ext>
                </a:extLst>
              </a:tr>
              <a:tr h="322040">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Anna Bråndal</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Fysioterapeut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0000"/>
                        </a:lnSpc>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Västerbotten</a:t>
                      </a:r>
                      <a:endParaRPr lang="sv-SE"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3800923"/>
                  </a:ext>
                </a:extLst>
              </a:tr>
              <a:tr h="325348">
                <a:tc>
                  <a:txBody>
                    <a:bodyPr/>
                    <a:lstStyle/>
                    <a:p>
                      <a:pPr>
                        <a:lnSpc>
                          <a:spcPct val="110000"/>
                        </a:lnSpc>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Anna Liljenberg</a:t>
                      </a:r>
                      <a:endParaRPr lang="sv-SE"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Arbetsterapeut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Capio AB</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787345"/>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Annika Berglund</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Samordnare </a:t>
                      </a:r>
                      <a:r>
                        <a:rPr lang="sv-SE" sz="1100" b="0" err="1">
                          <a:effectLst/>
                          <a:latin typeface="Calibri" panose="020F0502020204030204" pitchFamily="34" charset="0"/>
                          <a:ea typeface="Calibri" panose="020F0502020204030204" pitchFamily="34" charset="0"/>
                          <a:cs typeface="Calibri" panose="020F0502020204030204" pitchFamily="34" charset="0"/>
                        </a:rPr>
                        <a:t>stroketriagering</a:t>
                      </a:r>
                      <a:r>
                        <a:rPr lang="sv-SE" sz="1100" b="0">
                          <a:effectLst/>
                          <a:latin typeface="Calibri" panose="020F0502020204030204" pitchFamily="34" charset="0"/>
                          <a:ea typeface="Calibri" panose="020F0502020204030204" pitchFamily="34" charset="0"/>
                          <a:cs typeface="Calibri" panose="020F0502020204030204" pitchFamily="34" charset="0"/>
                        </a:rPr>
                        <a:t>, sjuksköterska</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Stockholm</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24280812"/>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Bo Norrving</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Specialist i neurologi</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Skåne</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12211026"/>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Carmen Wärlinge</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Fysioterapeut MSc</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0000"/>
                        </a:lnSpc>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Stockholm</a:t>
                      </a:r>
                      <a:endParaRPr lang="sv-SE"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2334297"/>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Christina </a:t>
                      </a:r>
                      <a:r>
                        <a:rPr lang="sv-SE" sz="1100" b="0" err="1">
                          <a:effectLst/>
                          <a:latin typeface="Calibri" panose="020F0502020204030204" pitchFamily="34" charset="0"/>
                          <a:ea typeface="Calibri" panose="020F0502020204030204" pitchFamily="34" charset="0"/>
                          <a:cs typeface="Calibri" panose="020F0502020204030204" pitchFamily="34" charset="0"/>
                        </a:rPr>
                        <a:t>Brogårdh</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Specialistkompetens i neurologi</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Skåne</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60741064"/>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Claes Gustafsson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Överläkare, specialist i allmän internmedicin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Västra Götalandsregionen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2251599"/>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Emma Kjörk</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Arbetsterapeut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0000"/>
                        </a:lnSpc>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Västra Götalandsregionen</a:t>
                      </a:r>
                      <a:endParaRPr lang="sv-SE"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0412052"/>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Jonna Björkegren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Dietist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Örebro län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1118625"/>
                  </a:ext>
                </a:extLst>
              </a:tr>
              <a:tr h="325348">
                <a:tc>
                  <a:txBody>
                    <a:bodyPr/>
                    <a:lstStyle/>
                    <a:p>
                      <a:pPr>
                        <a:spcBef>
                          <a:spcPts val="100"/>
                        </a:spcBef>
                        <a:spcAft>
                          <a:spcPts val="100"/>
                        </a:spcAft>
                      </a:pPr>
                      <a:r>
                        <a:rPr lang="nn-NO" sz="1100" b="0">
                          <a:effectLst/>
                          <a:latin typeface="Calibri" panose="020F0502020204030204" pitchFamily="34" charset="0"/>
                          <a:ea typeface="Calibri" panose="020F0502020204030204" pitchFamily="34" charset="0"/>
                          <a:cs typeface="Arial" panose="020B0604020202020204" pitchFamily="34" charset="0"/>
                        </a:rPr>
                        <a:t>Lars Berge Kleber</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Patientföreträdare</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en-US" sz="1100" b="0">
                          <a:effectLst/>
                          <a:latin typeface="Calibri" panose="020F0502020204030204" pitchFamily="34" charset="0"/>
                          <a:ea typeface="Calibri" panose="020F0502020204030204" pitchFamily="34" charset="0"/>
                          <a:cs typeface="Calibri" panose="020F0502020204030204" pitchFamily="34" charset="0"/>
                        </a:rPr>
                        <a:t> </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54374590"/>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Lars Rosengren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Specialist i neurologi</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Västra Götalandsregionen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52780841"/>
                  </a:ext>
                </a:extLst>
              </a:tr>
            </a:tbl>
          </a:graphicData>
        </a:graphic>
      </p:graphicFrame>
      <p:sp>
        <p:nvSpPr>
          <p:cNvPr id="7" name="Rectangle 5">
            <a:extLst>
              <a:ext uri="{FF2B5EF4-FFF2-40B4-BE49-F238E27FC236}">
                <a16:creationId xmlns:a16="http://schemas.microsoft.com/office/drawing/2014/main" id="{01F77448-64CF-4386-8406-839026FD8FC9}"/>
              </a:ext>
            </a:extLst>
          </p:cNvPr>
          <p:cNvSpPr/>
          <p:nvPr/>
        </p:nvSpPr>
        <p:spPr>
          <a:xfrm>
            <a:off x="580293" y="5781868"/>
            <a:ext cx="9686655"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1600"/>
              <a:t>Ev. referensgrupp eller motsv. som ni vill lyfta fram kan göras här</a:t>
            </a:r>
          </a:p>
        </p:txBody>
      </p:sp>
      <p:sp>
        <p:nvSpPr>
          <p:cNvPr id="9" name="textruta 8">
            <a:extLst>
              <a:ext uri="{FF2B5EF4-FFF2-40B4-BE49-F238E27FC236}">
                <a16:creationId xmlns:a16="http://schemas.microsoft.com/office/drawing/2014/main" id="{6E2BA488-8C73-ED77-CAC8-150B22E741F8}"/>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265678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81594" y="136242"/>
            <a:ext cx="10515600" cy="753650"/>
          </a:xfrm>
        </p:spPr>
        <p:txBody>
          <a:bodyPr>
            <a:normAutofit/>
          </a:bodyPr>
          <a:lstStyle/>
          <a:p>
            <a:r>
              <a:rPr lang="sv-SE" sz="3200" dirty="0">
                <a:solidFill>
                  <a:srgbClr val="377D7A"/>
                </a:solidFill>
              </a:rPr>
              <a:t>Deltagare, sida 2/2</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1180921078"/>
              </p:ext>
            </p:extLst>
          </p:nvPr>
        </p:nvGraphicFramePr>
        <p:xfrm>
          <a:off x="580293" y="889892"/>
          <a:ext cx="11002107" cy="4551564"/>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3547091">
                  <a:extLst>
                    <a:ext uri="{9D8B030D-6E8A-4147-A177-3AD203B41FA5}">
                      <a16:colId xmlns:a16="http://schemas.microsoft.com/office/drawing/2014/main" val="138910382"/>
                    </a:ext>
                  </a:extLst>
                </a:gridCol>
                <a:gridCol w="3721632">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a:effectLst/>
                        </a:rPr>
                        <a:t>Namn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a:effectLst/>
                          <a:latin typeface="+mn-lt"/>
                          <a:ea typeface="+mn-ea"/>
                          <a:cs typeface="+mn-cs"/>
                        </a:rPr>
                        <a:t>Yrkesroll/motsvarande</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a:effectLst/>
                        </a:rPr>
                        <a:t>Region/sjukvårdsregion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spcBef>
                          <a:spcPts val="100"/>
                        </a:spcBef>
                        <a:spcAft>
                          <a:spcPts val="100"/>
                        </a:spcAft>
                      </a:pPr>
                      <a:r>
                        <a:rPr lang="nn-NO" sz="1100" b="0">
                          <a:effectLst/>
                          <a:latin typeface="Calibri" panose="020F0502020204030204" pitchFamily="34" charset="0"/>
                          <a:ea typeface="Calibri" panose="020F0502020204030204" pitchFamily="34" charset="0"/>
                          <a:cs typeface="Arial" panose="020B0604020202020204" pitchFamily="34" charset="0"/>
                        </a:rPr>
                        <a:t>Lena Ringstedt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Patientföreträdare</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 </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9928518"/>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Magnus Esbjörnsson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Specialistläkar-kompetens</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Skåne</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26488147"/>
                  </a:ext>
                </a:extLst>
              </a:tr>
              <a:tr h="322040">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Margareta Gonzalez Lindh</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Specialistlogoped</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Gävleborg</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3800923"/>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Marika Möller</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Psykolog, Specialist i neuropsykologi</a:t>
                      </a:r>
                      <a:r>
                        <a:rPr lang="sv-SE" sz="1100" b="0">
                          <a:effectLst/>
                          <a:latin typeface="Calibri" panose="020F0502020204030204" pitchFamily="34" charset="0"/>
                          <a:ea typeface="Calibri" panose="020F0502020204030204" pitchFamily="34" charset="0"/>
                          <a:cs typeface="Arial" panose="020B0604020202020204" pitchFamily="34" charset="0"/>
                        </a:rPr>
                        <a:t>, docent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Stockholm</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787345"/>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Mats Elm</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Specialist i allmänmedicin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Västra Götalandsregionen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24280812"/>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Mia Von Euler</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Överläkare, specialist i neurologi och klinisk farmakologi</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Örebro län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12211026"/>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Ola Winquist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Hälso- och sjukvårds-strateg</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Skåne</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2334297"/>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Ove Puisto</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Patientföreträdare</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 </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60741064"/>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Per Wester</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Överläkare, specialist i allmän internmedicin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Västerbotten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2251599"/>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Pia Skott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Forsknings- och utbildningschef</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 </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50412052"/>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Siv Carlsson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Arbetsterapeut</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Växjö kommun</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1118625"/>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Åsa Ager</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Hälso- och sjukvårdskurator</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0000"/>
                        </a:lnSpc>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Region Stockholm</a:t>
                      </a:r>
                      <a:endParaRPr lang="sv-SE"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4374590"/>
                  </a:ext>
                </a:extLst>
              </a:tr>
              <a:tr h="325348">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Åsa </a:t>
                      </a:r>
                      <a:r>
                        <a:rPr lang="sv-SE" sz="1100" b="0" err="1">
                          <a:effectLst/>
                          <a:latin typeface="Calibri" panose="020F0502020204030204" pitchFamily="34" charset="0"/>
                          <a:ea typeface="Calibri" panose="020F0502020204030204" pitchFamily="34" charset="0"/>
                          <a:cs typeface="Calibri" panose="020F0502020204030204" pitchFamily="34" charset="0"/>
                        </a:rPr>
                        <a:t>Rejnö</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Docent, Sjuksköterska</a:t>
                      </a:r>
                      <a:endParaRPr lang="sv-SE"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0000"/>
                        </a:lnSpc>
                        <a:spcBef>
                          <a:spcPts val="100"/>
                        </a:spcBef>
                        <a:spcAft>
                          <a:spcPts val="100"/>
                        </a:spcAft>
                      </a:pPr>
                      <a:r>
                        <a:rPr lang="sv-SE" sz="1100" b="0">
                          <a:effectLst/>
                          <a:latin typeface="Calibri" panose="020F0502020204030204" pitchFamily="34" charset="0"/>
                          <a:ea typeface="Calibri" panose="020F0502020204030204" pitchFamily="34" charset="0"/>
                          <a:cs typeface="Calibri" panose="020F0502020204030204" pitchFamily="34" charset="0"/>
                        </a:rPr>
                        <a:t>Västra Götalandsregionen</a:t>
                      </a:r>
                      <a:endParaRPr lang="sv-SE"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2780841"/>
                  </a:ext>
                </a:extLst>
              </a:tr>
            </a:tbl>
          </a:graphicData>
        </a:graphic>
      </p:graphicFrame>
      <p:sp>
        <p:nvSpPr>
          <p:cNvPr id="7" name="Rectangle 5">
            <a:extLst>
              <a:ext uri="{FF2B5EF4-FFF2-40B4-BE49-F238E27FC236}">
                <a16:creationId xmlns:a16="http://schemas.microsoft.com/office/drawing/2014/main" id="{01F77448-64CF-4386-8406-839026FD8FC9}"/>
              </a:ext>
            </a:extLst>
          </p:cNvPr>
          <p:cNvSpPr/>
          <p:nvPr/>
        </p:nvSpPr>
        <p:spPr>
          <a:xfrm>
            <a:off x="580293" y="5781868"/>
            <a:ext cx="9686655"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1600"/>
              <a:t>Ev. referensgrupp eller motsv. som ni vill lyfta fram kan göras här</a:t>
            </a:r>
          </a:p>
        </p:txBody>
      </p:sp>
      <p:sp>
        <p:nvSpPr>
          <p:cNvPr id="9" name="textruta 8">
            <a:extLst>
              <a:ext uri="{FF2B5EF4-FFF2-40B4-BE49-F238E27FC236}">
                <a16:creationId xmlns:a16="http://schemas.microsoft.com/office/drawing/2014/main" id="{223DDFE2-9C99-BE8B-D9F6-96AD83B30D2C}"/>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254083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normAutofit/>
          </a:bodyPr>
          <a:lstStyle/>
          <a:p>
            <a:pPr marL="342900" indent="-342900">
              <a:buFont typeface="Arial" panose="020B0604020202020204" pitchFamily="34" charset="0"/>
              <a:buChar char="•"/>
            </a:pPr>
            <a:r>
              <a:rPr lang="sv-SE" sz="2000" dirty="0"/>
              <a:t>Mer information och presentationsmaterial för personcentrerade och sammanhållna </a:t>
            </a:r>
            <a:r>
              <a:rPr lang="sv-SE" sz="2000" dirty="0" err="1"/>
              <a:t>vårdförlopp</a:t>
            </a:r>
            <a:r>
              <a:rPr lang="sv-SE" sz="2000" dirty="0"/>
              <a:t> finns på </a:t>
            </a:r>
            <a:r>
              <a:rPr lang="sv-SE" sz="2000" dirty="0">
                <a:solidFill>
                  <a:srgbClr val="377D7A"/>
                </a:solidFill>
                <a:hlinkClick r:id="rId2">
                  <a:extLst>
                    <a:ext uri="{A12FA001-AC4F-418D-AE19-62706E023703}">
                      <ahyp:hlinkClr xmlns:ahyp="http://schemas.microsoft.com/office/drawing/2018/hyperlinkcolor" val="tx"/>
                    </a:ext>
                  </a:extLst>
                </a:hlinkClick>
              </a:rPr>
              <a:t>Kunskapsstyrning vård</a:t>
            </a:r>
            <a:endParaRPr lang="sv-SE" sz="2000" dirty="0">
              <a:solidFill>
                <a:srgbClr val="377D7A"/>
              </a:solidFill>
            </a:endParaRPr>
          </a:p>
          <a:p>
            <a:endParaRPr lang="sv-SE" sz="2000" dirty="0"/>
          </a:p>
          <a:p>
            <a:pPr marL="342900" indent="-342900">
              <a:buFont typeface="Arial" panose="020B0604020202020204" pitchFamily="34" charset="0"/>
              <a:buChar char="•"/>
            </a:pPr>
            <a:r>
              <a:rPr lang="sv-SE" sz="2000" dirty="0"/>
              <a:t>Vårdförloppen finns tillgängliga i regionernas gemensamma system för kunskapsstöd </a:t>
            </a:r>
            <a:r>
              <a:rPr lang="sv-SE" sz="2000" dirty="0">
                <a:solidFill>
                  <a:srgbClr val="377D7A"/>
                </a:solidFill>
                <a:hlinkClick r:id="rId3">
                  <a:extLst>
                    <a:ext uri="{A12FA001-AC4F-418D-AE19-62706E023703}">
                      <ahyp:hlinkClr xmlns:ahyp="http://schemas.microsoft.com/office/drawing/2018/hyperlinkcolor" val="tx"/>
                    </a:ext>
                  </a:extLst>
                </a:hlinkClick>
              </a:rPr>
              <a:t>NKK</a:t>
            </a:r>
            <a:endParaRPr lang="sv-SE" sz="2000" dirty="0">
              <a:solidFill>
                <a:srgbClr val="377D7A"/>
              </a:solidFill>
            </a:endParaRPr>
          </a:p>
        </p:txBody>
      </p:sp>
      <p:sp>
        <p:nvSpPr>
          <p:cNvPr id="6" name="Rektangel 5"/>
          <p:cNvSpPr/>
          <p:nvPr/>
        </p:nvSpPr>
        <p:spPr>
          <a:xfrm>
            <a:off x="6627053" y="1306742"/>
            <a:ext cx="5036863" cy="4425843"/>
          </a:xfrm>
          <a:prstGeom prst="rect">
            <a:avLst/>
          </a:prstGeom>
          <a:solidFill>
            <a:schemeClr val="bg1"/>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0" name="textruta 9"/>
          <p:cNvSpPr txBox="1"/>
          <p:nvPr/>
        </p:nvSpPr>
        <p:spPr>
          <a:xfrm>
            <a:off x="6627053" y="1306742"/>
            <a:ext cx="4910325" cy="1564780"/>
          </a:xfrm>
          <a:prstGeom prst="rect">
            <a:avLst/>
          </a:prstGeom>
          <a:noFill/>
        </p:spPr>
        <p:txBody>
          <a:bodyPr wrap="square" rtlCol="0">
            <a:noAutofit/>
          </a:bodyPr>
          <a:lstStyle/>
          <a:p>
            <a:r>
              <a:rPr lang="sv-SE" sz="2400" dirty="0"/>
              <a:t>Filmer</a:t>
            </a:r>
            <a:r>
              <a:rPr lang="sv-SE" sz="1600" dirty="0"/>
              <a:t> </a:t>
            </a:r>
          </a:p>
          <a:p>
            <a:r>
              <a:rPr lang="sv-SE" sz="1600" dirty="0"/>
              <a:t>Beskriver mål och syfte med vårdförloppet utifrån ett patient- och vårdgivarperspektiv. De intervjuade är ordförande respektive patientföreträdare för den nationella arbetsgrupp (NAG) som har tagit fram vårdförloppet.</a:t>
            </a:r>
          </a:p>
        </p:txBody>
      </p:sp>
      <p:sp>
        <p:nvSpPr>
          <p:cNvPr id="5" name="textruta 4">
            <a:extLst>
              <a:ext uri="{FF2B5EF4-FFF2-40B4-BE49-F238E27FC236}">
                <a16:creationId xmlns:a16="http://schemas.microsoft.com/office/drawing/2014/main" id="{42959F26-E44D-0B3D-CA52-CF97F635D761}"/>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
        <p:nvSpPr>
          <p:cNvPr id="4" name="TextBox 3">
            <a:extLst>
              <a:ext uri="{FF2B5EF4-FFF2-40B4-BE49-F238E27FC236}">
                <a16:creationId xmlns:a16="http://schemas.microsoft.com/office/drawing/2014/main" id="{A07E9C80-0F5D-610D-DB12-41C346978BE7}"/>
              </a:ext>
            </a:extLst>
          </p:cNvPr>
          <p:cNvSpPr txBox="1"/>
          <p:nvPr/>
        </p:nvSpPr>
        <p:spPr>
          <a:xfrm>
            <a:off x="6757481" y="4649447"/>
            <a:ext cx="4690104" cy="646331"/>
          </a:xfrm>
          <a:prstGeom prst="rect">
            <a:avLst/>
          </a:prstGeom>
          <a:noFill/>
        </p:spPr>
        <p:txBody>
          <a:bodyPr wrap="square" rtlCol="0">
            <a:spAutoFit/>
          </a:bodyPr>
          <a:lstStyle/>
          <a:p>
            <a:r>
              <a:rPr lang="sv-SE" sz="1200" dirty="0">
                <a:solidFill>
                  <a:srgbClr val="377D7A"/>
                </a:solidFill>
                <a:hlinkClick r:id="rId4"/>
              </a:rPr>
              <a:t>https://kunskapsstyrningvard.se/kunskapsstyrningvard/kunskapsstod/publiceradekunskapsstod/nervsystemetssjukdomar/vardforloppstrokeochtia.62398.html</a:t>
            </a:r>
          </a:p>
        </p:txBody>
      </p:sp>
      <p:sp>
        <p:nvSpPr>
          <p:cNvPr id="7" name="TextBox 6">
            <a:extLst>
              <a:ext uri="{FF2B5EF4-FFF2-40B4-BE49-F238E27FC236}">
                <a16:creationId xmlns:a16="http://schemas.microsoft.com/office/drawing/2014/main" id="{3DACA87C-806E-2199-7E6B-7B78A401CB9C}"/>
              </a:ext>
            </a:extLst>
          </p:cNvPr>
          <p:cNvSpPr txBox="1"/>
          <p:nvPr/>
        </p:nvSpPr>
        <p:spPr>
          <a:xfrm>
            <a:off x="6757481" y="4423422"/>
            <a:ext cx="595035" cy="276999"/>
          </a:xfrm>
          <a:prstGeom prst="rect">
            <a:avLst/>
          </a:prstGeom>
          <a:noFill/>
        </p:spPr>
        <p:txBody>
          <a:bodyPr wrap="none" rtlCol="0">
            <a:spAutoFit/>
          </a:bodyPr>
          <a:lstStyle/>
          <a:p>
            <a:r>
              <a:rPr lang="sv-SE" sz="1200" dirty="0"/>
              <a:t>LÄNK: </a:t>
            </a:r>
          </a:p>
        </p:txBody>
      </p:sp>
      <p:pic>
        <p:nvPicPr>
          <p:cNvPr id="20" name="Picture 19" descr="Graphical user interface, text, application&#10;&#10;Description automatically generated">
            <a:extLst>
              <a:ext uri="{FF2B5EF4-FFF2-40B4-BE49-F238E27FC236}">
                <a16:creationId xmlns:a16="http://schemas.microsoft.com/office/drawing/2014/main" id="{92C4ECB3-478A-1664-0BD6-72C1DD5D69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2524" y="3042926"/>
            <a:ext cx="2382960" cy="1325042"/>
          </a:xfrm>
          <a:prstGeom prst="rect">
            <a:avLst/>
          </a:prstGeom>
          <a:solidFill>
            <a:srgbClr val="377D7A"/>
          </a:solidFill>
        </p:spPr>
      </p:pic>
      <p:pic>
        <p:nvPicPr>
          <p:cNvPr id="22" name="Picture 21" descr="Graphical user interface, text, application&#10;&#10;Description automatically generated">
            <a:extLst>
              <a:ext uri="{FF2B5EF4-FFF2-40B4-BE49-F238E27FC236}">
                <a16:creationId xmlns:a16="http://schemas.microsoft.com/office/drawing/2014/main" id="{E245FF5C-A277-3028-5C47-3D5D0665BA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6685" y="3042926"/>
            <a:ext cx="2356029" cy="1325042"/>
          </a:xfrm>
          <a:prstGeom prst="rect">
            <a:avLst/>
          </a:prstGeom>
          <a:solidFill>
            <a:srgbClr val="377D7A"/>
          </a:solidFill>
        </p:spPr>
      </p:pic>
    </p:spTree>
    <p:extLst>
      <p:ext uri="{BB962C8B-B14F-4D97-AF65-F5344CB8AC3E}">
        <p14:creationId xmlns:p14="http://schemas.microsoft.com/office/powerpoint/2010/main" val="31785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22774" y="590561"/>
            <a:ext cx="10944840" cy="609793"/>
          </a:xfrm>
        </p:spPr>
        <p:txBody>
          <a:bodyPr>
            <a:normAutofit fontScale="90000"/>
          </a:bodyPr>
          <a:lstStyle/>
          <a:p>
            <a:r>
              <a:rPr lang="sv-SE" dirty="0">
                <a:solidFill>
                  <a:srgbClr val="377D7A"/>
                </a:solidFill>
              </a:rPr>
              <a:t>Syftet med personcentrerade och sammanhållna </a:t>
            </a:r>
            <a:r>
              <a:rPr lang="sv-SE" dirty="0" err="1">
                <a:solidFill>
                  <a:srgbClr val="377D7A"/>
                </a:solidFill>
              </a:rPr>
              <a:t>vårdförlopp</a:t>
            </a:r>
            <a:r>
              <a:rPr lang="sv-SE" dirty="0">
                <a:solidFill>
                  <a:srgbClr val="377D7A"/>
                </a:solidFill>
              </a:rPr>
              <a:t> </a:t>
            </a:r>
          </a:p>
        </p:txBody>
      </p:sp>
      <p:sp>
        <p:nvSpPr>
          <p:cNvPr id="3" name="Platshållare för text 2"/>
          <p:cNvSpPr>
            <a:spLocks noGrp="1"/>
          </p:cNvSpPr>
          <p:nvPr>
            <p:ph type="body" sz="quarter" idx="10"/>
          </p:nvPr>
        </p:nvSpPr>
        <p:spPr>
          <a:xfrm>
            <a:off x="625119" y="1150228"/>
            <a:ext cx="5673044" cy="4381241"/>
          </a:xfrm>
        </p:spPr>
        <p:txBody>
          <a:bodyPr>
            <a:normAutofit/>
          </a:bodyPr>
          <a:lstStyle/>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sz="2000"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sz="2000" dirty="0"/>
              <a:t>Patienternas livskvalitet och nöjdhet med vården ska förbättras och vården bli mer jämlik och jämställd. </a:t>
            </a:r>
          </a:p>
          <a:p>
            <a:pPr marL="342900" indent="-342900">
              <a:buFont typeface="Arial" panose="020B0604020202020204" pitchFamily="34" charset="0"/>
              <a:buChar char="•"/>
            </a:pPr>
            <a:endParaRPr lang="sv-SE" sz="2000" dirty="0"/>
          </a:p>
        </p:txBody>
      </p:sp>
      <p:pic>
        <p:nvPicPr>
          <p:cNvPr id="5" name="Bildobjekt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
        <p:nvSpPr>
          <p:cNvPr id="6" name="textruta 5">
            <a:extLst>
              <a:ext uri="{FF2B5EF4-FFF2-40B4-BE49-F238E27FC236}">
                <a16:creationId xmlns:a16="http://schemas.microsoft.com/office/drawing/2014/main" id="{E7C68C2F-3DCE-A5CD-2829-31A65AB053D0}"/>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155090" y="2599026"/>
            <a:ext cx="9708240" cy="1084332"/>
          </a:xfrm>
        </p:spPr>
        <p:txBody>
          <a:bodyPr>
            <a:normAutofit/>
          </a:bodyPr>
          <a:lstStyle/>
          <a:p>
            <a:pPr algn="ctr">
              <a:lnSpc>
                <a:spcPct val="120000"/>
              </a:lnSpc>
              <a:spcBef>
                <a:spcPts val="600"/>
              </a:spcBef>
              <a:defRPr/>
            </a:pPr>
            <a:r>
              <a:rPr lang="sv-SE" sz="2500" b="1" dirty="0">
                <a:solidFill>
                  <a:srgbClr val="377D7A"/>
                </a:solidFill>
                <a:ea typeface="Calibri" panose="020F0502020204030204" pitchFamily="34" charset="0"/>
                <a:cs typeface="Arial" panose="020B0604020202020204" pitchFamily="34" charset="0"/>
              </a:rPr>
              <a:t>Följande två bilder är tänkta att användas som </a:t>
            </a:r>
          </a:p>
          <a:p>
            <a:pPr algn="ctr">
              <a:lnSpc>
                <a:spcPct val="120000"/>
              </a:lnSpc>
              <a:spcBef>
                <a:spcPts val="600"/>
              </a:spcBef>
              <a:defRPr/>
            </a:pPr>
            <a:r>
              <a:rPr lang="sv-SE" sz="2500" b="1" dirty="0">
                <a:solidFill>
                  <a:srgbClr val="377D7A"/>
                </a:solidFill>
                <a:ea typeface="Calibri" panose="020F0502020204030204" pitchFamily="34" charset="0"/>
                <a:cs typeface="Arial" panose="020B0604020202020204" pitchFamily="34" charset="0"/>
              </a:rPr>
              <a:t>underlag och inspiration för diskussion och dialog.</a:t>
            </a:r>
            <a:endParaRPr lang="sv-SE" sz="2500" dirty="0">
              <a:solidFill>
                <a:srgbClr val="377D7A"/>
              </a:solidFill>
              <a:ea typeface="Calibri" panose="020F050202020403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endParaRPr lang="sv-SE" sz="2500" dirty="0">
              <a:solidFill>
                <a:srgbClr val="377D7A"/>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704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solidFill>
                  <a:srgbClr val="377D7A"/>
                </a:solidFill>
              </a:rPr>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000" b="1" dirty="0">
                <a:solidFill>
                  <a:srgbClr val="000000"/>
                </a:solidFill>
                <a:ea typeface="Calibri" panose="020F0502020204030204" pitchFamily="34" charset="0"/>
                <a:cs typeface="Arial" panose="020B0604020202020204" pitchFamily="34" charset="0"/>
              </a:rPr>
              <a:t>Vad ska vi göra annorlunda </a:t>
            </a:r>
            <a:r>
              <a:rPr lang="sv-SE" sz="20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000" b="1" dirty="0">
                <a:solidFill>
                  <a:srgbClr val="000000"/>
                </a:solidFill>
                <a:ea typeface="Calibri" panose="020F0502020204030204" pitchFamily="34" charset="0"/>
                <a:cs typeface="Arial" panose="020B0604020202020204" pitchFamily="34" charset="0"/>
              </a:rPr>
              <a:t>Positiva effekter hos oss </a:t>
            </a:r>
            <a:r>
              <a:rPr lang="sv-SE" sz="20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000" b="1" dirty="0">
                <a:solidFill>
                  <a:srgbClr val="000000"/>
                </a:solidFill>
                <a:ea typeface="Calibri" panose="020F0502020204030204" pitchFamily="34" charset="0"/>
                <a:cs typeface="Arial" panose="020B0604020202020204" pitchFamily="34" charset="0"/>
              </a:rPr>
              <a:t>Styrkor i regionen </a:t>
            </a:r>
            <a:r>
              <a:rPr lang="sv-SE" sz="20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000" b="1" dirty="0">
                <a:solidFill>
                  <a:srgbClr val="000000"/>
                </a:solidFill>
                <a:ea typeface="Calibri" panose="020F0502020204030204" pitchFamily="34" charset="0"/>
                <a:cs typeface="Arial" panose="020B0604020202020204" pitchFamily="34" charset="0"/>
              </a:rPr>
              <a:t>Vilka påverkas </a:t>
            </a:r>
            <a:r>
              <a:rPr lang="sv-SE" sz="20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0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025415" y="1613791"/>
            <a:ext cx="3816554"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6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6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6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6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600" dirty="0">
                <a:solidFill>
                  <a:schemeClr val="bg1"/>
                </a:solidFill>
                <a:ea typeface="Calibri" panose="020F0502020204030204" pitchFamily="34" charset="0"/>
                <a:cs typeface="Arial" panose="020B0604020202020204" pitchFamily="34" charset="0"/>
              </a:rPr>
              <a:t>Vad blir konsekvenserna?</a:t>
            </a:r>
          </a:p>
        </p:txBody>
      </p:sp>
      <p:sp>
        <p:nvSpPr>
          <p:cNvPr id="8" name="textruta 7">
            <a:extLst>
              <a:ext uri="{FF2B5EF4-FFF2-40B4-BE49-F238E27FC236}">
                <a16:creationId xmlns:a16="http://schemas.microsoft.com/office/drawing/2014/main" id="{CE47C063-139E-9074-E97E-C42C5A48A6EA}"/>
              </a:ext>
            </a:extLst>
          </p:cNvPr>
          <p:cNvSpPr txBox="1"/>
          <p:nvPr/>
        </p:nvSpPr>
        <p:spPr>
          <a:xfrm>
            <a:off x="0" y="228577"/>
            <a:ext cx="12192000" cy="369332"/>
          </a:xfrm>
          <a:prstGeom prst="rect">
            <a:avLst/>
          </a:prstGeom>
          <a:solidFill>
            <a:srgbClr val="377D7A"/>
          </a:solidFill>
        </p:spPr>
        <p:txBody>
          <a:bodyPr wrap="square" rtlCol="0">
            <a:spAutoFit/>
          </a:bodyPr>
          <a:lstStyle/>
          <a:p>
            <a:r>
              <a:rPr lang="sv-SE" b="1" dirty="0">
                <a:solidFill>
                  <a:schemeClr val="bg1"/>
                </a:solidFill>
              </a:rPr>
              <a:t>                   Förslag på diskussionsfrågor</a:t>
            </a:r>
          </a:p>
        </p:txBody>
      </p:sp>
    </p:spTree>
    <p:extLst>
      <p:ext uri="{BB962C8B-B14F-4D97-AF65-F5344CB8AC3E}">
        <p14:creationId xmlns:p14="http://schemas.microsoft.com/office/powerpoint/2010/main" val="252352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000" b="1" dirty="0">
                <a:solidFill>
                  <a:srgbClr val="000000"/>
                </a:solidFill>
                <a:ea typeface="Calibri" panose="020F0502020204030204" pitchFamily="34" charset="0"/>
                <a:cs typeface="Arial" panose="020B0604020202020204" pitchFamily="34" charset="0"/>
              </a:rPr>
              <a:t>Vilka genomför? </a:t>
            </a:r>
            <a:r>
              <a:rPr lang="sv-SE" sz="20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000" b="1" dirty="0">
                <a:solidFill>
                  <a:srgbClr val="000000"/>
                </a:solidFill>
                <a:ea typeface="Calibri" panose="020F0502020204030204" pitchFamily="34" charset="0"/>
                <a:cs typeface="Arial" panose="020B0604020202020204" pitchFamily="34" charset="0"/>
              </a:rPr>
              <a:t>Hur genomförs </a:t>
            </a:r>
            <a:r>
              <a:rPr lang="sv-SE" sz="20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0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000" b="1" dirty="0">
                <a:solidFill>
                  <a:srgbClr val="000000"/>
                </a:solidFill>
                <a:ea typeface="Calibri" panose="020F0502020204030204" pitchFamily="34" charset="0"/>
                <a:cs typeface="Arial" panose="020B0604020202020204" pitchFamily="34" charset="0"/>
              </a:rPr>
              <a:t>Kommunikation</a:t>
            </a:r>
            <a:r>
              <a:rPr lang="sv-SE" sz="20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0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052047" y="1613791"/>
            <a:ext cx="3789921"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6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6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6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6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600" dirty="0">
                <a:solidFill>
                  <a:schemeClr val="bg1"/>
                </a:solidFill>
                <a:ea typeface="Calibri" panose="020F0502020204030204" pitchFamily="34" charset="0"/>
                <a:cs typeface="Arial" panose="020B0604020202020204" pitchFamily="34" charset="0"/>
              </a:rPr>
              <a:t>Vad är uppföljningsbart hos oss redan nu?</a:t>
            </a:r>
          </a:p>
        </p:txBody>
      </p:sp>
      <p:sp>
        <p:nvSpPr>
          <p:cNvPr id="2" name="textruta 1">
            <a:extLst>
              <a:ext uri="{FF2B5EF4-FFF2-40B4-BE49-F238E27FC236}">
                <a16:creationId xmlns:a16="http://schemas.microsoft.com/office/drawing/2014/main" id="{9DB9E1A8-2A1D-CE81-14B9-53762A873CD1}"/>
              </a:ext>
            </a:extLst>
          </p:cNvPr>
          <p:cNvSpPr txBox="1"/>
          <p:nvPr/>
        </p:nvSpPr>
        <p:spPr>
          <a:xfrm>
            <a:off x="0" y="228577"/>
            <a:ext cx="12192000" cy="369332"/>
          </a:xfrm>
          <a:prstGeom prst="rect">
            <a:avLst/>
          </a:prstGeom>
          <a:solidFill>
            <a:srgbClr val="377D7A"/>
          </a:solidFill>
        </p:spPr>
        <p:txBody>
          <a:bodyPr wrap="square" rtlCol="0">
            <a:spAutoFit/>
          </a:bodyPr>
          <a:lstStyle/>
          <a:p>
            <a:r>
              <a:rPr lang="sv-SE" b="1" dirty="0">
                <a:solidFill>
                  <a:schemeClr val="bg1"/>
                </a:solidFill>
              </a:rPr>
              <a:t>                   Förslag på diskussionsfrågor</a:t>
            </a:r>
          </a:p>
        </p:txBody>
      </p:sp>
    </p:spTree>
    <p:extLst>
      <p:ext uri="{BB962C8B-B14F-4D97-AF65-F5344CB8AC3E}">
        <p14:creationId xmlns:p14="http://schemas.microsoft.com/office/powerpoint/2010/main" val="22050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616841"/>
            <a:ext cx="9144000" cy="609793"/>
          </a:xfrm>
        </p:spPr>
        <p:txBody>
          <a:bodyPr/>
          <a:lstStyle/>
          <a:p>
            <a:r>
              <a:rPr lang="sv-SE" dirty="0">
                <a:solidFill>
                  <a:srgbClr val="377D7A"/>
                </a:solidFill>
              </a:rPr>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
        <p:nvSpPr>
          <p:cNvPr id="8" name="textruta 7">
            <a:extLst>
              <a:ext uri="{FF2B5EF4-FFF2-40B4-BE49-F238E27FC236}">
                <a16:creationId xmlns:a16="http://schemas.microsoft.com/office/drawing/2014/main" id="{F77A549A-76B3-F1D0-1FCD-E5142BF9F961}"/>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a:xfrm>
            <a:off x="988742" y="672601"/>
            <a:ext cx="9144000" cy="609793"/>
          </a:xfrm>
        </p:spPr>
        <p:txBody>
          <a:bodyPr/>
          <a:lstStyle/>
          <a:p>
            <a:r>
              <a:rPr lang="sv-SE" dirty="0"/>
              <a:t>Om stroke och TIA</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a:xfrm>
            <a:off x="988742" y="1553343"/>
            <a:ext cx="9535379" cy="4186238"/>
          </a:xfrm>
        </p:spPr>
        <p:txBody>
          <a:bodyPr>
            <a:normAutofit fontScale="85000" lnSpcReduction="10000"/>
          </a:bodyPr>
          <a:lstStyle/>
          <a:p>
            <a:pPr marL="342900" indent="-342900">
              <a:buFont typeface="Arial" panose="020B0604020202020204" pitchFamily="34" charset="0"/>
              <a:buChar char="•"/>
            </a:pPr>
            <a:r>
              <a:rPr lang="sv-SE" dirty="0"/>
              <a:t>Stroke är ett samlingsnamn för hjärninfarkt (ischemisk stroke; c:a 85%), intracerebral blödning (c:a 10%) och subaraknoidalblödning (SAB; c:a 5%).</a:t>
            </a:r>
          </a:p>
          <a:p>
            <a:pPr marL="342900" indent="-342900">
              <a:buFont typeface="Arial" panose="020B0604020202020204" pitchFamily="34" charset="0"/>
              <a:buChar char="•"/>
            </a:pPr>
            <a:r>
              <a:rPr lang="sv-SE" dirty="0"/>
              <a:t>TIA (transitorisk ischemisk attack) är förebud till ischemisk stroke men där alla symtom har försvunnit inom 24 timmar.</a:t>
            </a:r>
          </a:p>
          <a:p>
            <a:pPr marL="342900" indent="-342900">
              <a:buFont typeface="Arial" panose="020B0604020202020204" pitchFamily="34" charset="0"/>
              <a:buChar char="•"/>
            </a:pPr>
            <a:r>
              <a:rPr lang="sv-SE" dirty="0"/>
              <a:t>Årligen insjuknar cirka 25 000 personer i stroke och 10 000 i TIA.</a:t>
            </a:r>
          </a:p>
          <a:p>
            <a:pPr marL="342900" indent="-342900">
              <a:buFont typeface="Arial" panose="020B0604020202020204" pitchFamily="34" charset="0"/>
              <a:buChar char="•"/>
            </a:pPr>
            <a:r>
              <a:rPr lang="sv-SE" dirty="0"/>
              <a:t>Incidensen av stroke ökar med stigande ålder. </a:t>
            </a:r>
            <a:r>
              <a:rPr lang="sv-SE"/>
              <a:t>Medelåldern vid insjuknandet är 75 år undantaget SAB där den är drygt 60 år.  </a:t>
            </a:r>
          </a:p>
          <a:p>
            <a:pPr marL="342900" indent="-342900">
              <a:buFont typeface="Arial" panose="020B0604020202020204" pitchFamily="34" charset="0"/>
              <a:buChar char="•"/>
            </a:pPr>
            <a:r>
              <a:rPr lang="sv-SE" dirty="0"/>
              <a:t>Mortaliteten är hög de första månaderna efter strokeinsjuknandet och de som överlever har ofta kvarstående motoriska och/eller kognitiva funktions-nedsättningar. Problem med sensorik, balans och kommunikation (tal och språk) är också vanliga.</a:t>
            </a:r>
          </a:p>
          <a:p>
            <a:pPr marL="342900" indent="-342900">
              <a:buFont typeface="Arial" panose="020B0604020202020204" pitchFamily="34" charset="0"/>
              <a:buChar char="•"/>
            </a:pPr>
            <a:r>
              <a:rPr lang="sv-SE" dirty="0"/>
              <a:t>Stroke är den tredje vanligaste orsaken till funktionsnedsättning där symtombilden varierar mellan individer. Behovet av personcentrerad vård, rehabilitering och livslång uppföljning inkluderande medicinsk profylax är därför mycket stort.</a:t>
            </a:r>
          </a:p>
        </p:txBody>
      </p:sp>
      <p:sp>
        <p:nvSpPr>
          <p:cNvPr id="5" name="textruta 4">
            <a:extLst>
              <a:ext uri="{FF2B5EF4-FFF2-40B4-BE49-F238E27FC236}">
                <a16:creationId xmlns:a16="http://schemas.microsoft.com/office/drawing/2014/main" id="{6AECA847-FA06-1FE8-4AD9-A8AD2B0A1545}"/>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985116" y="917777"/>
            <a:ext cx="9144000" cy="609793"/>
          </a:xfrm>
        </p:spPr>
        <p:txBody>
          <a:bodyPr>
            <a:noAutofit/>
          </a:bodyPr>
          <a:lstStyle/>
          <a:p>
            <a:r>
              <a:rPr lang="sv-SE" dirty="0"/>
              <a:t>Varför ett </a:t>
            </a:r>
            <a:r>
              <a:rPr lang="sv-SE" dirty="0" err="1"/>
              <a:t>vårdförlopp</a:t>
            </a:r>
            <a:r>
              <a:rPr lang="sv-SE" dirty="0"/>
              <a:t>?</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 uri="{C183D7F6-B498-43B3-948B-1728B52AA6E4}">
                <adec:decorative xmlns:adec="http://schemas.microsoft.com/office/drawing/2017/decorative" val="1"/>
              </a:ext>
            </a:extLst>
          </p:cNvPr>
          <p:cNvSpPr/>
          <p:nvPr/>
        </p:nvSpPr>
        <p:spPr>
          <a:xfrm>
            <a:off x="676140" y="1893194"/>
            <a:ext cx="4629955" cy="376492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 uri="{C183D7F6-B498-43B3-948B-1728B52AA6E4}">
                <adec:decorative xmlns:adec="http://schemas.microsoft.com/office/drawing/2017/decorative" val="1"/>
              </a:ext>
            </a:extLst>
          </p:cNvPr>
          <p:cNvSpPr/>
          <p:nvPr/>
        </p:nvSpPr>
        <p:spPr>
          <a:xfrm>
            <a:off x="6166833" y="1893195"/>
            <a:ext cx="4629955" cy="376492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834196" y="2007794"/>
            <a:ext cx="4420384" cy="3170099"/>
          </a:xfrm>
          <a:prstGeom prst="rect">
            <a:avLst/>
          </a:prstGeom>
          <a:noFill/>
        </p:spPr>
        <p:txBody>
          <a:bodyPr wrap="square" rtlCol="0">
            <a:spAutoFit/>
          </a:bodyPr>
          <a:lstStyle/>
          <a:p>
            <a:pPr marL="285750" indent="-285750">
              <a:buFont typeface="Arial" panose="020B0604020202020204" pitchFamily="34" charset="0"/>
              <a:buChar char="•"/>
            </a:pPr>
            <a:r>
              <a:rPr lang="sv-SE" sz="2000" dirty="0"/>
              <a:t>Vården av personer som genomgått stroke eller TIA är ojämlik i landet</a:t>
            </a:r>
          </a:p>
          <a:p>
            <a:pPr marL="285750" indent="-285750">
              <a:buFont typeface="Arial" panose="020B0604020202020204" pitchFamily="34" charset="0"/>
              <a:buChar char="•"/>
            </a:pPr>
            <a:r>
              <a:rPr lang="sv-SE" sz="2000" dirty="0">
                <a:solidFill>
                  <a:srgbClr val="000000"/>
                </a:solidFill>
              </a:rPr>
              <a:t>Tillgången till multidisciplinär rehabilitering efter stroke varierar mycket </a:t>
            </a:r>
          </a:p>
          <a:p>
            <a:pPr marL="285750" indent="-285750">
              <a:buFont typeface="Arial" panose="020B0604020202020204" pitchFamily="34" charset="0"/>
              <a:buChar char="•"/>
            </a:pPr>
            <a:r>
              <a:rPr lang="sv-SE" sz="2000" dirty="0"/>
              <a:t>Behovet av livslång strukturerad uppföljning är stort</a:t>
            </a:r>
          </a:p>
          <a:p>
            <a:pPr marL="285750" indent="-285750">
              <a:buFont typeface="Arial" panose="020B0604020202020204" pitchFamily="34" charset="0"/>
              <a:buChar cha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De flesta patienter med genomgången stroke saknar idag en fast vårdkontakt</a:t>
            </a:r>
          </a:p>
        </p:txBody>
      </p:sp>
      <p:sp>
        <p:nvSpPr>
          <p:cNvPr id="20" name="textruta 19">
            <a:extLst>
              <a:ext uri="{FF2B5EF4-FFF2-40B4-BE49-F238E27FC236}">
                <a16:creationId xmlns:a16="http://schemas.microsoft.com/office/drawing/2014/main" id="{DD642DE5-24AA-7956-293F-346851BA1CC8}"/>
              </a:ext>
            </a:extLst>
          </p:cNvPr>
          <p:cNvSpPr txBox="1"/>
          <p:nvPr/>
        </p:nvSpPr>
        <p:spPr>
          <a:xfrm>
            <a:off x="6312010" y="2007794"/>
            <a:ext cx="4403213" cy="2862322"/>
          </a:xfrm>
          <a:prstGeom prst="rect">
            <a:avLst/>
          </a:prstGeom>
          <a:noFill/>
        </p:spPr>
        <p:txBody>
          <a:bodyPr wrap="square" rtlCol="0">
            <a:spAutoFit/>
          </a:bodyPr>
          <a:lstStyle/>
          <a:p>
            <a:r>
              <a:rPr lang="sv-SE" sz="2000" dirty="0"/>
              <a:t>Patienter upplever ofta: </a:t>
            </a:r>
          </a:p>
          <a:p>
            <a:pPr marL="742950" lvl="1" indent="-285750">
              <a:buFont typeface="Arial" panose="020B0604020202020204" pitchFamily="34" charset="0"/>
              <a:buChar char="•"/>
            </a:pPr>
            <a:r>
              <a:rPr lang="sv-SE" sz="2000" dirty="0">
                <a:solidFill>
                  <a:srgbClr val="000000"/>
                </a:solidFill>
                <a:latin typeface="Calibri" panose="020F0502020204030204"/>
              </a:rPr>
              <a:t>otillräcklig uppföljning efter initiala sjukhusvistelsen</a:t>
            </a:r>
            <a:endPar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lvl="1" indent="-285750">
              <a:buFont typeface="Arial" panose="020B0604020202020204" pitchFamily="34" charset="0"/>
              <a:buChar char="•"/>
            </a:pPr>
            <a:r>
              <a:rPr lang="sv-SE" sz="2000" dirty="0">
                <a:solidFill>
                  <a:srgbClr val="000000"/>
                </a:solidFill>
                <a:latin typeface="Calibri" panose="020F0502020204030204"/>
              </a:rPr>
              <a:t>brister i förberedelse om livet efter stroke</a:t>
            </a:r>
            <a:endPar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lvl="1" indent="-285750">
              <a:buFont typeface="Arial" panose="020B0604020202020204" pitchFamily="34" charset="0"/>
              <a:buChar char="•"/>
            </a:pPr>
            <a:r>
              <a:rPr lang="sv-SE" sz="2000" dirty="0">
                <a:solidFill>
                  <a:srgbClr val="000000"/>
                </a:solidFill>
                <a:latin typeface="Calibri" panose="020F0502020204030204"/>
              </a:rPr>
              <a:t>att r</a:t>
            </a:r>
            <a:r>
              <a:rPr kumimoji="0" lang="sv-SE" sz="2000" b="0" i="0" u="none" strike="noStrike" kern="1200" cap="none" spc="0" normalizeH="0" baseline="0" noProof="0" dirty="0" err="1">
                <a:ln>
                  <a:noFill/>
                </a:ln>
                <a:solidFill>
                  <a:srgbClr val="000000"/>
                </a:solidFill>
                <a:effectLst/>
                <a:uLnTx/>
                <a:uFillTx/>
                <a:latin typeface="Calibri" panose="020F0502020204030204"/>
                <a:ea typeface="+mn-ea"/>
                <a:cs typeface="+mn-cs"/>
              </a:rPr>
              <a:t>ehabiliteringsåtgärder</a:t>
            </a: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 inte alltid möter behoven</a:t>
            </a:r>
          </a:p>
          <a:p>
            <a:pPr marL="742950" lvl="1" indent="-285750">
              <a:buFont typeface="Arial" panose="020B0604020202020204" pitchFamily="34" charset="0"/>
              <a:buChar char="•"/>
            </a:pPr>
            <a:r>
              <a:rPr lang="sv-SE" sz="2000" dirty="0">
                <a:solidFill>
                  <a:srgbClr val="000000"/>
                </a:solidFill>
                <a:latin typeface="Calibri" panose="020F0502020204030204"/>
              </a:rPr>
              <a:t>b</a:t>
            </a: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ristande långsiktig uppföljning. </a:t>
            </a:r>
          </a:p>
          <a:p>
            <a:pPr marL="285750" indent="-285750">
              <a:buFont typeface="Arial" panose="020B0604020202020204" pitchFamily="34" charset="0"/>
              <a:buChar char="•"/>
            </a:pPr>
            <a:endParaRPr lang="sv-SE" sz="2000" dirty="0"/>
          </a:p>
        </p:txBody>
      </p:sp>
      <p:sp>
        <p:nvSpPr>
          <p:cNvPr id="9" name="textruta 8">
            <a:extLst>
              <a:ext uri="{FF2B5EF4-FFF2-40B4-BE49-F238E27FC236}">
                <a16:creationId xmlns:a16="http://schemas.microsoft.com/office/drawing/2014/main" id="{FF55BC1F-EBCD-4E8F-CEAA-F507C69238BE}"/>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179788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1002724" y="638160"/>
            <a:ext cx="9144000" cy="609793"/>
          </a:xfrm>
        </p:spPr>
        <p:txBody>
          <a:bodyPr/>
          <a:lstStyle/>
          <a:p>
            <a:r>
              <a:rPr lang="sv-SE" dirty="0"/>
              <a:t>Nationell variation</a:t>
            </a:r>
          </a:p>
        </p:txBody>
      </p:sp>
      <p:sp>
        <p:nvSpPr>
          <p:cNvPr id="5" name="Platshållare för text 4"/>
          <p:cNvSpPr>
            <a:spLocks noGrp="1"/>
          </p:cNvSpPr>
          <p:nvPr>
            <p:ph type="body" sz="quarter" idx="10"/>
          </p:nvPr>
        </p:nvSpPr>
        <p:spPr>
          <a:xfrm>
            <a:off x="780782" y="1340559"/>
            <a:ext cx="7152604" cy="4705133"/>
          </a:xfrm>
          <a:solidFill>
            <a:schemeClr val="bg1"/>
          </a:solidFill>
          <a:ln>
            <a:noFill/>
          </a:ln>
          <a:effectLst/>
        </p:spPr>
        <p:txBody>
          <a:bodyPr tIns="90000">
            <a:normAutofit fontScale="92500" lnSpcReduction="10000"/>
          </a:bodyPr>
          <a:lstStyle/>
          <a:p>
            <a:pPr marL="342900" lvl="0" indent="-342900">
              <a:lnSpc>
                <a:spcPct val="100000"/>
              </a:lnSpc>
              <a:spcBef>
                <a:spcPts val="600"/>
              </a:spcBef>
              <a:buFont typeface="Arial" panose="020B0604020202020204" pitchFamily="34" charset="0"/>
              <a:buChar char="•"/>
              <a:defRPr/>
            </a:pPr>
            <a:r>
              <a:rPr lang="sv-SE" sz="1800" dirty="0">
                <a:solidFill>
                  <a:srgbClr val="000000"/>
                </a:solidFill>
                <a:cs typeface="Arial" panose="020B0604020202020204" pitchFamily="34" charset="0"/>
              </a:rPr>
              <a:t>Andelen patienter som får Tidig understödd utskrivning från sjukhuset till hemmet via ett multidisciplinärt stroketeam (ESD)  varierar över landet och behöver byggas ut på många ställen.</a:t>
            </a:r>
          </a:p>
          <a:p>
            <a:pPr marL="342900" lvl="0" indent="-342900">
              <a:lnSpc>
                <a:spcPct val="100000"/>
              </a:lnSpc>
              <a:spcBef>
                <a:spcPts val="600"/>
              </a:spcBef>
              <a:buFont typeface="Arial" panose="020B0604020202020204" pitchFamily="34" charset="0"/>
              <a:buChar char="•"/>
              <a:defRPr/>
            </a:pPr>
            <a:r>
              <a:rPr lang="sv-SE" sz="1800" dirty="0">
                <a:solidFill>
                  <a:srgbClr val="000000"/>
                </a:solidFill>
                <a:cs typeface="Arial" panose="020B0604020202020204" pitchFamily="34" charset="0"/>
              </a:rPr>
              <a:t>Tillgången till </a:t>
            </a:r>
            <a:r>
              <a:rPr lang="sv-SE" sz="1800" dirty="0">
                <a:solidFill>
                  <a:srgbClr val="000000"/>
                </a:solidFill>
                <a:ea typeface="Calibri" panose="020F0502020204030204" pitchFamily="34" charset="0"/>
                <a:cs typeface="Arial" panose="020B0604020202020204" pitchFamily="34" charset="0"/>
              </a:rPr>
              <a:t>multidisciplinär rehabilitering efter stroke (särskilt i den senare fasen) är ojämlik i landet.</a:t>
            </a:r>
          </a:p>
          <a:p>
            <a:pPr marL="342900" lvl="0" indent="-342900">
              <a:lnSpc>
                <a:spcPct val="100000"/>
              </a:lnSpc>
              <a:spcBef>
                <a:spcPts val="600"/>
              </a:spcBef>
              <a:buFont typeface="Arial" panose="020B0604020202020204" pitchFamily="34" charset="0"/>
              <a:buChar char="•"/>
              <a:defRPr/>
            </a:pPr>
            <a:r>
              <a:rPr lang="sv-SE" sz="1800" dirty="0">
                <a:solidFill>
                  <a:srgbClr val="000000"/>
                </a:solidFill>
                <a:cs typeface="Arial" panose="020B0604020202020204" pitchFamily="34" charset="0"/>
              </a:rPr>
              <a:t>Inom primärvård i region och kommunal hälso- och sjukvård saknas vanligen </a:t>
            </a:r>
            <a:r>
              <a:rPr lang="sv-SE" sz="1800" dirty="0">
                <a:solidFill>
                  <a:srgbClr val="000000"/>
                </a:solidFill>
                <a:ea typeface="Calibri" panose="020F0502020204030204" pitchFamily="34" charset="0"/>
                <a:cs typeface="Arial" panose="020B0604020202020204" pitchFamily="34" charset="0"/>
              </a:rPr>
              <a:t>multidisciplinära team med</a:t>
            </a:r>
            <a:r>
              <a:rPr lang="sv-SE" sz="1800" dirty="0">
                <a:solidFill>
                  <a:srgbClr val="000000"/>
                </a:solidFill>
                <a:cs typeface="Arial" panose="020B0604020202020204" pitchFamily="34" charset="0"/>
              </a:rPr>
              <a:t> strokekompetens.</a:t>
            </a:r>
          </a:p>
          <a:p>
            <a:pPr marL="342900" lvl="0" indent="-342900">
              <a:lnSpc>
                <a:spcPct val="100000"/>
              </a:lnSpc>
              <a:spcBef>
                <a:spcPts val="600"/>
              </a:spcBef>
              <a:buFont typeface="Arial" panose="020B0604020202020204" pitchFamily="34" charset="0"/>
              <a:buChar char="•"/>
              <a:defRPr/>
            </a:pPr>
            <a:r>
              <a:rPr lang="sv-SE" sz="1800" dirty="0">
                <a:solidFill>
                  <a:srgbClr val="000000"/>
                </a:solidFill>
                <a:cs typeface="Arial" panose="020B0604020202020204" pitchFamily="34" charset="0"/>
              </a:rPr>
              <a:t>I vissa regioner finns inom primärvården så kallade </a:t>
            </a:r>
            <a:r>
              <a:rPr lang="sv-SE" sz="1800" dirty="0" err="1">
                <a:solidFill>
                  <a:srgbClr val="000000"/>
                </a:solidFill>
                <a:cs typeface="Arial" panose="020B0604020202020204" pitchFamily="34" charset="0"/>
              </a:rPr>
              <a:t>neuroteam</a:t>
            </a:r>
            <a:r>
              <a:rPr lang="sv-SE" sz="1800" dirty="0">
                <a:solidFill>
                  <a:srgbClr val="000000"/>
                </a:solidFill>
                <a:cs typeface="Arial" panose="020B0604020202020204" pitchFamily="34" charset="0"/>
              </a:rPr>
              <a:t> med arbetsterapeut, fysioterapeut och logoped med strokekompetens. Men läkare, sjuksköterska och dietist ingår ofta inte varför komplettering behövs. </a:t>
            </a:r>
          </a:p>
          <a:p>
            <a:pPr marL="342900" lvl="0" indent="-342900">
              <a:lnSpc>
                <a:spcPct val="100000"/>
              </a:lnSpc>
              <a:spcBef>
                <a:spcPts val="600"/>
              </a:spcBef>
              <a:buFont typeface="Arial" panose="020B0604020202020204" pitchFamily="34" charset="0"/>
              <a:buChar char="•"/>
              <a:defRPr/>
            </a:pPr>
            <a:r>
              <a:rPr lang="sv-SE" sz="1800" dirty="0">
                <a:solidFill>
                  <a:srgbClr val="000000"/>
                </a:solidFill>
                <a:ea typeface="Calibri" panose="020F0502020204030204" pitchFamily="34" charset="0"/>
                <a:cs typeface="Arial" panose="020B0604020202020204" pitchFamily="34" charset="0"/>
              </a:rPr>
              <a:t>Tillgången till olika professioner varierar inom specialiserad vård och primärvård (både regional och kommunal hälso- och sjukvård) i landet. </a:t>
            </a:r>
            <a:r>
              <a:rPr lang="sv-SE" sz="1800" dirty="0">
                <a:effectLst/>
                <a:latin typeface="Calibri" panose="020F0502020204030204" pitchFamily="34" charset="0"/>
                <a:ea typeface="Calibri" panose="020F0502020204030204" pitchFamily="34" charset="0"/>
                <a:cs typeface="Times New Roman" panose="02020603050405020304" pitchFamily="18" charset="0"/>
              </a:rPr>
              <a:t>Framför allt saknas det på många ställen logopeder, dietister och psykologer med neuropsykologisk kompetens</a:t>
            </a:r>
            <a:r>
              <a:rPr lang="sv-SE" sz="1800" dirty="0">
                <a:solidFill>
                  <a:srgbClr val="000000"/>
                </a:solidFill>
                <a:ea typeface="Calibri" panose="020F0502020204030204" pitchFamily="34" charset="0"/>
                <a:cs typeface="Arial" panose="020B0604020202020204" pitchFamily="34" charset="0"/>
              </a:rPr>
              <a:t>.</a:t>
            </a:r>
          </a:p>
          <a:p>
            <a:pPr marL="342900" lvl="0" indent="-342900">
              <a:lnSpc>
                <a:spcPct val="100000"/>
              </a:lnSpc>
              <a:spcBef>
                <a:spcPts val="600"/>
              </a:spcBef>
              <a:buFont typeface="Arial" panose="020B0604020202020204" pitchFamily="34" charset="0"/>
              <a:buChar char="•"/>
              <a:defRPr/>
            </a:pPr>
            <a:r>
              <a:rPr lang="sv-SE" sz="1800" dirty="0">
                <a:latin typeface="Calibri" panose="020F0502020204030204" pitchFamily="34" charset="0"/>
                <a:cs typeface="Times New Roman" panose="02020603050405020304" pitchFamily="18" charset="0"/>
              </a:rPr>
              <a:t>Fast vårdkontakt med strokekompetens som utgår från stroketeamet på sjukhuset där patienten nyligen vårdats saknas på flertalet av landets sjukhus.</a:t>
            </a:r>
          </a:p>
        </p:txBody>
      </p:sp>
      <p:pic>
        <p:nvPicPr>
          <p:cNvPr id="7" name="Bildobjekt 6" descr="En bild som visar text, vapen, missil&#10;&#10;Automatiskt genererad beskrivning">
            <a:extLst>
              <a:ext uri="{FF2B5EF4-FFF2-40B4-BE49-F238E27FC236}">
                <a16:creationId xmlns:a16="http://schemas.microsoft.com/office/drawing/2014/main" id="{21E63F1D-74B8-5546-EACF-80CB75DEB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8421219" y="627532"/>
            <a:ext cx="2368580" cy="5601372"/>
          </a:xfrm>
          <a:prstGeom prst="rect">
            <a:avLst/>
          </a:prstGeom>
        </p:spPr>
      </p:pic>
      <p:sp>
        <p:nvSpPr>
          <p:cNvPr id="6" name="textruta 5">
            <a:extLst>
              <a:ext uri="{FF2B5EF4-FFF2-40B4-BE49-F238E27FC236}">
                <a16:creationId xmlns:a16="http://schemas.microsoft.com/office/drawing/2014/main" id="{375C24E8-0926-10E2-C4EB-7C0542F84438}"/>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185936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37008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482082"/>
            <a:ext cx="6674187" cy="609793"/>
          </a:xfrm>
        </p:spPr>
        <p:txBody>
          <a:bodyPr>
            <a:noAutofit/>
          </a:bodyPr>
          <a:lstStyle/>
          <a:p>
            <a:r>
              <a:rPr lang="sv-SE" dirty="0">
                <a:solidFill>
                  <a:srgbClr val="377D7A"/>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069723" y="1056849"/>
            <a:ext cx="7643612" cy="5062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pPr>
            <a:r>
              <a:rPr lang="sv-SE" sz="2400" dirty="0">
                <a:solidFill>
                  <a:srgbClr val="000000"/>
                </a:solidFill>
                <a:latin typeface="Calibri" panose="020F0502020204030204"/>
                <a:ea typeface="Calibri" panose="020F0502020204030204" pitchFamily="34" charset="0"/>
                <a:cs typeface="Arial" panose="020B0604020202020204" pitchFamily="34" charset="0"/>
              </a:rPr>
              <a:t>Utskrivning</a:t>
            </a:r>
            <a:endParaRPr lang="sv-SE"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Bef>
                <a:spcPts val="600"/>
              </a:spcBef>
            </a:pPr>
            <a:r>
              <a:rPr lang="sv-SE" sz="1600" dirty="0">
                <a:solidFill>
                  <a:schemeClr val="tx1"/>
                </a:solidFill>
                <a:effectLst/>
                <a:latin typeface="Calibri" panose="020F0502020204030204" pitchFamily="34" charset="0"/>
                <a:ea typeface="Times New Roman" panose="02020603050405020304" pitchFamily="18" charset="0"/>
              </a:rPr>
              <a:t>Utskrivning kan ske från strokeenhet och rehabilitering i sluten eller öppen vård och kan vara aktuell vid flera tillfällen i vårdförloppet efter stroke och TIA. Vid utskrivningen sammanfattas utredning, bedömning, behandling, resultat och planering för fortsatta insatser. Utskrivningen är viktig för att säkra övergången till nästa vårdgivare och fortsatt uppföljning.</a:t>
            </a:r>
            <a:r>
              <a:rPr lang="sv-SE" sz="1600" dirty="0">
                <a:effectLst/>
                <a:latin typeface="Calibri" panose="020F0502020204030204" pitchFamily="34" charset="0"/>
                <a:ea typeface="Times New Roman" panose="02020603050405020304" pitchFamily="18" charset="0"/>
              </a:rPr>
              <a:t> </a:t>
            </a:r>
            <a:r>
              <a:rPr lang="sv-SE" sz="1800" dirty="0">
                <a:effectLst/>
                <a:latin typeface="Calibri" panose="020F0502020204030204" pitchFamily="34" charset="0"/>
                <a:ea typeface="Times New Roman" panose="02020603050405020304" pitchFamily="18" charset="0"/>
              </a:rPr>
              <a:t>re och fortsatt uppföljning. </a:t>
            </a: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a:spcBef>
                <a:spcPts val="600"/>
              </a:spcBef>
            </a:pPr>
            <a:r>
              <a:rPr lang="sv-SE" sz="2400" dirty="0">
                <a:solidFill>
                  <a:srgbClr val="000000"/>
                </a:solidFill>
                <a:latin typeface="Calibri" panose="020F0502020204030204"/>
                <a:ea typeface="Calibri" panose="020F0502020204030204" pitchFamily="34" charset="0"/>
                <a:cs typeface="Arial" panose="020B0604020202020204" pitchFamily="34" charset="0"/>
              </a:rPr>
              <a:t>Fortsatt rehabilitering</a:t>
            </a:r>
          </a:p>
          <a:p>
            <a:pPr>
              <a:spcBef>
                <a:spcPts val="600"/>
              </a:spcBef>
            </a:pPr>
            <a:r>
              <a:rPr lang="sv-SE" sz="1600" dirty="0">
                <a:solidFill>
                  <a:schemeClr val="tx1"/>
                </a:solidFill>
                <a:latin typeface="Calibri" panose="020F0502020204030204" pitchFamily="34" charset="0"/>
              </a:rPr>
              <a:t>En del patienter är i behov av ytterligare rehabilitering. Den kan ske som en integrerad del i strokeenhetsvården, i hemmet, i öppen vård eller i annan sluten vård beroende på omfattning och grad av funktionsnedsättningar samt problem med aktivitet och delaktighet. </a:t>
            </a:r>
          </a:p>
          <a:p>
            <a:pPr>
              <a:spcBef>
                <a:spcPts val="600"/>
              </a:spcBef>
            </a:pPr>
            <a:r>
              <a:rPr lang="sv-SE" sz="2400" dirty="0">
                <a:solidFill>
                  <a:schemeClr val="tx1"/>
                </a:solidFill>
                <a:latin typeface="Calibri" panose="020F0502020204030204"/>
                <a:ea typeface="Calibri" panose="020F0502020204030204" pitchFamily="34" charset="0"/>
                <a:cs typeface="Arial" panose="020B0604020202020204" pitchFamily="34" charset="0"/>
              </a:rPr>
              <a:t>Strukturerad uppföljning</a:t>
            </a:r>
          </a:p>
          <a:p>
            <a:pPr>
              <a:lnSpc>
                <a:spcPct val="110000"/>
              </a:lnSpc>
              <a:spcAft>
                <a:spcPts val="1100"/>
              </a:spcAft>
            </a:pPr>
            <a:r>
              <a:rPr lang="sv-SE"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Personer som genomgått stroke eller TIA har behov av livslång uppföljning av medicinska åtgärder, omvårdnads- och rehabiliteringsinsatser. För att kunna bedöma samtliga aspekter av personens hälsotillstånd behövs tillgång till ett multidisciplinärt team med särskild kunskap om stroke.</a:t>
            </a:r>
            <a:endParaRPr lang="sv-SE" sz="1600" dirty="0">
              <a:solidFill>
                <a:schemeClr val="tx1"/>
              </a:solidFill>
              <a:ea typeface="Calibri" panose="020F0502020204030204" pitchFamily="34" charset="0"/>
              <a:cs typeface="Arial" panose="020B0604020202020204" pitchFamily="34" charset="0"/>
            </a:endParaRPr>
          </a:p>
        </p:txBody>
      </p:sp>
      <p:pic>
        <p:nvPicPr>
          <p:cNvPr id="10" name="Platshållare för bild 11">
            <a:extLst>
              <a:ext uri="{FF2B5EF4-FFF2-40B4-BE49-F238E27FC236}">
                <a16:creationId xmlns:a16="http://schemas.microsoft.com/office/drawing/2014/main" id="{5852291C-25C4-8F7C-47FC-89CBDED71836}"/>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5" name="textruta 4">
            <a:extLst>
              <a:ext uri="{FF2B5EF4-FFF2-40B4-BE49-F238E27FC236}">
                <a16:creationId xmlns:a16="http://schemas.microsoft.com/office/drawing/2014/main" id="{949D3DCC-8EE3-3D98-49A2-D70E5514A51E}"/>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191966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69458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1066800" y="1914854"/>
            <a:ext cx="9305925" cy="3107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lvl="0" indent="-342900">
              <a:spcBef>
                <a:spcPts val="600"/>
              </a:spcBef>
              <a:buFont typeface="Arial" panose="020B0604020202020204" pitchFamily="34" charset="0"/>
              <a:buChar char="•"/>
              <a:defRPr/>
            </a:pPr>
            <a:r>
              <a:rPr lang="sv-SE" sz="2000" dirty="0">
                <a:solidFill>
                  <a:srgbClr val="000000"/>
                </a:solidFill>
              </a:rPr>
              <a:t>God och jämlik vård </a:t>
            </a:r>
          </a:p>
          <a:p>
            <a:pPr marL="342900" lvl="0" indent="-342900">
              <a:spcBef>
                <a:spcPts val="600"/>
              </a:spcBef>
              <a:buFont typeface="Arial" panose="020B0604020202020204" pitchFamily="34" charset="0"/>
              <a:buChar char="•"/>
              <a:defRPr/>
            </a:pPr>
            <a:r>
              <a:rPr lang="sv-SE" sz="2000" dirty="0">
                <a:solidFill>
                  <a:srgbClr val="000000"/>
                </a:solidFill>
              </a:rPr>
              <a:t>Utgöra ett stöd för evidensbaserad vård, rehabilitering och uppföljning efter stroke och TIA </a:t>
            </a:r>
          </a:p>
          <a:p>
            <a:pPr marL="342900" lvl="0" indent="-342900">
              <a:spcBef>
                <a:spcPts val="600"/>
              </a:spcBef>
              <a:buFont typeface="Arial" panose="020B0604020202020204" pitchFamily="34" charset="0"/>
              <a:buChar char="•"/>
              <a:defRPr/>
            </a:pPr>
            <a:r>
              <a:rPr lang="sv-SE" sz="2000" dirty="0">
                <a:solidFill>
                  <a:srgbClr val="000000"/>
                </a:solidFill>
              </a:rPr>
              <a:t>Ökad patientnöjdhet, förbättrad hälsa och livskvalitet efter tidiga insatser och vård vid stroke och TIA </a:t>
            </a:r>
          </a:p>
          <a:p>
            <a:pPr marL="342900" lvl="0" indent="-342900">
              <a:spcBef>
                <a:spcPts val="600"/>
              </a:spcBef>
              <a:buFont typeface="Arial" panose="020B0604020202020204" pitchFamily="34" charset="0"/>
              <a:buChar char="•"/>
              <a:defRPr/>
            </a:pPr>
            <a:r>
              <a:rPr lang="sv-SE" sz="2000" dirty="0">
                <a:solidFill>
                  <a:srgbClr val="000000"/>
                </a:solidFill>
              </a:rPr>
              <a:t>Säkra övergångar mellan olika aktörer i vårdkedjan</a:t>
            </a:r>
          </a:p>
          <a:p>
            <a:pPr marL="342900" lvl="0" indent="-342900">
              <a:spcBef>
                <a:spcPts val="600"/>
              </a:spcBef>
              <a:buFont typeface="Arial" panose="020B0604020202020204" pitchFamily="34" charset="0"/>
              <a:buChar char="•"/>
              <a:defRPr/>
            </a:pPr>
            <a:r>
              <a:rPr lang="sv-SE" sz="2000" dirty="0">
                <a:solidFill>
                  <a:srgbClr val="000000"/>
                </a:solidFill>
              </a:rPr>
              <a:t>Livslång uppföljning</a:t>
            </a: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08061" y="638333"/>
            <a:ext cx="9144000" cy="609793"/>
          </a:xfrm>
        </p:spPr>
        <p:txBody>
          <a:bodyPr>
            <a:noAutofit/>
          </a:bodyPr>
          <a:lstStyle/>
          <a:p>
            <a:r>
              <a:rPr lang="sv-SE" dirty="0">
                <a:solidFill>
                  <a:srgbClr val="377D7A"/>
                </a:solidFill>
              </a:rPr>
              <a:t>Vårdförloppets mål</a:t>
            </a:r>
          </a:p>
        </p:txBody>
      </p:sp>
      <p:grpSp>
        <p:nvGrpSpPr>
          <p:cNvPr id="2" name="Grupp 1">
            <a:extLst>
              <a:ext uri="{FF2B5EF4-FFF2-40B4-BE49-F238E27FC236}">
                <a16:creationId xmlns:a16="http://schemas.microsoft.com/office/drawing/2014/main" id="{F845F0F7-FC34-B3EE-3A7B-5682098CCE68}"/>
              </a:ext>
              <a:ext uri="{C183D7F6-B498-43B3-948B-1728B52AA6E4}">
                <adec:decorative xmlns:adec="http://schemas.microsoft.com/office/drawing/2017/decorative" val="1"/>
              </a:ext>
            </a:extLst>
          </p:cNvPr>
          <p:cNvGrpSpPr/>
          <p:nvPr/>
        </p:nvGrpSpPr>
        <p:grpSpPr>
          <a:xfrm>
            <a:off x="5333626" y="608829"/>
            <a:ext cx="2798320" cy="105129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sp>
        <p:nvSpPr>
          <p:cNvPr id="4" name="textruta 3">
            <a:extLst>
              <a:ext uri="{FF2B5EF4-FFF2-40B4-BE49-F238E27FC236}">
                <a16:creationId xmlns:a16="http://schemas.microsoft.com/office/drawing/2014/main" id="{1D00F1D1-7587-2E64-4A3A-8A64BF2C7FAE}"/>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111940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566534"/>
            <a:ext cx="9144000" cy="609793"/>
          </a:xfrm>
        </p:spPr>
        <p:txBody>
          <a:bodyPr>
            <a:normAutofit/>
          </a:bodyPr>
          <a:lstStyle/>
          <a:p>
            <a:r>
              <a:rPr lang="sv-SE" dirty="0"/>
              <a:t>Nulägesbeskrivning ur ett patientperspektiv</a:t>
            </a:r>
          </a:p>
        </p:txBody>
      </p:sp>
      <p:sp>
        <p:nvSpPr>
          <p:cNvPr id="2" name="Högerpil 1">
            <a:extLst>
              <a:ext uri="{C183D7F6-B498-43B3-948B-1728B52AA6E4}">
                <adec:decorative xmlns:adec="http://schemas.microsoft.com/office/drawing/2017/decorative" val="1"/>
              </a:ext>
            </a:extLst>
          </p:cNvPr>
          <p:cNvSpPr/>
          <p:nvPr/>
        </p:nvSpPr>
        <p:spPr>
          <a:xfrm>
            <a:off x="4296885" y="202223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oup 18">
            <a:extLst>
              <a:ext uri="{FF2B5EF4-FFF2-40B4-BE49-F238E27FC236}">
                <a16:creationId xmlns:a16="http://schemas.microsoft.com/office/drawing/2014/main" id="{5B780D35-272E-A4AC-2E50-B7B5899FD962}"/>
              </a:ext>
              <a:ext uri="{C183D7F6-B498-43B3-948B-1728B52AA6E4}">
                <adec:decorative xmlns:adec="http://schemas.microsoft.com/office/drawing/2017/decorative" val="1"/>
              </a:ext>
            </a:extLst>
          </p:cNvPr>
          <p:cNvGrpSpPr/>
          <p:nvPr/>
        </p:nvGrpSpPr>
        <p:grpSpPr>
          <a:xfrm>
            <a:off x="4296885" y="2816088"/>
            <a:ext cx="5713389" cy="792000"/>
            <a:chOff x="4296885" y="2854251"/>
            <a:chExt cx="5713389" cy="792000"/>
          </a:xfrm>
        </p:grpSpPr>
        <p:sp>
          <p:nvSpPr>
            <p:cNvPr id="8" name="Platshållare för text 4"/>
            <p:cNvSpPr txBox="1">
              <a:spLocks/>
            </p:cNvSpPr>
            <p:nvPr/>
          </p:nvSpPr>
          <p:spPr>
            <a:xfrm>
              <a:off x="4603004" y="2854251"/>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2000">
                  <a:solidFill>
                    <a:srgbClr val="000000"/>
                  </a:solidFill>
                  <a:ea typeface="Calibri" panose="020F0502020204030204" pitchFamily="34" charset="0"/>
                  <a:cs typeface="Arial" panose="020B0604020202020204" pitchFamily="34" charset="0"/>
                </a:rPr>
                <a:t>2) Livet efter stroke upplevs påtagligt förändrat med ofullständigt bistånd från vården</a:t>
              </a:r>
              <a:r>
                <a:rPr lang="sv-SE" sz="2000">
                  <a:solidFill>
                    <a:srgbClr val="000000"/>
                  </a:solidFill>
                  <a:cs typeface="Arial" panose="020B0604020202020204" pitchFamily="34" charset="0"/>
                </a:rPr>
                <a:t> </a:t>
              </a:r>
              <a:endParaRPr lang="sv-SE" sz="2000">
                <a:solidFill>
                  <a:srgbClr val="000000"/>
                </a:solidFill>
                <a:ea typeface="Calibri" panose="020F0502020204030204" pitchFamily="34" charset="0"/>
                <a:cs typeface="Arial" panose="020B0604020202020204" pitchFamily="34" charset="0"/>
              </a:endParaRPr>
            </a:p>
          </p:txBody>
        </p:sp>
        <p:sp>
          <p:nvSpPr>
            <p:cNvPr id="12" name="Högerpil 11"/>
            <p:cNvSpPr/>
            <p:nvPr/>
          </p:nvSpPr>
          <p:spPr>
            <a:xfrm>
              <a:off x="4296885" y="312284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oup 16">
            <a:extLst>
              <a:ext uri="{FF2B5EF4-FFF2-40B4-BE49-F238E27FC236}">
                <a16:creationId xmlns:a16="http://schemas.microsoft.com/office/drawing/2014/main" id="{56836270-D637-94D0-9E77-9CB325FA43D9}"/>
              </a:ext>
              <a:ext uri="{C183D7F6-B498-43B3-948B-1728B52AA6E4}">
                <adec:decorative xmlns:adec="http://schemas.microsoft.com/office/drawing/2017/decorative" val="1"/>
              </a:ext>
            </a:extLst>
          </p:cNvPr>
          <p:cNvGrpSpPr/>
          <p:nvPr/>
        </p:nvGrpSpPr>
        <p:grpSpPr>
          <a:xfrm>
            <a:off x="4296885" y="3878537"/>
            <a:ext cx="5713390" cy="792000"/>
            <a:chOff x="4296885" y="3849443"/>
            <a:chExt cx="5713390" cy="792000"/>
          </a:xfrm>
        </p:grpSpPr>
        <p:sp>
          <p:nvSpPr>
            <p:cNvPr id="9" name="Platshållare för text 4"/>
            <p:cNvSpPr txBox="1">
              <a:spLocks/>
            </p:cNvSpPr>
            <p:nvPr/>
          </p:nvSpPr>
          <p:spPr>
            <a:xfrm>
              <a:off x="4603005" y="3849443"/>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2000">
                  <a:solidFill>
                    <a:srgbClr val="000000"/>
                  </a:solidFill>
                  <a:ea typeface="Calibri" panose="020F0502020204030204" pitchFamily="34" charset="0"/>
                  <a:cs typeface="Arial" panose="020B0604020202020204" pitchFamily="34" charset="0"/>
                </a:rPr>
                <a:t>3) Rehabiliteringsåtgärderna möter inte alltid behoven</a:t>
              </a:r>
              <a:endParaRPr lang="sv-SE" sz="2000"/>
            </a:p>
          </p:txBody>
        </p:sp>
        <p:sp>
          <p:nvSpPr>
            <p:cNvPr id="14" name="Högerpil 13"/>
            <p:cNvSpPr/>
            <p:nvPr/>
          </p:nvSpPr>
          <p:spPr>
            <a:xfrm>
              <a:off x="4296885" y="4118040"/>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 name="Group 5">
            <a:extLst>
              <a:ext uri="{FF2B5EF4-FFF2-40B4-BE49-F238E27FC236}">
                <a16:creationId xmlns:a16="http://schemas.microsoft.com/office/drawing/2014/main" id="{722593B5-8E94-8A58-3C56-D62747CCD97A}"/>
              </a:ext>
              <a:ext uri="{C183D7F6-B498-43B3-948B-1728B52AA6E4}">
                <adec:decorative xmlns:adec="http://schemas.microsoft.com/office/drawing/2017/decorative" val="1"/>
              </a:ext>
            </a:extLst>
          </p:cNvPr>
          <p:cNvGrpSpPr/>
          <p:nvPr/>
        </p:nvGrpSpPr>
        <p:grpSpPr>
          <a:xfrm>
            <a:off x="4296885" y="4940987"/>
            <a:ext cx="5713390" cy="792000"/>
            <a:chOff x="4296885" y="4940987"/>
            <a:chExt cx="5713390" cy="792000"/>
          </a:xfrm>
        </p:grpSpPr>
        <p:sp>
          <p:nvSpPr>
            <p:cNvPr id="10" name="Platshållare för text 4"/>
            <p:cNvSpPr txBox="1">
              <a:spLocks/>
            </p:cNvSpPr>
            <p:nvPr/>
          </p:nvSpPr>
          <p:spPr>
            <a:xfrm>
              <a:off x="4603005" y="4940987"/>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2000">
                  <a:solidFill>
                    <a:srgbClr val="000000"/>
                  </a:solidFill>
                  <a:ea typeface="Calibri" panose="020F0502020204030204" pitchFamily="34" charset="0"/>
                  <a:cs typeface="Arial" panose="020B0604020202020204" pitchFamily="34" charset="0"/>
                </a:rPr>
                <a:t>4) Bristande långsiktig uppföljning </a:t>
              </a:r>
              <a:endParaRPr lang="sv-SE" sz="2000"/>
            </a:p>
          </p:txBody>
        </p:sp>
        <p:sp>
          <p:nvSpPr>
            <p:cNvPr id="15" name="Högerpil 14"/>
            <p:cNvSpPr/>
            <p:nvPr/>
          </p:nvSpPr>
          <p:spPr>
            <a:xfrm>
              <a:off x="4296885" y="52095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Platshållare för text 4"/>
          <p:cNvSpPr>
            <a:spLocks noGrp="1"/>
          </p:cNvSpPr>
          <p:nvPr>
            <p:ph type="body" sz="quarter" idx="10"/>
          </p:nvPr>
        </p:nvSpPr>
        <p:spPr>
          <a:xfrm>
            <a:off x="4603007" y="1753639"/>
            <a:ext cx="5407270"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sz="2000">
                <a:solidFill>
                  <a:srgbClr val="000000"/>
                </a:solidFill>
                <a:ea typeface="Calibri" panose="020F0502020204030204" pitchFamily="34" charset="0"/>
                <a:cs typeface="Arial" panose="020B0604020202020204" pitchFamily="34" charset="0"/>
              </a:rPr>
              <a:t>1) Den tidiga uppföljningen efter den initiala sjukhusvården är otillräcklig</a:t>
            </a:r>
            <a:endParaRPr lang="sv-SE" sz="2000"/>
          </a:p>
          <a:p>
            <a:pPr lvl="0">
              <a:lnSpc>
                <a:spcPct val="100000"/>
              </a:lnSpc>
              <a:spcBef>
                <a:spcPts val="600"/>
              </a:spcBef>
              <a:defRPr/>
            </a:pPr>
            <a:endParaRPr lang="sv-SE" sz="2000"/>
          </a:p>
        </p:txBody>
      </p:sp>
      <p:sp>
        <p:nvSpPr>
          <p:cNvPr id="18" name="textruta 17"/>
          <p:cNvSpPr txBox="1"/>
          <p:nvPr/>
        </p:nvSpPr>
        <p:spPr>
          <a:xfrm>
            <a:off x="4539375" y="1221513"/>
            <a:ext cx="1956241" cy="523220"/>
          </a:xfrm>
          <a:prstGeom prst="rect">
            <a:avLst/>
          </a:prstGeom>
          <a:noFill/>
        </p:spPr>
        <p:txBody>
          <a:bodyPr wrap="none" rtlCol="0">
            <a:spAutoFit/>
          </a:bodyPr>
          <a:lstStyle/>
          <a:p>
            <a:r>
              <a:rPr lang="sv-SE" sz="2800" b="1">
                <a:solidFill>
                  <a:schemeClr val="accent1">
                    <a:lumMod val="75000"/>
                  </a:schemeClr>
                </a:solidFill>
              </a:rPr>
              <a:t>Utmaningar</a:t>
            </a:r>
          </a:p>
        </p:txBody>
      </p:sp>
      <p:pic>
        <p:nvPicPr>
          <p:cNvPr id="3" name="Picture 2" descr="Bilden visar patientens utmaningar från utskrivning till uppföljning">
            <a:extLst>
              <a:ext uri="{FF2B5EF4-FFF2-40B4-BE49-F238E27FC236}">
                <a16:creationId xmlns:a16="http://schemas.microsoft.com/office/drawing/2014/main" id="{5976590D-6E3A-553F-9F55-AF96B0BCD3C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738" y="1391582"/>
            <a:ext cx="3298030" cy="4781955"/>
          </a:xfrm>
          <a:prstGeom prst="rect">
            <a:avLst/>
          </a:prstGeom>
          <a:noFill/>
          <a:ln>
            <a:noFill/>
          </a:ln>
        </p:spPr>
      </p:pic>
      <p:sp>
        <p:nvSpPr>
          <p:cNvPr id="16" name="textruta 15">
            <a:extLst>
              <a:ext uri="{FF2B5EF4-FFF2-40B4-BE49-F238E27FC236}">
                <a16:creationId xmlns:a16="http://schemas.microsoft.com/office/drawing/2014/main" id="{12D4BE4C-8260-CED4-F9EB-89B11AC04E3E}"/>
              </a:ext>
            </a:extLst>
          </p:cNvPr>
          <p:cNvSpPr txBox="1"/>
          <p:nvPr/>
        </p:nvSpPr>
        <p:spPr>
          <a:xfrm>
            <a:off x="7306549" y="124653"/>
            <a:ext cx="3857723" cy="276999"/>
          </a:xfrm>
          <a:prstGeom prst="rect">
            <a:avLst/>
          </a:prstGeom>
          <a:noFill/>
        </p:spPr>
        <p:txBody>
          <a:bodyPr wrap="square" rtlCol="0">
            <a:spAutoFit/>
          </a:bodyPr>
          <a:lstStyle/>
          <a:p>
            <a:r>
              <a:rPr lang="sv-SE" sz="1200">
                <a:solidFill>
                  <a:schemeClr val="bg1">
                    <a:lumMod val="65000"/>
                  </a:schemeClr>
                </a:solidFill>
              </a:rPr>
              <a:t>Vårdförlopp Stroke och TIA - fortsatt vård och rehabilitering</a:t>
            </a:r>
          </a:p>
        </p:txBody>
      </p:sp>
    </p:spTree>
    <p:extLst>
      <p:ext uri="{BB962C8B-B14F-4D97-AF65-F5344CB8AC3E}">
        <p14:creationId xmlns:p14="http://schemas.microsoft.com/office/powerpoint/2010/main" val="3348951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902_Ppt_vårdförlopp_mall_med_kommentarer_CD_MS_ES  -  Read-Only" id="{30615358-8ECD-45D7-AFBC-DB6C0218E8FD}" vid="{2AEDD69B-995D-45C6-8AF4-0AF546BA3E08}"/>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902_Ppt_vårdförlopp_mall_med_kommentarer_CD_MS_ES  -  Read-Only" id="{30615358-8ECD-45D7-AFBC-DB6C0218E8FD}" vid="{86AB9E07-E71A-4925-9D35-9FA8EC81662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F3AA6D-41C9-4BD7-96F9-05BD668C3603}">
  <ds:schemaRefs>
    <ds:schemaRef ds:uri="91a51955-e0f2-46a1-a4fe-2819e2857a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CB9E7B-C758-4FCE-B64B-53CDE07E7525}">
  <ds:schemaRefs>
    <ds:schemaRef ds:uri="http://schemas.microsoft.com/sharepoint/v3/contenttype/forms"/>
  </ds:schemaRefs>
</ds:datastoreItem>
</file>

<file path=customXml/itemProps3.xml><?xml version="1.0" encoding="utf-8"?>
<ds:datastoreItem xmlns:ds="http://schemas.openxmlformats.org/officeDocument/2006/customXml" ds:itemID="{74838263-E1C9-4E5B-82EB-4EFA5F423BC8}">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91a51955-e0f2-46a1-a4fe-2819e2857af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220907 Vårdförlopp Stroke och TIA - fortsatt vård och rehabilitering.pptx_lro</Template>
  <TotalTime>19637</TotalTime>
  <Words>2577</Words>
  <Application>Microsoft Office PowerPoint</Application>
  <PresentationFormat>Bredbild</PresentationFormat>
  <Paragraphs>309</Paragraphs>
  <Slides>22</Slides>
  <Notes>6</Notes>
  <HiddenSlides>0</HiddenSlides>
  <MMClips>0</MMClips>
  <ScaleCrop>false</ScaleCrop>
  <HeadingPairs>
    <vt:vector size="8" baseType="variant">
      <vt:variant>
        <vt:lpstr>Använt teckensnitt</vt:lpstr>
      </vt:variant>
      <vt:variant>
        <vt:i4>3</vt:i4>
      </vt:variant>
      <vt:variant>
        <vt:lpstr>Tema</vt:lpstr>
      </vt:variant>
      <vt:variant>
        <vt:i4>2</vt:i4>
      </vt:variant>
      <vt:variant>
        <vt:lpstr>Serverprogram för OLE-inbäddning</vt:lpstr>
      </vt:variant>
      <vt:variant>
        <vt:i4>1</vt:i4>
      </vt:variant>
      <vt:variant>
        <vt:lpstr>Bildrubriker</vt:lpstr>
      </vt:variant>
      <vt:variant>
        <vt:i4>22</vt:i4>
      </vt:variant>
    </vt:vector>
  </HeadingPairs>
  <TitlesOfParts>
    <vt:vector size="28" baseType="lpstr">
      <vt:lpstr>Arial</vt:lpstr>
      <vt:lpstr>Calibri</vt:lpstr>
      <vt:lpstr>Calibri Light</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stroke och TIA</vt:lpstr>
      <vt:lpstr>Varför ett vårdförlopp? Huvudsakliga anledningar</vt:lpstr>
      <vt:lpstr>Nationell variation</vt:lpstr>
      <vt:lpstr>Vårdförloppet lägger tonvikt på</vt:lpstr>
      <vt:lpstr>Vårdförloppets mål</vt:lpstr>
      <vt:lpstr>Nulägesbeskrivning ur ett patientperspektiv</vt:lpstr>
      <vt:lpstr>Vårdförloppet stroke och TIA  – fortsatt vård och rehabilitering, omfattning och huvudsakliga åtgärder</vt:lpstr>
      <vt:lpstr>Patientkontrakt</vt:lpstr>
      <vt:lpstr>Vårdförloppet utgår från tillförlitliga och aktuella kunskapsstöd och bästa tillgängliga kunskap</vt:lpstr>
      <vt:lpstr>Vårdförloppet innehåller flödesschema och åtgärder </vt:lpstr>
      <vt:lpstr>Vad kommer att följas upp (urval)</vt:lpstr>
      <vt:lpstr>Vad blir konsekvenserna?</vt:lpstr>
      <vt:lpstr>Personcentrerat och sammanhållet vårdförlopp stroke och TIA - fortsatt vård och rehabilitering</vt:lpstr>
      <vt:lpstr>Deltagare, sida 1/2</vt:lpstr>
      <vt:lpstr>Deltagare, sida 2/2</vt:lpstr>
      <vt:lpstr>Mer information och stöd</vt:lpstr>
      <vt:lpstr>PowerPoint-presentation</vt:lpstr>
      <vt:lpstr>Dialog 1 - gapanalys</vt:lpstr>
      <vt:lpstr>Dialog - införande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Lars Rosengren</dc:creator>
  <cp:lastModifiedBy>Björk Staffan</cp:lastModifiedBy>
  <cp:revision>7</cp:revision>
  <dcterms:created xsi:type="dcterms:W3CDTF">2022-09-12T11:02:34Z</dcterms:created>
  <dcterms:modified xsi:type="dcterms:W3CDTF">2024-01-08T09:14:18Z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