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sldIdLst>
    <p:sldId id="2145709519" r:id="rId5"/>
    <p:sldId id="214570952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775" y="70274"/>
            <a:ext cx="8422545" cy="635926"/>
          </a:xfrm>
        </p:spPr>
        <p:txBody>
          <a:bodyPr>
            <a:noAutofit/>
          </a:bodyPr>
          <a:lstStyle/>
          <a:p>
            <a:r>
              <a:rPr lang="sv-SE" dirty="0"/>
              <a:t>NPO ögonsjukdomar,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42861"/>
              </p:ext>
            </p:extLst>
          </p:nvPr>
        </p:nvGraphicFramePr>
        <p:xfrm>
          <a:off x="318775" y="859728"/>
          <a:ext cx="11492924" cy="3795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604168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174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Uvea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Onkologi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Hereditära retinala sjukdomar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Kornea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Glaukom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300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Perioperativ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medicinering av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Uveapatienter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inför kataraktoperationer 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Initierad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Riktlinjer för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Toxoplasma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Konjunktivalt melanom</a:t>
                      </a:r>
                      <a:b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Uvealt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melanom </a:t>
                      </a:r>
                      <a:b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Retinoblastom</a:t>
                      </a:r>
                      <a:b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Icke-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melanocytära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konjunktivala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tumörer</a:t>
                      </a:r>
                      <a:b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Hereditära retinala sjukdomar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Herpesinfektioner 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Diagnostik och behandling av infektiösa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keratiter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orsakad av bakterier, svamp och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protozer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Korneala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ektasier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Förankring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Korneal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Transplantation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Medicinska kontaktlinser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Förankring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Ö</a:t>
                      </a:r>
                      <a:r>
                        <a:rPr lang="sv-SE" sz="1400" dirty="0" err="1"/>
                        <a:t>ppenvinkelglaukom</a:t>
                      </a:r>
                      <a:r>
                        <a:rPr lang="sv-SE" sz="1400" dirty="0"/>
                        <a:t> </a:t>
                      </a: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/>
                        <a:t>Akut glaukom </a:t>
                      </a:r>
                      <a:br>
                        <a:rPr lang="sv-SE" sz="1400" dirty="0"/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09083" y="1220641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688542" y="1195474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9AF9E3A-8E79-507F-49E5-C901C603FE26}"/>
              </a:ext>
            </a:extLst>
          </p:cNvPr>
          <p:cNvSpPr/>
          <p:nvPr/>
        </p:nvSpPr>
        <p:spPr>
          <a:xfrm>
            <a:off x="6142780" y="122457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31EF6FCF-B565-9603-506B-99205840F801}"/>
              </a:ext>
            </a:extLst>
          </p:cNvPr>
          <p:cNvSpPr/>
          <p:nvPr/>
        </p:nvSpPr>
        <p:spPr>
          <a:xfrm>
            <a:off x="8402653" y="120416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30F6A98-6546-CC60-972C-192331869122}"/>
              </a:ext>
            </a:extLst>
          </p:cNvPr>
          <p:cNvSpPr/>
          <p:nvPr/>
        </p:nvSpPr>
        <p:spPr>
          <a:xfrm>
            <a:off x="10570706" y="120416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1984188-99B5-9038-4B09-82D2F9D94D8F}"/>
              </a:ext>
            </a:extLst>
          </p:cNvPr>
          <p:cNvSpPr txBox="1"/>
          <p:nvPr/>
        </p:nvSpPr>
        <p:spPr>
          <a:xfrm>
            <a:off x="318775" y="574845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192900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10252"/>
              </p:ext>
            </p:extLst>
          </p:nvPr>
        </p:nvGraphicFramePr>
        <p:xfrm>
          <a:off x="415449" y="855654"/>
          <a:ext cx="8808148" cy="4651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19146">
                <a:tc>
                  <a:txBody>
                    <a:bodyPr/>
                    <a:lstStyle/>
                    <a:p>
                      <a:r>
                        <a:rPr lang="sv-SE" dirty="0"/>
                        <a:t>Medicinsk retina 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Barnoftalmologi och skelning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Plastik 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orbita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 1:2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Plastik 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orbita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2:2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Handläggning av våt åldersförändring i gula fläcken (AMD)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Synnedsättande Diabetes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makulaödem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Q1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Retinal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venocklusion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Klorokinkontroller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Proliferativ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DRP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Screening och behandling av pediatrisk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uveit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vid juvenil idiopatisk artrit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Synscreening barnhälsovården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Synscreening Elevhälsan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Remiss  15/9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Screening av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Retinopathy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prematurity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(ROP)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err="1"/>
                        <a:t>Periorbital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nekrotiserande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fasciit</a:t>
                      </a:r>
                      <a:b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err="1"/>
                        <a:t>Periorbitala</a:t>
                      </a:r>
                      <a:r>
                        <a:rPr lang="sv-SE" sz="1400" dirty="0"/>
                        <a:t> och </a:t>
                      </a:r>
                      <a:r>
                        <a:rPr lang="sv-SE" sz="1400" dirty="0" err="1"/>
                        <a:t>orbitala</a:t>
                      </a:r>
                      <a:r>
                        <a:rPr lang="sv-SE" sz="1400" dirty="0"/>
                        <a:t> infektioner</a:t>
                      </a:r>
                      <a:br>
                        <a:rPr lang="sv-SE" sz="1400" dirty="0"/>
                      </a:br>
                      <a:r>
                        <a:rPr lang="sv-SE" sz="1400" i="1" dirty="0"/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err="1"/>
                        <a:t>Periokulär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skivepitalcancer</a:t>
                      </a:r>
                      <a:br>
                        <a:rPr lang="sv-SE" sz="1400" dirty="0"/>
                      </a:br>
                      <a:r>
                        <a:rPr lang="sv-SE" sz="1400" i="1" dirty="0"/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/>
                        <a:t>Ögonnära basalcellscancer</a:t>
                      </a:r>
                      <a:br>
                        <a:rPr lang="sv-SE" sz="1400" dirty="0"/>
                      </a:br>
                      <a:r>
                        <a:rPr lang="sv-SE" sz="1400" i="1" dirty="0"/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/>
                        <a:t>Handläggning och behandling av tårflöde </a:t>
                      </a:r>
                      <a:r>
                        <a:rPr lang="sv-SE" sz="1400" dirty="0" err="1"/>
                        <a:t>pga</a:t>
                      </a:r>
                      <a:r>
                        <a:rPr lang="sv-SE" sz="1400" dirty="0"/>
                        <a:t> nedsatt tårdränage samt infektioner i </a:t>
                      </a:r>
                      <a:r>
                        <a:rPr lang="sv-SE" sz="1400" dirty="0" err="1"/>
                        <a:t>tårvägarna</a:t>
                      </a:r>
                      <a:r>
                        <a:rPr lang="sv-SE" sz="1400" dirty="0"/>
                        <a:t> hos vuxna</a:t>
                      </a:r>
                      <a:br>
                        <a:rPr lang="sv-SE" sz="1400" dirty="0"/>
                      </a:br>
                      <a:r>
                        <a:rPr lang="sv-SE" sz="1400" i="1" dirty="0"/>
                        <a:t>Publicering Q1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/>
                        <a:t>Kongenitala tårvägssjukdomar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Publicering Q1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i="0" dirty="0" err="1"/>
                        <a:t>Periokulär</a:t>
                      </a:r>
                      <a:r>
                        <a:rPr lang="sv-SE" sz="1400" i="0" dirty="0"/>
                        <a:t> talgkörtelcancer</a:t>
                      </a:r>
                      <a:br>
                        <a:rPr lang="sv-SE" sz="1400" i="1" dirty="0"/>
                      </a:br>
                      <a:r>
                        <a:rPr lang="sv-SE" sz="1400" i="1" dirty="0"/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i="0" dirty="0" err="1"/>
                        <a:t>Orbitala</a:t>
                      </a:r>
                      <a:r>
                        <a:rPr lang="sv-SE" sz="1400" i="0" dirty="0"/>
                        <a:t> inflammationer</a:t>
                      </a:r>
                      <a:br>
                        <a:rPr lang="sv-SE" sz="1400" i="1" dirty="0"/>
                      </a:br>
                      <a:r>
                        <a:rPr lang="sv-SE" sz="1400" i="1" dirty="0"/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02515" y="123316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67224" y="1214415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9AF9E3A-8E79-507F-49E5-C901C603FE26}"/>
              </a:ext>
            </a:extLst>
          </p:cNvPr>
          <p:cNvSpPr/>
          <p:nvPr/>
        </p:nvSpPr>
        <p:spPr>
          <a:xfrm>
            <a:off x="6237806" y="124797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A3A9F4EB-20E0-C790-1DDD-0DDCE55F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92" y="162302"/>
            <a:ext cx="9144000" cy="609793"/>
          </a:xfrm>
        </p:spPr>
        <p:txBody>
          <a:bodyPr/>
          <a:lstStyle/>
          <a:p>
            <a:r>
              <a:rPr lang="sv-SE" dirty="0"/>
              <a:t>NPO ögonsjukdomar, insatsområden 2024 </a:t>
            </a:r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B0CA7942-C032-F363-669B-AA42DD457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37240"/>
              </p:ext>
            </p:extLst>
          </p:nvPr>
        </p:nvGraphicFramePr>
        <p:xfrm>
          <a:off x="9219678" y="855654"/>
          <a:ext cx="2210948" cy="276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948">
                  <a:extLst>
                    <a:ext uri="{9D8B030D-6E8A-4147-A177-3AD203B41FA5}">
                      <a16:colId xmlns:a16="http://schemas.microsoft.com/office/drawing/2014/main" val="1449914359"/>
                    </a:ext>
                  </a:extLst>
                </a:gridCol>
              </a:tblGrid>
              <a:tr h="701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Neurooftalmologi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88038"/>
                  </a:ext>
                </a:extLst>
              </a:tr>
              <a:tr h="205880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Lebers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hereditära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optikusneuropati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Ögonuppföljning vid idiopatisk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intrakraniell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hypertension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Optikusneurit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hos vuxna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0471"/>
                  </a:ext>
                </a:extLst>
              </a:tr>
            </a:tbl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C51F119F-DA70-3936-5295-5B6DB6293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19153"/>
              </p:ext>
            </p:extLst>
          </p:nvPr>
        </p:nvGraphicFramePr>
        <p:xfrm>
          <a:off x="7046752" y="3607266"/>
          <a:ext cx="2163286" cy="1904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3286">
                  <a:extLst>
                    <a:ext uri="{9D8B030D-6E8A-4147-A177-3AD203B41FA5}">
                      <a16:colId xmlns:a16="http://schemas.microsoft.com/office/drawing/2014/main" val="3827380700"/>
                    </a:ext>
                  </a:extLst>
                </a:gridCol>
              </a:tblGrid>
              <a:tr h="662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Kirurgisk retina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75056"/>
                  </a:ext>
                </a:extLst>
              </a:tr>
              <a:tr h="124157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Bakteriell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endoftalmit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871125"/>
                  </a:ext>
                </a:extLst>
              </a:tr>
            </a:tbl>
          </a:graphicData>
        </a:graphic>
      </p:graphicFrame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D870C5D6-190A-1FBE-BE32-6B53503A3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56535"/>
              </p:ext>
            </p:extLst>
          </p:nvPr>
        </p:nvGraphicFramePr>
        <p:xfrm>
          <a:off x="9214858" y="3615655"/>
          <a:ext cx="2210948" cy="1891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948">
                  <a:extLst>
                    <a:ext uri="{9D8B030D-6E8A-4147-A177-3AD203B41FA5}">
                      <a16:colId xmlns:a16="http://schemas.microsoft.com/office/drawing/2014/main" val="2681394336"/>
                    </a:ext>
                  </a:extLst>
                </a:gridCol>
              </a:tblGrid>
              <a:tr h="658124">
                <a:tc>
                  <a:txBody>
                    <a:bodyPr/>
                    <a:lstStyle/>
                    <a:p>
                      <a:r>
                        <a:rPr lang="sv-SE" sz="1800" dirty="0"/>
                        <a:t>Lins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707563"/>
                  </a:ext>
                </a:extLst>
              </a:tr>
              <a:tr h="123294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Katarakt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673227"/>
                  </a:ext>
                </a:extLst>
              </a:tr>
            </a:tbl>
          </a:graphicData>
        </a:graphic>
      </p:graphicFrame>
      <p:sp>
        <p:nvSpPr>
          <p:cNvPr id="17" name="Ellips 16">
            <a:extLst>
              <a:ext uri="{FF2B5EF4-FFF2-40B4-BE49-F238E27FC236}">
                <a16:creationId xmlns:a16="http://schemas.microsoft.com/office/drawing/2014/main" id="{266F5D7D-F2DE-F7FF-6BFF-96AC21C7252E}"/>
              </a:ext>
            </a:extLst>
          </p:cNvPr>
          <p:cNvSpPr/>
          <p:nvPr/>
        </p:nvSpPr>
        <p:spPr>
          <a:xfrm>
            <a:off x="10628318" y="124797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6148329A-3833-F203-C76E-6DD97CF7CABE}"/>
              </a:ext>
            </a:extLst>
          </p:cNvPr>
          <p:cNvSpPr/>
          <p:nvPr/>
        </p:nvSpPr>
        <p:spPr>
          <a:xfrm>
            <a:off x="8423411" y="395062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5257F3D0-3662-178D-C2D2-8CD32CC32B40}"/>
              </a:ext>
            </a:extLst>
          </p:cNvPr>
          <p:cNvSpPr/>
          <p:nvPr/>
        </p:nvSpPr>
        <p:spPr>
          <a:xfrm>
            <a:off x="10640891" y="395062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0AA2867-5F41-B711-AB3F-BBF15C270A28}"/>
              </a:ext>
            </a:extLst>
          </p:cNvPr>
          <p:cNvSpPr txBox="1"/>
          <p:nvPr/>
        </p:nvSpPr>
        <p:spPr>
          <a:xfrm>
            <a:off x="415449" y="5750457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3796584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c327374-d27d-40fa-b03e-3e9ceeb4050d"/>
    <ds:schemaRef ds:uri="http://purl.org/dc/elements/1.1/"/>
    <ds:schemaRef ds:uri="http://schemas.microsoft.com/office/2006/metadata/properties"/>
    <ds:schemaRef ds:uri="1297be99-8d8c-45a6-8832-c47c587c6bb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57309</TotalTime>
  <Words>266</Words>
  <Application>Microsoft Office PowerPoint</Application>
  <PresentationFormat>Bredbild</PresentationFormat>
  <Paragraphs>66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Tema_sveriges_regioner_i_samverkan</vt:lpstr>
      <vt:lpstr>NPO ögonsjukdomar, insatsområden 2024 </vt:lpstr>
      <vt:lpstr>NPO ögonsjukdomar,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467</cp:revision>
  <dcterms:created xsi:type="dcterms:W3CDTF">2020-10-02T09:15:38Z</dcterms:created>
  <dcterms:modified xsi:type="dcterms:W3CDTF">2024-02-08T14:30:58Z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