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D7A"/>
    <a:srgbClr val="62BAB6"/>
    <a:srgbClr val="AADAD8"/>
    <a:srgbClr val="E8ECEC"/>
    <a:srgbClr val="CE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136" y="70274"/>
            <a:ext cx="11996780" cy="635926"/>
          </a:xfrm>
        </p:spPr>
        <p:txBody>
          <a:bodyPr>
            <a:noAutofit/>
          </a:bodyPr>
          <a:lstStyle/>
          <a:p>
            <a:r>
              <a:rPr lang="sv-SE" dirty="0"/>
              <a:t>NPO öron-, näs- och halssjukdomar, insatsområden 2024 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8D3A644D-C5AE-8225-9453-3EA151151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91416"/>
              </p:ext>
            </p:extLst>
          </p:nvPr>
        </p:nvGraphicFramePr>
        <p:xfrm>
          <a:off x="356136" y="869140"/>
          <a:ext cx="1154069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138">
                  <a:extLst>
                    <a:ext uri="{9D8B030D-6E8A-4147-A177-3AD203B41FA5}">
                      <a16:colId xmlns:a16="http://schemas.microsoft.com/office/drawing/2014/main" val="3674078624"/>
                    </a:ext>
                  </a:extLst>
                </a:gridCol>
                <a:gridCol w="2308138">
                  <a:extLst>
                    <a:ext uri="{9D8B030D-6E8A-4147-A177-3AD203B41FA5}">
                      <a16:colId xmlns:a16="http://schemas.microsoft.com/office/drawing/2014/main" val="1756644982"/>
                    </a:ext>
                  </a:extLst>
                </a:gridCol>
                <a:gridCol w="2308138">
                  <a:extLst>
                    <a:ext uri="{9D8B030D-6E8A-4147-A177-3AD203B41FA5}">
                      <a16:colId xmlns:a16="http://schemas.microsoft.com/office/drawing/2014/main" val="2266520654"/>
                    </a:ext>
                  </a:extLst>
                </a:gridCol>
                <a:gridCol w="2308138">
                  <a:extLst>
                    <a:ext uri="{9D8B030D-6E8A-4147-A177-3AD203B41FA5}">
                      <a16:colId xmlns:a16="http://schemas.microsoft.com/office/drawing/2014/main" val="547163093"/>
                    </a:ext>
                  </a:extLst>
                </a:gridCol>
                <a:gridCol w="2308138">
                  <a:extLst>
                    <a:ext uri="{9D8B030D-6E8A-4147-A177-3AD203B41FA5}">
                      <a16:colId xmlns:a16="http://schemas.microsoft.com/office/drawing/2014/main" val="3566526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Grav hörselnedsättning</a:t>
                      </a:r>
                      <a:endParaRPr lang="sv-S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Obstruktiv sömnrelaterad andningsstörning hos barn (OSDB)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Tonsilloperation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Hörselnedsättning audiologi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Rehabilitering efter huvud- och halscancer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792757"/>
                  </a:ext>
                </a:extLst>
              </a:tr>
              <a:tr h="343427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Implementering av vårdförlopp grav hörselnedsättning pågår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Implementering av vårdförlopp obstruktiv sömnrelaterad andningsstörning hos barn.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Implementering av riktlinje Kall teknik vid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tonsillektomi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Riktlinje Hörselasymmetri hos vuxen publicerad 2023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Riktlinje Bilateral CI vuxen Q4</a:t>
                      </a:r>
                      <a:endParaRPr lang="sv-SE" sz="1400" dirty="0"/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Kartläggning och sammanställning av underlag för beslut om kunskapsstöd.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 under framtagande. 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Samverkan med NPO cancersjukdomar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837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Hörselnedsättning </a:t>
                      </a:r>
                      <a:r>
                        <a:rPr lang="sv-SE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otokirurgi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Sinonasal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sjukdom </a:t>
                      </a:r>
                    </a:p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7A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7A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7A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64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dirty="0"/>
                        <a:t>Vårdprogram otoskleros: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Leverans Q4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dirty="0"/>
                        <a:t>Riktlinje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benförankrad HAPP teknik: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Leverans 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Uppdragsbeskrivning färdigställs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Nomineringsprocess inleds.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Start NAG Q1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105210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9707F0B0-1B3B-5390-2123-A6FBD8152574}"/>
              </a:ext>
            </a:extLst>
          </p:cNvPr>
          <p:cNvSpPr/>
          <p:nvPr/>
        </p:nvSpPr>
        <p:spPr>
          <a:xfrm>
            <a:off x="8769711" y="153629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A2F0FD38-9EA3-AFDA-A2DE-7D5498B382FB}"/>
              </a:ext>
            </a:extLst>
          </p:cNvPr>
          <p:cNvSpPr/>
          <p:nvPr/>
        </p:nvSpPr>
        <p:spPr>
          <a:xfrm>
            <a:off x="11083030" y="155418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7DA60C98-031E-2760-9A5B-1BF30B005268}"/>
              </a:ext>
            </a:extLst>
          </p:cNvPr>
          <p:cNvSpPr/>
          <p:nvPr/>
        </p:nvSpPr>
        <p:spPr>
          <a:xfrm>
            <a:off x="1939176" y="403251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43540533-D981-5385-6896-BE4A07220DD8}"/>
              </a:ext>
            </a:extLst>
          </p:cNvPr>
          <p:cNvSpPr/>
          <p:nvPr/>
        </p:nvSpPr>
        <p:spPr>
          <a:xfrm>
            <a:off x="4233107" y="40170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7B59E85-4F8E-35BD-576C-9D33B310BB5E}"/>
              </a:ext>
            </a:extLst>
          </p:cNvPr>
          <p:cNvSpPr txBox="1"/>
          <p:nvPr/>
        </p:nvSpPr>
        <p:spPr>
          <a:xfrm>
            <a:off x="356136" y="5817440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51651</TotalTime>
  <Words>120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öron-, näs- och halssjukdomar,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464</cp:revision>
  <dcterms:created xsi:type="dcterms:W3CDTF">2020-10-02T09:15:38Z</dcterms:created>
  <dcterms:modified xsi:type="dcterms:W3CDTF">2024-02-08T14:40:59Z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