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Lst>
  <p:notesMasterIdLst>
    <p:notesMasterId r:id="rId27"/>
  </p:notesMasterIdLst>
  <p:sldIdLst>
    <p:sldId id="3019" r:id="rId11"/>
    <p:sldId id="3040" r:id="rId12"/>
    <p:sldId id="3030" r:id="rId13"/>
    <p:sldId id="3020" r:id="rId14"/>
    <p:sldId id="3021" r:id="rId15"/>
    <p:sldId id="3023" r:id="rId16"/>
    <p:sldId id="3024" r:id="rId17"/>
    <p:sldId id="3025" r:id="rId18"/>
    <p:sldId id="3026" r:id="rId19"/>
    <p:sldId id="3039" r:id="rId20"/>
    <p:sldId id="3032" r:id="rId21"/>
    <p:sldId id="3036" r:id="rId22"/>
    <p:sldId id="3015" r:id="rId23"/>
    <p:sldId id="3035" r:id="rId24"/>
    <p:sldId id="3041" r:id="rId25"/>
    <p:sldId id="3033"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90606-2F4D-4DDE-985E-1A85C6C4EB4B}" type="datetimeFigureOut">
              <a:rPr lang="sv-SE" smtClean="0"/>
              <a:t>2023-09-27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7D3F9-E60E-44FD-87CC-50E937B95D90}" type="slidenum">
              <a:rPr lang="sv-SE" smtClean="0"/>
              <a:t>‹#›</a:t>
            </a:fld>
            <a:endParaRPr lang="sv-SE"/>
          </a:p>
        </p:txBody>
      </p:sp>
    </p:spTree>
    <p:extLst>
      <p:ext uri="{BB962C8B-B14F-4D97-AF65-F5344CB8AC3E}">
        <p14:creationId xmlns:p14="http://schemas.microsoft.com/office/powerpoint/2010/main" val="37691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E67D3F9-E60E-44FD-87CC-50E937B95D90}" type="slidenum">
              <a:rPr lang="sv-SE" smtClean="0"/>
              <a:t>6</a:t>
            </a:fld>
            <a:endParaRPr lang="sv-SE"/>
          </a:p>
        </p:txBody>
      </p:sp>
    </p:spTree>
    <p:extLst>
      <p:ext uri="{BB962C8B-B14F-4D97-AF65-F5344CB8AC3E}">
        <p14:creationId xmlns:p14="http://schemas.microsoft.com/office/powerpoint/2010/main" val="343466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64408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54716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49662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35072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59644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89560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2023-09-27</a:t>
            </a:fld>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939530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941630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096710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33660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2023-09-27</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152044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94417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03386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96767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15934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68577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2023-09-27</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2023-09-27</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2023-09-27</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4.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7.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2023-09-27</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2023-09-27</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6243852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20E0EF-D836-490E-720E-0BFAD15B68A3}"/>
              </a:ext>
            </a:extLst>
          </p:cNvPr>
          <p:cNvSpPr>
            <a:spLocks noGrp="1"/>
          </p:cNvSpPr>
          <p:nvPr>
            <p:ph type="title"/>
          </p:nvPr>
        </p:nvSpPr>
        <p:spPr>
          <a:xfrm>
            <a:off x="0" y="609600"/>
            <a:ext cx="12192000" cy="1730828"/>
          </a:xfrm>
        </p:spPr>
        <p:txBody>
          <a:bodyPr/>
          <a:lstStyle/>
          <a:p>
            <a:pPr algn="ctr"/>
            <a:r>
              <a:rPr lang="sv-SE" sz="4000">
                <a:solidFill>
                  <a:schemeClr val="tx1"/>
                </a:solidFill>
              </a:rPr>
              <a:t>Metodstöd </a:t>
            </a:r>
            <a:br>
              <a:rPr lang="sv-SE" sz="4000">
                <a:solidFill>
                  <a:schemeClr val="tx1"/>
                </a:solidFill>
              </a:rPr>
            </a:br>
            <a:r>
              <a:rPr lang="sv-SE" sz="4000" dirty="0">
                <a:solidFill>
                  <a:schemeClr val="tx1"/>
                </a:solidFill>
              </a:rPr>
              <a:t>Era</a:t>
            </a:r>
            <a:r>
              <a:rPr lang="sv-SE" sz="4000">
                <a:solidFill>
                  <a:schemeClr val="tx1"/>
                </a:solidFill>
              </a:rPr>
              <a:t> viktigaste trender och aktiviteter</a:t>
            </a:r>
            <a:br>
              <a:rPr lang="sv-SE">
                <a:solidFill>
                  <a:schemeClr val="tx1"/>
                </a:solidFill>
              </a:rPr>
            </a:br>
            <a:r>
              <a:rPr lang="sv-SE" sz="2400">
                <a:solidFill>
                  <a:schemeClr val="tx1"/>
                </a:solidFill>
              </a:rPr>
              <a:t>Workshop 90-120 min</a:t>
            </a:r>
          </a:p>
        </p:txBody>
      </p:sp>
    </p:spTree>
    <p:extLst>
      <p:ext uri="{BB962C8B-B14F-4D97-AF65-F5344CB8AC3E}">
        <p14:creationId xmlns:p14="http://schemas.microsoft.com/office/powerpoint/2010/main" val="59019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980501" y="2093204"/>
            <a:ext cx="10181866" cy="4198695"/>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4000">
                <a:latin typeface="+mj-lt"/>
              </a:rPr>
              <a:t>Bild 11- 16 innehåller instruktioner till deltagarna och kan användas under workshopen</a:t>
            </a:r>
            <a:endParaRPr kumimoji="0" lang="sv-SE" altLang="sv-SE" sz="4000" i="0" u="none" strike="noStrike" cap="none" normalizeH="0" baseline="0">
              <a:ln>
                <a:noFill/>
              </a:ln>
              <a:solidFill>
                <a:srgbClr val="000000"/>
              </a:solidFill>
              <a:effectLst/>
              <a:latin typeface="+mj-lt"/>
            </a:endParaRPr>
          </a:p>
          <a:p>
            <a:pPr marL="30163" indent="0" algn="ctr">
              <a:buFont typeface="Symbol" panose="05050102010706020507" pitchFamily="18" charset="2"/>
              <a:buNone/>
            </a:pPr>
            <a:endParaRPr lang="sv-SE" sz="4000" b="1"/>
          </a:p>
          <a:p>
            <a:pPr marL="30163" indent="0">
              <a:buFont typeface="Symbol" panose="05050102010706020507" pitchFamily="18" charset="2"/>
              <a:buNone/>
            </a:pPr>
            <a:r>
              <a:rPr lang="sv-SE"/>
              <a:t> </a:t>
            </a:r>
          </a:p>
          <a:p>
            <a:endParaRPr lang="sv-SE"/>
          </a:p>
          <a:p>
            <a:endParaRPr lang="sv-SE"/>
          </a:p>
        </p:txBody>
      </p:sp>
    </p:spTree>
    <p:extLst>
      <p:ext uri="{BB962C8B-B14F-4D97-AF65-F5344CB8AC3E}">
        <p14:creationId xmlns:p14="http://schemas.microsoft.com/office/powerpoint/2010/main" val="212411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ubrik 1">
            <a:extLst>
              <a:ext uri="{FF2B5EF4-FFF2-40B4-BE49-F238E27FC236}">
                <a16:creationId xmlns:a16="http://schemas.microsoft.com/office/drawing/2014/main" id="{77A97DC2-EF1F-7300-ACC6-B0CB77BE4BC2}"/>
              </a:ext>
            </a:extLst>
          </p:cNvPr>
          <p:cNvSpPr>
            <a:spLocks noGrp="1"/>
          </p:cNvSpPr>
          <p:nvPr>
            <p:ph type="title"/>
          </p:nvPr>
        </p:nvSpPr>
        <p:spPr>
          <a:xfrm>
            <a:off x="1404258" y="1064061"/>
            <a:ext cx="9546771" cy="1231392"/>
          </a:xfrm>
        </p:spPr>
        <p:txBody>
          <a:bodyPr/>
          <a:lstStyle/>
          <a:p>
            <a:pPr algn="ctr"/>
            <a:r>
              <a:rPr lang="en-US" sz="5400" err="1">
                <a:solidFill>
                  <a:schemeClr val="tx1"/>
                </a:solidFill>
              </a:rPr>
              <a:t>Vägval</a:t>
            </a:r>
            <a:r>
              <a:rPr lang="en-US" sz="5400">
                <a:solidFill>
                  <a:schemeClr val="tx1"/>
                </a:solidFill>
              </a:rPr>
              <a:t> för </a:t>
            </a:r>
            <a:r>
              <a:rPr lang="en-US" sz="5400" err="1">
                <a:solidFill>
                  <a:schemeClr val="tx1"/>
                </a:solidFill>
              </a:rPr>
              <a:t>framtiden</a:t>
            </a:r>
            <a:br>
              <a:rPr lang="en-US" sz="5400">
                <a:solidFill>
                  <a:schemeClr val="tx1"/>
                </a:solidFill>
              </a:rPr>
            </a:br>
            <a:r>
              <a:rPr lang="en-US" sz="4400" b="0" err="1">
                <a:solidFill>
                  <a:schemeClr val="tx1"/>
                </a:solidFill>
              </a:rPr>
              <a:t>Trender</a:t>
            </a:r>
            <a:r>
              <a:rPr lang="en-US" sz="4400" b="0">
                <a:solidFill>
                  <a:schemeClr val="tx1"/>
                </a:solidFill>
              </a:rPr>
              <a:t>, </a:t>
            </a:r>
            <a:r>
              <a:rPr lang="en-US" sz="4400" b="0" err="1">
                <a:solidFill>
                  <a:schemeClr val="tx1"/>
                </a:solidFill>
              </a:rPr>
              <a:t>konsekvenser</a:t>
            </a:r>
            <a:r>
              <a:rPr lang="en-US" sz="4400" b="0">
                <a:solidFill>
                  <a:schemeClr val="tx1"/>
                </a:solidFill>
              </a:rPr>
              <a:t> och </a:t>
            </a:r>
            <a:r>
              <a:rPr lang="en-US" sz="4400" b="0" err="1">
                <a:solidFill>
                  <a:schemeClr val="tx1"/>
                </a:solidFill>
              </a:rPr>
              <a:t>åtgärder</a:t>
            </a:r>
            <a:endParaRPr lang="sv-SE">
              <a:solidFill>
                <a:schemeClr val="tx1"/>
              </a:solidFill>
            </a:endParaRPr>
          </a:p>
        </p:txBody>
      </p:sp>
    </p:spTree>
    <p:extLst>
      <p:ext uri="{BB962C8B-B14F-4D97-AF65-F5344CB8AC3E}">
        <p14:creationId xmlns:p14="http://schemas.microsoft.com/office/powerpoint/2010/main" val="195701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3AC0778-0CA9-044B-6657-6A38DCA36AC0}"/>
              </a:ext>
            </a:extLst>
          </p:cNvPr>
          <p:cNvSpPr/>
          <p:nvPr/>
        </p:nvSpPr>
        <p:spPr>
          <a:xfrm>
            <a:off x="7179505" y="1302745"/>
            <a:ext cx="4159421" cy="42525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E0250EB1-30FB-A88A-D093-9E3F0D4D1847}"/>
              </a:ext>
            </a:extLst>
          </p:cNvPr>
          <p:cNvSpPr txBox="1"/>
          <p:nvPr/>
        </p:nvSpPr>
        <p:spPr>
          <a:xfrm>
            <a:off x="853074" y="777585"/>
            <a:ext cx="5048177" cy="15388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400" b="1">
                <a:solidFill>
                  <a:prstClr val="black"/>
                </a:solidFill>
                <a:latin typeface="Arial"/>
              </a:rPr>
              <a:t>Värdera trenderna</a:t>
            </a:r>
            <a:br>
              <a:rPr kumimoji="0" lang="sv-SE" sz="3600" b="1" i="0" u="none" strike="noStrike" kern="1200" cap="none" spc="0" normalizeH="0" baseline="0" noProof="0">
                <a:ln>
                  <a:noFill/>
                </a:ln>
                <a:solidFill>
                  <a:prstClr val="black"/>
                </a:solidFill>
                <a:effectLst/>
                <a:uLnTx/>
                <a:uFillTx/>
                <a:latin typeface="Arial"/>
                <a:ea typeface="+mn-ea"/>
                <a:cs typeface="+mn-cs"/>
              </a:rPr>
            </a:br>
            <a:br>
              <a:rPr kumimoji="0" lang="sv-SE" sz="3600" b="1" i="0" u="none" strike="noStrike" kern="1200" cap="none" spc="0" normalizeH="0" baseline="0" noProof="0">
                <a:ln>
                  <a:noFill/>
                </a:ln>
                <a:solidFill>
                  <a:prstClr val="black"/>
                </a:solidFill>
                <a:effectLst/>
                <a:uLnTx/>
                <a:uFillTx/>
                <a:latin typeface="Arial"/>
                <a:ea typeface="+mn-ea"/>
                <a:cs typeface="+mn-cs"/>
              </a:rPr>
            </a:b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C0859F75-9CEE-21A7-B5AC-897978B0BFC9}"/>
              </a:ext>
            </a:extLst>
          </p:cNvPr>
          <p:cNvPicPr>
            <a:picLocks noChangeAspect="1"/>
          </p:cNvPicPr>
          <p:nvPr/>
        </p:nvPicPr>
        <p:blipFill>
          <a:blip r:embed="rId3"/>
          <a:stretch>
            <a:fillRect/>
          </a:stretch>
        </p:blipFill>
        <p:spPr>
          <a:xfrm>
            <a:off x="7306003" y="1558800"/>
            <a:ext cx="3906423" cy="3740400"/>
          </a:xfrm>
          <a:prstGeom prst="rect">
            <a:avLst/>
          </a:prstGeom>
          <a:noFill/>
        </p:spPr>
      </p:pic>
      <p:sp>
        <p:nvSpPr>
          <p:cNvPr id="3" name="Platshållare för innehåll 3">
            <a:extLst>
              <a:ext uri="{FF2B5EF4-FFF2-40B4-BE49-F238E27FC236}">
                <a16:creationId xmlns:a16="http://schemas.microsoft.com/office/drawing/2014/main" id="{A80FFFCD-34D1-D0C9-9B72-7E92C75EFB9D}"/>
              </a:ext>
            </a:extLst>
          </p:cNvPr>
          <p:cNvSpPr txBox="1">
            <a:spLocks/>
          </p:cNvSpPr>
          <p:nvPr/>
        </p:nvSpPr>
        <p:spPr>
          <a:xfrm>
            <a:off x="1129675" y="2421679"/>
            <a:ext cx="4716000" cy="3740400"/>
          </a:xfrm>
          <a:prstGeom prst="rect">
            <a:avLst/>
          </a:prstGeom>
        </p:spPr>
        <p:txBody>
          <a:bodyPr lIns="91440" tIns="45720" rIns="91440" bIns="45720" anchor="t"/>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indent="0">
              <a:lnSpc>
                <a:spcPct val="90000"/>
              </a:lnSpc>
              <a:buFont typeface="Symbol" panose="05050102010706020507" pitchFamily="18" charset="2"/>
              <a:buNone/>
            </a:pPr>
            <a:r>
              <a:rPr lang="sv-SE" sz="2400">
                <a:solidFill>
                  <a:schemeClr val="tx1"/>
                </a:solidFill>
              </a:rPr>
              <a:t>Hur viktig är trenden och hur stor påverkan har trenden på vår organisation?</a:t>
            </a:r>
            <a:endParaRPr lang="sv-SE" dirty="0">
              <a:solidFill>
                <a:schemeClr val="tx1"/>
              </a:solidFill>
            </a:endParaRPr>
          </a:p>
          <a:p>
            <a:pPr marL="29845" indent="0">
              <a:lnSpc>
                <a:spcPct val="90000"/>
              </a:lnSpc>
              <a:buFont typeface="Symbol" panose="05050102010706020507" pitchFamily="18" charset="2"/>
              <a:buNone/>
            </a:pPr>
            <a:endParaRPr lang="sv-SE" sz="2400">
              <a:solidFill>
                <a:schemeClr val="tx1"/>
              </a:solidFill>
              <a:cs typeface="Arial"/>
            </a:endParaRPr>
          </a:p>
          <a:p>
            <a:pPr marL="258445">
              <a:lnSpc>
                <a:spcPct val="90000"/>
              </a:lnSpc>
            </a:pPr>
            <a:r>
              <a:rPr lang="sv-SE" sz="2000">
                <a:solidFill>
                  <a:schemeClr val="tx1"/>
                </a:solidFill>
              </a:rPr>
              <a:t>Prioritera och placera trendkorten i matrisen</a:t>
            </a:r>
            <a:endParaRPr lang="sv-SE" sz="2000" dirty="0">
              <a:solidFill>
                <a:schemeClr val="tx1"/>
              </a:solidFill>
              <a:cs typeface="Arial"/>
            </a:endParaRPr>
          </a:p>
          <a:p>
            <a:pPr marL="258445">
              <a:lnSpc>
                <a:spcPct val="90000"/>
              </a:lnSpc>
            </a:pPr>
            <a:endParaRPr lang="sv-SE" sz="2000" dirty="0">
              <a:solidFill>
                <a:schemeClr val="tx1"/>
              </a:solidFill>
              <a:cs typeface="Arial"/>
            </a:endParaRPr>
          </a:p>
          <a:p>
            <a:pPr marL="29845" indent="0">
              <a:lnSpc>
                <a:spcPct val="90000"/>
              </a:lnSpc>
              <a:buNone/>
            </a:pPr>
            <a:r>
              <a:rPr lang="sv-SE" i="1" dirty="0">
                <a:solidFill>
                  <a:schemeClr val="tx1"/>
                </a:solidFill>
                <a:cs typeface="Arial"/>
              </a:rPr>
              <a:t>Tänk på att skalorna är relativa och alla trender bör inte hamna i samma ruta!</a:t>
            </a:r>
          </a:p>
          <a:p>
            <a:pPr marL="258445"/>
            <a:endParaRPr lang="sv-SE">
              <a:solidFill>
                <a:schemeClr val="tx1"/>
              </a:solidFill>
              <a:cs typeface="Arial"/>
            </a:endParaRPr>
          </a:p>
        </p:txBody>
      </p:sp>
      <p:sp>
        <p:nvSpPr>
          <p:cNvPr id="5" name="Rektangel 4">
            <a:extLst>
              <a:ext uri="{FF2B5EF4-FFF2-40B4-BE49-F238E27FC236}">
                <a16:creationId xmlns:a16="http://schemas.microsoft.com/office/drawing/2014/main" id="{64F08841-A632-6898-77D2-7513D9BF9A9C}"/>
              </a:ext>
            </a:extLst>
          </p:cNvPr>
          <p:cNvSpPr/>
          <p:nvPr/>
        </p:nvSpPr>
        <p:spPr>
          <a:xfrm>
            <a:off x="7469436" y="661012"/>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0653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E0250EB1-30FB-A88A-D093-9E3F0D4D1847}"/>
              </a:ext>
            </a:extLst>
          </p:cNvPr>
          <p:cNvSpPr txBox="1"/>
          <p:nvPr/>
        </p:nvSpPr>
        <p:spPr>
          <a:xfrm>
            <a:off x="853074" y="777585"/>
            <a:ext cx="7620997" cy="15388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400" b="1">
                <a:solidFill>
                  <a:prstClr val="black"/>
                </a:solidFill>
                <a:latin typeface="Arial"/>
              </a:rPr>
              <a:t>Konsekvenser och åtgärder</a:t>
            </a:r>
            <a:br>
              <a:rPr kumimoji="0" lang="sv-SE" sz="3600" b="1" i="0" u="none" strike="noStrike" kern="1200" cap="none" spc="0" normalizeH="0" baseline="0" noProof="0">
                <a:ln>
                  <a:noFill/>
                </a:ln>
                <a:solidFill>
                  <a:prstClr val="black"/>
                </a:solidFill>
                <a:effectLst/>
                <a:uLnTx/>
                <a:uFillTx/>
                <a:latin typeface="Arial"/>
                <a:ea typeface="+mn-ea"/>
                <a:cs typeface="+mn-cs"/>
              </a:rPr>
            </a:br>
            <a:br>
              <a:rPr kumimoji="0" lang="sv-SE" sz="3600" b="1" i="0" u="none" strike="noStrike" kern="1200" cap="none" spc="0" normalizeH="0" baseline="0" noProof="0">
                <a:ln>
                  <a:noFill/>
                </a:ln>
                <a:solidFill>
                  <a:prstClr val="black"/>
                </a:solidFill>
                <a:effectLst/>
                <a:uLnTx/>
                <a:uFillTx/>
                <a:latin typeface="Arial"/>
                <a:ea typeface="+mn-ea"/>
                <a:cs typeface="+mn-cs"/>
              </a:rPr>
            </a:b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innehåll 7">
            <a:extLst>
              <a:ext uri="{FF2B5EF4-FFF2-40B4-BE49-F238E27FC236}">
                <a16:creationId xmlns:a16="http://schemas.microsoft.com/office/drawing/2014/main" id="{DEBCA3F4-9DCF-DCBC-2D08-25C80584A165}"/>
              </a:ext>
            </a:extLst>
          </p:cNvPr>
          <p:cNvSpPr txBox="1">
            <a:spLocks/>
          </p:cNvSpPr>
          <p:nvPr/>
        </p:nvSpPr>
        <p:spPr>
          <a:xfrm>
            <a:off x="938355" y="2187915"/>
            <a:ext cx="4716000" cy="3740400"/>
          </a:xfrm>
          <a:prstGeom prst="rect">
            <a:avLst/>
          </a:prstGeom>
        </p:spPr>
        <p:txBody>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lnSpc>
                <a:spcPct val="90000"/>
              </a:lnSpc>
              <a:buFont typeface="Symbol" panose="05050102010706020507" pitchFamily="18" charset="2"/>
              <a:buNone/>
            </a:pPr>
            <a:r>
              <a:rPr lang="sv-SE" sz="2000">
                <a:solidFill>
                  <a:schemeClr val="tx1"/>
                </a:solidFill>
              </a:rPr>
              <a:t>Placera den viktigaste trenden i rutan och samtala i grupperna om:</a:t>
            </a:r>
          </a:p>
          <a:p>
            <a:pPr>
              <a:lnSpc>
                <a:spcPct val="90000"/>
              </a:lnSpc>
            </a:pPr>
            <a:r>
              <a:rPr lang="sv-SE" sz="2000">
                <a:solidFill>
                  <a:schemeClr val="tx1"/>
                </a:solidFill>
              </a:rPr>
              <a:t>Vilka konsekvenser har trenden för oss?</a:t>
            </a:r>
          </a:p>
          <a:p>
            <a:pPr marL="30163" indent="0">
              <a:lnSpc>
                <a:spcPct val="90000"/>
              </a:lnSpc>
              <a:buFont typeface="Symbol" panose="05050102010706020507" pitchFamily="18" charset="2"/>
              <a:buNone/>
            </a:pPr>
            <a:endParaRPr lang="sv-SE" sz="2000">
              <a:solidFill>
                <a:schemeClr val="tx1"/>
              </a:solidFill>
            </a:endParaRPr>
          </a:p>
          <a:p>
            <a:pPr>
              <a:lnSpc>
                <a:spcPct val="90000"/>
              </a:lnSpc>
            </a:pPr>
            <a:r>
              <a:rPr lang="sv-SE" sz="2000">
                <a:solidFill>
                  <a:schemeClr val="tx1"/>
                </a:solidFill>
              </a:rPr>
              <a:t>Vad behöver vi göra för att hantera konsekvenserna? </a:t>
            </a:r>
          </a:p>
          <a:p>
            <a:pPr lvl="1">
              <a:lnSpc>
                <a:spcPct val="90000"/>
              </a:lnSpc>
            </a:pPr>
            <a:r>
              <a:rPr lang="sv-SE">
                <a:solidFill>
                  <a:schemeClr val="tx1"/>
                </a:solidFill>
              </a:rPr>
              <a:t>Vad behöver vi göra annorlunda? </a:t>
            </a:r>
          </a:p>
          <a:p>
            <a:pPr lvl="1">
              <a:lnSpc>
                <a:spcPct val="90000"/>
              </a:lnSpc>
            </a:pPr>
            <a:r>
              <a:rPr lang="sv-SE">
                <a:solidFill>
                  <a:schemeClr val="tx1"/>
                </a:solidFill>
              </a:rPr>
              <a:t>Vad behöver vi sluta göra? </a:t>
            </a:r>
          </a:p>
          <a:p>
            <a:pPr lvl="1">
              <a:lnSpc>
                <a:spcPct val="90000"/>
              </a:lnSpc>
            </a:pPr>
            <a:r>
              <a:rPr lang="sv-SE">
                <a:solidFill>
                  <a:schemeClr val="tx1"/>
                </a:solidFill>
              </a:rPr>
              <a:t>Vad behöver vi börja göra?</a:t>
            </a:r>
          </a:p>
          <a:p>
            <a:pPr>
              <a:lnSpc>
                <a:spcPct val="90000"/>
              </a:lnSpc>
            </a:pPr>
            <a:endParaRPr lang="sv-SE" sz="2000">
              <a:solidFill>
                <a:schemeClr val="tx1"/>
              </a:solidFill>
            </a:endParaRPr>
          </a:p>
          <a:p>
            <a:pPr marL="30163" indent="0">
              <a:lnSpc>
                <a:spcPct val="90000"/>
              </a:lnSpc>
              <a:buFont typeface="Symbol" panose="05050102010706020507" pitchFamily="18" charset="2"/>
              <a:buNone/>
            </a:pPr>
            <a:r>
              <a:rPr lang="sv-SE" sz="2000" i="1">
                <a:solidFill>
                  <a:schemeClr val="tx1"/>
                </a:solidFill>
              </a:rPr>
              <a:t>Skriv på post-it lappar</a:t>
            </a:r>
          </a:p>
          <a:p>
            <a:endParaRPr lang="sv-SE">
              <a:solidFill>
                <a:schemeClr val="tx1"/>
              </a:solidFill>
            </a:endParaRPr>
          </a:p>
        </p:txBody>
      </p:sp>
      <p:grpSp>
        <p:nvGrpSpPr>
          <p:cNvPr id="15" name="Grupp 14">
            <a:extLst>
              <a:ext uri="{FF2B5EF4-FFF2-40B4-BE49-F238E27FC236}">
                <a16:creationId xmlns:a16="http://schemas.microsoft.com/office/drawing/2014/main" id="{8184382B-3A46-B3E3-B4C6-B8593A91DB61}"/>
              </a:ext>
            </a:extLst>
          </p:cNvPr>
          <p:cNvGrpSpPr/>
          <p:nvPr/>
        </p:nvGrpSpPr>
        <p:grpSpPr>
          <a:xfrm>
            <a:off x="7461946" y="2064136"/>
            <a:ext cx="3441167" cy="3740400"/>
            <a:chOff x="7461946" y="2064136"/>
            <a:chExt cx="3441167" cy="3740400"/>
          </a:xfrm>
        </p:grpSpPr>
        <p:pic>
          <p:nvPicPr>
            <p:cNvPr id="9" name="Bildobjekt 8" descr="En bild som visar text, skärmbild, Teckensnitt, logotyp&#10;&#10;Automatiskt genererad beskrivning">
              <a:extLst>
                <a:ext uri="{FF2B5EF4-FFF2-40B4-BE49-F238E27FC236}">
                  <a16:creationId xmlns:a16="http://schemas.microsoft.com/office/drawing/2014/main" id="{778FF706-07E2-8956-E359-DC7149922FD8}"/>
                </a:ext>
              </a:extLst>
            </p:cNvPr>
            <p:cNvPicPr>
              <a:picLocks noChangeAspect="1"/>
            </p:cNvPicPr>
            <p:nvPr/>
          </p:nvPicPr>
          <p:blipFill>
            <a:blip r:embed="rId3"/>
            <a:stretch>
              <a:fillRect/>
            </a:stretch>
          </p:blipFill>
          <p:spPr>
            <a:xfrm>
              <a:off x="7461946" y="2064136"/>
              <a:ext cx="3441167" cy="3740400"/>
            </a:xfrm>
            <a:prstGeom prst="rect">
              <a:avLst/>
            </a:prstGeom>
            <a:noFill/>
          </p:spPr>
        </p:pic>
        <p:sp>
          <p:nvSpPr>
            <p:cNvPr id="10" name="Rektangel 9">
              <a:extLst>
                <a:ext uri="{FF2B5EF4-FFF2-40B4-BE49-F238E27FC236}">
                  <a16:creationId xmlns:a16="http://schemas.microsoft.com/office/drawing/2014/main" id="{5E0733BA-6AFB-C6A5-4AA5-E5D1D004B293}"/>
                </a:ext>
              </a:extLst>
            </p:cNvPr>
            <p:cNvSpPr/>
            <p:nvPr/>
          </p:nvSpPr>
          <p:spPr>
            <a:xfrm rot="20319129">
              <a:off x="7827048" y="5139902"/>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4B0EBE1-B0EA-A47F-4BC0-B91CBADFE526}"/>
                </a:ext>
              </a:extLst>
            </p:cNvPr>
            <p:cNvSpPr/>
            <p:nvPr/>
          </p:nvSpPr>
          <p:spPr>
            <a:xfrm rot="660658">
              <a:off x="10212522" y="3734202"/>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D2E1665-1EEC-54EC-1525-6A193EC0F50B}"/>
                </a:ext>
              </a:extLst>
            </p:cNvPr>
            <p:cNvSpPr/>
            <p:nvPr/>
          </p:nvSpPr>
          <p:spPr>
            <a:xfrm rot="20746938">
              <a:off x="9947972" y="5232571"/>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31467FCC-7086-84AB-A928-01CB6B278B12}"/>
                </a:ext>
              </a:extLst>
            </p:cNvPr>
            <p:cNvSpPr/>
            <p:nvPr/>
          </p:nvSpPr>
          <p:spPr>
            <a:xfrm rot="197307">
              <a:off x="7642554" y="2945243"/>
              <a:ext cx="483757" cy="4837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4922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7850777" cy="1231392"/>
          </a:xfrm>
        </p:spPr>
        <p:txBody>
          <a:bodyPr/>
          <a:lstStyle/>
          <a:p>
            <a:r>
              <a:rPr lang="sv-SE">
                <a:solidFill>
                  <a:schemeClr val="tx1"/>
                </a:solidFill>
              </a:rPr>
              <a:t>Presentera era prioriteringar</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6265817" cy="3738598"/>
          </a:xfrm>
        </p:spPr>
        <p:txBody>
          <a:bodyPr>
            <a:noAutofit/>
          </a:bodyPr>
          <a:lstStyle/>
          <a:p>
            <a:pPr marL="30163" indent="0">
              <a:buNone/>
            </a:pPr>
            <a:r>
              <a:rPr lang="sv-SE" sz="2400">
                <a:solidFill>
                  <a:schemeClr val="tx1"/>
                </a:solidFill>
              </a:rPr>
              <a:t>Presentera (ca 2 min) vad ni har kommit fram till för de andra grupperna.</a:t>
            </a:r>
            <a:br>
              <a:rPr lang="sv-SE" sz="2400">
                <a:solidFill>
                  <a:schemeClr val="tx1"/>
                </a:solidFill>
              </a:rPr>
            </a:br>
            <a:endParaRPr lang="sv-SE" sz="2400">
              <a:solidFill>
                <a:schemeClr val="tx1"/>
              </a:solidFill>
            </a:endParaRPr>
          </a:p>
          <a:p>
            <a:pPr marL="30163" indent="0">
              <a:buNone/>
            </a:pPr>
            <a:r>
              <a:rPr lang="sv-SE" sz="2400">
                <a:solidFill>
                  <a:schemeClr val="tx1"/>
                </a:solidFill>
              </a:rPr>
              <a:t>Vad anser er grupp att ni ska </a:t>
            </a:r>
          </a:p>
          <a:p>
            <a:pPr marL="30163" indent="0">
              <a:buNone/>
            </a:pPr>
            <a:r>
              <a:rPr lang="sv-SE" sz="2400">
                <a:solidFill>
                  <a:schemeClr val="tx1"/>
                </a:solidFill>
              </a:rPr>
              <a:t>Göra annorlunda?</a:t>
            </a:r>
          </a:p>
          <a:p>
            <a:pPr marL="30163" indent="0">
              <a:buNone/>
            </a:pPr>
            <a:r>
              <a:rPr lang="sv-SE" sz="2400">
                <a:solidFill>
                  <a:schemeClr val="tx1"/>
                </a:solidFill>
              </a:rPr>
              <a:t>Sluta göra?</a:t>
            </a:r>
          </a:p>
          <a:p>
            <a:pPr marL="30163" indent="0">
              <a:buNone/>
            </a:pPr>
            <a:r>
              <a:rPr lang="sv-SE" sz="2400">
                <a:solidFill>
                  <a:schemeClr val="tx1"/>
                </a:solidFill>
              </a:rPr>
              <a:t>Börja göra?</a:t>
            </a:r>
          </a:p>
          <a:p>
            <a:pPr marL="30163" indent="0">
              <a:buNone/>
            </a:pPr>
            <a:r>
              <a:rPr lang="sv-SE" sz="2400">
                <a:solidFill>
                  <a:schemeClr val="tx1"/>
                </a:solidFill>
              </a:rPr>
              <a:t>			</a:t>
            </a:r>
          </a:p>
        </p:txBody>
      </p:sp>
      <p:pic>
        <p:nvPicPr>
          <p:cNvPr id="3" name="Picture 2">
            <a:extLst>
              <a:ext uri="{FF2B5EF4-FFF2-40B4-BE49-F238E27FC236}">
                <a16:creationId xmlns:a16="http://schemas.microsoft.com/office/drawing/2014/main" id="{8DFA6A9D-9C8A-AC18-ED14-DCD8DE891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783" y="4722903"/>
            <a:ext cx="2031223" cy="2135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3DB3DF-E123-FE91-29E6-8682F93C4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275" y="3531292"/>
            <a:ext cx="2031223" cy="2193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6D4688-A4D8-DC0E-15C0-24C64D715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1770" y="2605113"/>
            <a:ext cx="2031223" cy="21120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4C37AE0-AD2B-5261-E551-D05146E38B4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0800" y="3517956"/>
            <a:ext cx="2031223" cy="19339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0A60F8-8771-304B-72D5-926F1570DD8D}"/>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6560" y="4801944"/>
            <a:ext cx="2031223" cy="191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4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5900057" cy="1231392"/>
          </a:xfrm>
        </p:spPr>
        <p:txBody>
          <a:bodyPr/>
          <a:lstStyle/>
          <a:p>
            <a:r>
              <a:rPr lang="sv-SE">
                <a:solidFill>
                  <a:schemeClr val="tx1"/>
                </a:solidFill>
              </a:rPr>
              <a:t>Nästa steg</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6062617" cy="3738598"/>
          </a:xfrm>
        </p:spPr>
        <p:txBody>
          <a:bodyPr>
            <a:noAutofit/>
          </a:bodyPr>
          <a:lstStyle/>
          <a:p>
            <a:pPr marL="30163" indent="0">
              <a:buNone/>
            </a:pPr>
            <a:r>
              <a:rPr lang="sv-SE" sz="2400">
                <a:solidFill>
                  <a:schemeClr val="tx1"/>
                </a:solidFill>
              </a:rPr>
              <a:t>Resonera i gruppen:</a:t>
            </a:r>
          </a:p>
          <a:p>
            <a:pPr marL="30163" indent="0">
              <a:buNone/>
            </a:pPr>
            <a:r>
              <a:rPr lang="sv-SE" sz="2400">
                <a:solidFill>
                  <a:schemeClr val="tx1"/>
                </a:solidFill>
              </a:rPr>
              <a:t>Vem/vilka behöver vi involvera för att komma vidare med åtgärderna och hur gör vi det?</a:t>
            </a:r>
          </a:p>
          <a:p>
            <a:pPr lvl="1">
              <a:buFont typeface="Arial" panose="020B0604020202020204" pitchFamily="34" charset="0"/>
              <a:buChar char="•"/>
            </a:pPr>
            <a:r>
              <a:rPr lang="sv-SE" sz="2400">
                <a:solidFill>
                  <a:schemeClr val="tx1"/>
                </a:solidFill>
              </a:rPr>
              <a:t>Vilka kommer att påverkas av åtgärden?</a:t>
            </a:r>
          </a:p>
          <a:p>
            <a:pPr lvl="1">
              <a:buFont typeface="Arial" panose="020B0604020202020204" pitchFamily="34" charset="0"/>
              <a:buChar char="•"/>
            </a:pPr>
            <a:r>
              <a:rPr lang="sv-SE" sz="2400">
                <a:solidFill>
                  <a:schemeClr val="tx1"/>
                </a:solidFill>
              </a:rPr>
              <a:t>Vilka har kompetens inom området?</a:t>
            </a:r>
          </a:p>
          <a:p>
            <a:pPr lvl="1">
              <a:buFont typeface="Arial" panose="020B0604020202020204" pitchFamily="34" charset="0"/>
              <a:buChar char="•"/>
            </a:pPr>
            <a:r>
              <a:rPr lang="sv-SE" sz="2400">
                <a:solidFill>
                  <a:schemeClr val="tx1"/>
                </a:solidFill>
              </a:rPr>
              <a:t>Vem har mandat att besluta eller initiera ett fortsatt arbete?</a:t>
            </a:r>
          </a:p>
        </p:txBody>
      </p:sp>
      <p:pic>
        <p:nvPicPr>
          <p:cNvPr id="1026" name="Picture 2">
            <a:extLst>
              <a:ext uri="{FF2B5EF4-FFF2-40B4-BE49-F238E27FC236}">
                <a16:creationId xmlns:a16="http://schemas.microsoft.com/office/drawing/2014/main" id="{45289E0E-6606-E7EF-2CBA-DD52D192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57" y="2580368"/>
            <a:ext cx="22098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3707CC0-9605-CBDD-915F-46D2BD23E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0145" y="2580368"/>
            <a:ext cx="1171575"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B6BA6E-0EF2-3A26-2294-A3A7512A6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1720" y="2580368"/>
            <a:ext cx="97155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1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pic>
        <p:nvPicPr>
          <p:cNvPr id="6" name="Bildobjekt 5" descr="En bild som visar cirkel, tecknad serie, skärmbild&#10;&#10;Automatiskt genererad beskrivning">
            <a:extLst>
              <a:ext uri="{FF2B5EF4-FFF2-40B4-BE49-F238E27FC236}">
                <a16:creationId xmlns:a16="http://schemas.microsoft.com/office/drawing/2014/main" id="{DE3A2634-FA89-D57D-70FA-4D40BC98B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161" y="2057400"/>
            <a:ext cx="5343958" cy="3005977"/>
          </a:xfrm>
          <a:prstGeom prst="rect">
            <a:avLst/>
          </a:prstGeom>
        </p:spPr>
      </p:pic>
      <p:sp>
        <p:nvSpPr>
          <p:cNvPr id="7" name="Rubrik 1">
            <a:extLst>
              <a:ext uri="{FF2B5EF4-FFF2-40B4-BE49-F238E27FC236}">
                <a16:creationId xmlns:a16="http://schemas.microsoft.com/office/drawing/2014/main" id="{54483CAD-39B4-706F-C611-FCB5FB6D32C4}"/>
              </a:ext>
            </a:extLst>
          </p:cNvPr>
          <p:cNvSpPr>
            <a:spLocks noGrp="1"/>
          </p:cNvSpPr>
          <p:nvPr>
            <p:ph type="title"/>
          </p:nvPr>
        </p:nvSpPr>
        <p:spPr>
          <a:xfrm>
            <a:off x="500743" y="939614"/>
            <a:ext cx="5900057" cy="1231392"/>
          </a:xfrm>
        </p:spPr>
        <p:txBody>
          <a:bodyPr/>
          <a:lstStyle/>
          <a:p>
            <a:pPr algn="ctr"/>
            <a:r>
              <a:rPr lang="sv-SE">
                <a:solidFill>
                  <a:schemeClr val="tx1"/>
                </a:solidFill>
              </a:rPr>
              <a:t>Vad ska jag göra nu?</a:t>
            </a:r>
          </a:p>
        </p:txBody>
      </p:sp>
      <p:sp>
        <p:nvSpPr>
          <p:cNvPr id="2" name="Platshållare för innehåll 2">
            <a:extLst>
              <a:ext uri="{FF2B5EF4-FFF2-40B4-BE49-F238E27FC236}">
                <a16:creationId xmlns:a16="http://schemas.microsoft.com/office/drawing/2014/main" id="{56FCCFC3-789A-6084-CD8D-257331580048}"/>
              </a:ext>
            </a:extLst>
          </p:cNvPr>
          <p:cNvSpPr>
            <a:spLocks noGrp="1"/>
          </p:cNvSpPr>
          <p:nvPr>
            <p:ph idx="1"/>
          </p:nvPr>
        </p:nvSpPr>
        <p:spPr>
          <a:xfrm>
            <a:off x="500743" y="2495203"/>
            <a:ext cx="5508171" cy="3738598"/>
          </a:xfrm>
        </p:spPr>
        <p:txBody>
          <a:bodyPr>
            <a:normAutofit/>
          </a:bodyPr>
          <a:lstStyle/>
          <a:p>
            <a:pPr marL="30163" indent="0">
              <a:buNone/>
            </a:pPr>
            <a:r>
              <a:rPr lang="sv-SE" sz="2800">
                <a:solidFill>
                  <a:schemeClr val="tx1"/>
                </a:solidFill>
              </a:rPr>
              <a:t>Välj en förändring eller åtgärd och beskriv vad du vill göra för att bidra till den</a:t>
            </a:r>
          </a:p>
          <a:p>
            <a:pPr marL="30163" indent="0">
              <a:buNone/>
            </a:pPr>
            <a:endParaRPr lang="sv-SE" sz="2800">
              <a:solidFill>
                <a:schemeClr val="tx1"/>
              </a:solidFill>
            </a:endParaRPr>
          </a:p>
          <a:p>
            <a:pPr marL="30163" indent="0">
              <a:buNone/>
            </a:pPr>
            <a:r>
              <a:rPr lang="sv-SE" sz="2800">
                <a:solidFill>
                  <a:schemeClr val="tx1"/>
                </a:solidFill>
              </a:rPr>
              <a:t>Dela i gruppen vad du kommer att göra som första steg</a:t>
            </a:r>
          </a:p>
          <a:p>
            <a:pPr marL="30163" indent="0">
              <a:buNone/>
            </a:pPr>
            <a:endParaRPr lang="sv-SE" sz="2800">
              <a:solidFill>
                <a:schemeClr val="tx1"/>
              </a:solidFill>
            </a:endParaRPr>
          </a:p>
          <a:p>
            <a:pPr marL="30163" indent="0">
              <a:buNone/>
            </a:pPr>
            <a:endParaRPr lang="sv-SE" sz="2800">
              <a:solidFill>
                <a:schemeClr val="tx1"/>
              </a:solidFill>
            </a:endParaRPr>
          </a:p>
        </p:txBody>
      </p:sp>
    </p:spTree>
    <p:extLst>
      <p:ext uri="{BB962C8B-B14F-4D97-AF65-F5344CB8AC3E}">
        <p14:creationId xmlns:p14="http://schemas.microsoft.com/office/powerpoint/2010/main" val="82588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980501" y="1311008"/>
            <a:ext cx="10181866" cy="4980892"/>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4400" b="1" i="0" u="none" strike="noStrike" kern="1200" cap="none" spc="0" normalizeH="0" baseline="0" noProof="0">
                <a:ln>
                  <a:noFill/>
                </a:ln>
                <a:solidFill>
                  <a:prstClr val="black"/>
                </a:solidFill>
                <a:effectLst/>
                <a:uLnTx/>
                <a:uFillTx/>
                <a:latin typeface="Arial"/>
                <a:ea typeface="+mn-ea"/>
                <a:cs typeface="+mn-cs"/>
              </a:rPr>
              <a:t>Innehåll:</a:t>
            </a:r>
          </a:p>
          <a:p>
            <a:pPr>
              <a:buFont typeface="Arial" panose="020B0604020202020204" pitchFamily="34" charset="0"/>
              <a:buChar char="•"/>
            </a:pPr>
            <a:r>
              <a:rPr kumimoji="0" lang="sv-SE" sz="3600" i="0" u="none" strike="noStrike" kern="1200" cap="none" spc="0" normalizeH="0" baseline="0" noProof="0">
                <a:ln>
                  <a:noFill/>
                </a:ln>
                <a:solidFill>
                  <a:prstClr val="black"/>
                </a:solidFill>
                <a:effectLst/>
                <a:uLnTx/>
                <a:uFillTx/>
                <a:latin typeface="Arial"/>
                <a:ea typeface="+mn-ea"/>
                <a:cs typeface="+mn-cs"/>
              </a:rPr>
              <a:t>Bild 3-9 innehåller planerings- och genomförandestöd till dig som processleder workshopen</a:t>
            </a:r>
          </a:p>
          <a:p>
            <a:pPr>
              <a:buFont typeface="Arial" panose="020B0604020202020204" pitchFamily="34" charset="0"/>
              <a:buChar char="•"/>
            </a:pPr>
            <a:r>
              <a:rPr lang="sv-SE" altLang="sv-SE" sz="3600">
                <a:solidFill>
                  <a:prstClr val="black"/>
                </a:solidFill>
                <a:latin typeface="Arial"/>
              </a:rPr>
              <a:t>Bild 11-16 innehåller instruktioner till deltagarna och kan användas under workshopen</a:t>
            </a:r>
            <a:endParaRPr kumimoji="0" lang="sv-SE" altLang="sv-SE" sz="3600" i="0" u="none" strike="noStrike" kern="1200" cap="none" spc="0" normalizeH="0" baseline="0" noProof="0">
              <a:ln>
                <a:noFill/>
              </a:ln>
              <a:solidFill>
                <a:srgbClr val="000000"/>
              </a:solidFill>
              <a:effectLst/>
              <a:uLnTx/>
              <a:uFillTx/>
              <a:latin typeface="Arial"/>
              <a:ea typeface="+mn-ea"/>
              <a:cs typeface="+mn-cs"/>
            </a:endParaRPr>
          </a:p>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4000" b="1"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a:ln>
                  <a:noFill/>
                </a:ln>
                <a:solidFill>
                  <a:prstClr val="black"/>
                </a:solidFill>
                <a:effectLst/>
                <a:uLnTx/>
                <a:uFillTx/>
                <a:latin typeface="Arial"/>
                <a:ea typeface="+mn-ea"/>
                <a:cs typeface="+mn-cs"/>
              </a:rPr>
              <a:t> </a:t>
            </a: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038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1321300"/>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Val av Workshop </a:t>
            </a:r>
          </a:p>
        </p:txBody>
      </p:sp>
      <p:sp>
        <p:nvSpPr>
          <p:cNvPr id="4" name="textruta 3">
            <a:extLst>
              <a:ext uri="{FF2B5EF4-FFF2-40B4-BE49-F238E27FC236}">
                <a16:creationId xmlns:a16="http://schemas.microsoft.com/office/drawing/2014/main" id="{FB58BFAD-FDE0-83A1-5FCF-FE0E19D2BE42}"/>
              </a:ext>
            </a:extLst>
          </p:cNvPr>
          <p:cNvSpPr txBox="1"/>
          <p:nvPr/>
        </p:nvSpPr>
        <p:spPr>
          <a:xfrm>
            <a:off x="5442857" y="1321300"/>
            <a:ext cx="599802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Det finns metodstöd för tre olika typer av workshops. Var och en har olika syfte och tar olika mycket tid i anspråk. Välj den workshop som passar er organisations syfte och den tid ni har för avsikt att avsätta.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solidFill>
                  <a:prstClr val="black"/>
                </a:solidFill>
                <a:effectLst/>
                <a:uLnTx/>
                <a:uFillTx/>
                <a:latin typeface="Arial"/>
                <a:ea typeface="+mn-ea"/>
                <a:cs typeface="+mn-cs"/>
              </a:rPr>
              <a:t>Oavsett vilken workshop ni väljer behöver ni fundera ert syfte med arbetet. Det kan vara bra att ställa sig frågan </a:t>
            </a:r>
            <a:r>
              <a:rPr kumimoji="0" lang="sv-SE" sz="2200" b="1" i="1" u="none" strike="noStrike" kern="1200" cap="none" spc="0" normalizeH="0" baseline="0" noProof="0">
                <a:ln>
                  <a:noFill/>
                </a:ln>
                <a:solidFill>
                  <a:prstClr val="black"/>
                </a:solidFill>
                <a:effectLst/>
                <a:uLnTx/>
                <a:uFillTx/>
                <a:latin typeface="Arial"/>
                <a:ea typeface="+mn-ea"/>
                <a:cs typeface="+mn-cs"/>
              </a:rPr>
              <a:t>” Vad ska vara annorlunda efter den här workshopen?” </a:t>
            </a:r>
            <a:r>
              <a:rPr kumimoji="0" lang="sv-SE" sz="2200" b="0" i="0" u="none" strike="noStrike" kern="1200" cap="none" spc="0" normalizeH="0" baseline="0" noProof="0">
                <a:ln>
                  <a:noFill/>
                </a:ln>
                <a:solidFill>
                  <a:prstClr val="black"/>
                </a:solidFill>
                <a:effectLst/>
                <a:uLnTx/>
                <a:uFillTx/>
                <a:latin typeface="Arial"/>
                <a:ea typeface="+mn-ea"/>
                <a:cs typeface="+mn-cs"/>
              </a:rPr>
              <a:t>Beroende på vad ni vill ha ut av ert arbete kommer olika mycket efterarbete krävas. </a:t>
            </a:r>
            <a:endParaRPr kumimoji="0" lang="sv-SE" sz="2200" b="0" i="0" u="none" strike="noStrike" kern="1200" cap="none" spc="0" normalizeH="0" baseline="0" noProof="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pic>
        <p:nvPicPr>
          <p:cNvPr id="7" name="Bild 6" descr="Hand som pekar åt höger, handens utsida med hel fyllning">
            <a:extLst>
              <a:ext uri="{FF2B5EF4-FFF2-40B4-BE49-F238E27FC236}">
                <a16:creationId xmlns:a16="http://schemas.microsoft.com/office/drawing/2014/main" id="{2D5F0975-B515-DFB8-DAE9-1EEDC41A9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79960" y="2987027"/>
            <a:ext cx="2951121" cy="2951121"/>
          </a:xfrm>
          <a:prstGeom prst="rect">
            <a:avLst/>
          </a:prstGeom>
        </p:spPr>
      </p:pic>
    </p:spTree>
    <p:extLst>
      <p:ext uri="{BB962C8B-B14F-4D97-AF65-F5344CB8AC3E}">
        <p14:creationId xmlns:p14="http://schemas.microsoft.com/office/powerpoint/2010/main" val="36840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441584" y="1268938"/>
            <a:ext cx="6298851" cy="3970318"/>
          </a:xfrm>
          <a:prstGeom prst="rect">
            <a:avLst/>
          </a:prstGeom>
          <a:noFill/>
        </p:spPr>
        <p:txBody>
          <a:bodyPr wrap="square" rtlCol="0">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Vägval för framtiden 5 har tagits fram i samarbete forskare, sakkunniga och medlemmar under 2023. Syftet är att stimulera till samtal om stora och avgörande framtidsfrågor som kommuner och regioner behöver förhålla sig till.</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 spänningsfält som beskrivs i rapporten är övergripande globala drivkrafter, ofta beskrivna som megatrender. Dessa drivkrafter får allt större påverkan även på det lokala och regionala nivån samtidigt som de rör sig åt flera olika håll.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Trenderna som beskrivs är en pågående och långsiktig förändring i samhället. De utgör tydliga eller ibland anade mönster i utvecklingen.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upp 13">
            <a:extLst>
              <a:ext uri="{FF2B5EF4-FFF2-40B4-BE49-F238E27FC236}">
                <a16:creationId xmlns:a16="http://schemas.microsoft.com/office/drawing/2014/main" id="{2DF7B2AC-1689-3FE7-9A3D-7993C44E1974}"/>
              </a:ext>
            </a:extLst>
          </p:cNvPr>
          <p:cNvGrpSpPr/>
          <p:nvPr/>
        </p:nvGrpSpPr>
        <p:grpSpPr>
          <a:xfrm>
            <a:off x="337457" y="1321300"/>
            <a:ext cx="3984172" cy="4013325"/>
            <a:chOff x="7893343" y="1234215"/>
            <a:chExt cx="3984172" cy="4013325"/>
          </a:xfrm>
        </p:grpSpPr>
        <p:sp>
          <p:nvSpPr>
            <p:cNvPr id="11" name="textruta 10">
              <a:extLst>
                <a:ext uri="{FF2B5EF4-FFF2-40B4-BE49-F238E27FC236}">
                  <a16:creationId xmlns:a16="http://schemas.microsoft.com/office/drawing/2014/main" id="{5C85F38A-575D-9C6F-4AD9-7E8371C7BE56}"/>
                </a:ext>
              </a:extLst>
            </p:cNvPr>
            <p:cNvSpPr txBox="1"/>
            <p:nvPr/>
          </p:nvSpPr>
          <p:spPr>
            <a:xfrm>
              <a:off x="7893343" y="1234215"/>
              <a:ext cx="39841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Om Vägval för framtiden</a:t>
              </a:r>
            </a:p>
          </p:txBody>
        </p:sp>
        <p:pic>
          <p:nvPicPr>
            <p:cNvPr id="13" name="Bild 12" descr="Vägskyltar med hel fyllning">
              <a:extLst>
                <a:ext uri="{FF2B5EF4-FFF2-40B4-BE49-F238E27FC236}">
                  <a16:creationId xmlns:a16="http://schemas.microsoft.com/office/drawing/2014/main" id="{F5314C16-718A-7960-E737-57CB6907B4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9953" y="2756589"/>
              <a:ext cx="2490951" cy="2490951"/>
            </a:xfrm>
            <a:prstGeom prst="rect">
              <a:avLst/>
            </a:prstGeom>
          </p:spPr>
        </p:pic>
      </p:grpSp>
    </p:spTree>
    <p:extLst>
      <p:ext uri="{BB962C8B-B14F-4D97-AF65-F5344CB8AC3E}">
        <p14:creationId xmlns:p14="http://schemas.microsoft.com/office/powerpoint/2010/main" val="360921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396008" y="594747"/>
            <a:ext cx="6150660" cy="6386364"/>
          </a:xfrm>
          <a:prstGeom prst="rect">
            <a:avLst/>
          </a:prstGeom>
          <a:noFill/>
        </p:spPr>
        <p:txBody>
          <a:bodyPr wrap="square" rtlCol="0">
            <a:spAutoFit/>
          </a:bodyPr>
          <a:lstStyle/>
          <a:p>
            <a:pPr marL="30163" indent="0">
              <a:buNone/>
            </a:pPr>
            <a:r>
              <a:rPr lang="sv-SE" altLang="sv-SE" sz="2100">
                <a:solidFill>
                  <a:srgbClr val="000000"/>
                </a:solidFill>
                <a:cs typeface="Arial" panose="020B0604020202020204" pitchFamily="34" charset="0"/>
              </a:rPr>
              <a:t>Det här metodstödet beskriver en </a:t>
            </a:r>
            <a:r>
              <a:rPr lang="sv-SE" altLang="sv-SE" sz="2100" b="1">
                <a:solidFill>
                  <a:srgbClr val="000000"/>
                </a:solidFill>
                <a:cs typeface="Arial" panose="020B0604020202020204" pitchFamily="34" charset="0"/>
              </a:rPr>
              <a:t>fysisk workshop där deltagarna arbetar i mindre grupper. </a:t>
            </a:r>
            <a:r>
              <a:rPr lang="sv-SE" altLang="sv-SE" sz="2100">
                <a:solidFill>
                  <a:srgbClr val="000000"/>
                </a:solidFill>
                <a:cs typeface="Arial" panose="020B0604020202020204" pitchFamily="34" charset="0"/>
              </a:rPr>
              <a:t>Workshopen tar ca </a:t>
            </a:r>
            <a:r>
              <a:rPr lang="sv-SE" altLang="sv-SE" sz="2100" b="1">
                <a:solidFill>
                  <a:srgbClr val="000000"/>
                </a:solidFill>
                <a:cs typeface="Arial" panose="020B0604020202020204" pitchFamily="34" charset="0"/>
              </a:rPr>
              <a:t>90-120 minuter</a:t>
            </a:r>
            <a:r>
              <a:rPr lang="sv-SE" altLang="sv-SE" sz="2100">
                <a:solidFill>
                  <a:srgbClr val="000000"/>
                </a:solidFill>
                <a:cs typeface="Arial" panose="020B0604020202020204" pitchFamily="34" charset="0"/>
              </a:rPr>
              <a:t>. </a:t>
            </a:r>
          </a:p>
          <a:p>
            <a:pPr marL="30163" indent="0">
              <a:buNone/>
            </a:pPr>
            <a:endParaRPr lang="sv-SE" sz="2100">
              <a:solidFill>
                <a:srgbClr val="000000"/>
              </a:solidFill>
              <a:cs typeface="Arial" panose="020B0604020202020204" pitchFamily="34" charset="0"/>
            </a:endParaRPr>
          </a:p>
          <a:p>
            <a:pPr marL="30163" indent="0">
              <a:buNone/>
            </a:pPr>
            <a:r>
              <a:rPr lang="sv-SE" sz="2100">
                <a:solidFill>
                  <a:srgbClr val="000000"/>
                </a:solidFill>
                <a:cs typeface="Arial" panose="020B0604020202020204" pitchFamily="34" charset="0"/>
              </a:rPr>
              <a:t>Syftet </a:t>
            </a:r>
            <a:r>
              <a:rPr lang="sv-SE" sz="2100"/>
              <a:t>är att </a:t>
            </a:r>
            <a:r>
              <a:rPr lang="sv-SE" sz="2100" b="1"/>
              <a:t>identifiera de viktigaste trenderna, vilka konsekvenser de har för er och vad ni behöver göra annorlunda.</a:t>
            </a:r>
          </a:p>
          <a:p>
            <a:pPr marL="30163" indent="0">
              <a:buNone/>
            </a:pPr>
            <a:endParaRPr lang="sv-SE" sz="2100"/>
          </a:p>
          <a:p>
            <a:pPr marL="30163" indent="0">
              <a:buNone/>
            </a:pPr>
            <a:r>
              <a:rPr lang="sv-SE" sz="2100"/>
              <a:t>Efter workshopen har ni:</a:t>
            </a:r>
            <a:br>
              <a:rPr lang="sv-SE" sz="2100"/>
            </a:br>
            <a:endParaRPr lang="sv-SE" sz="2100"/>
          </a:p>
          <a:p>
            <a:pPr marL="342900" indent="-342900">
              <a:buFont typeface="Arial" panose="020B0604020202020204" pitchFamily="34" charset="0"/>
              <a:buChar char="•"/>
            </a:pPr>
            <a:r>
              <a:rPr lang="sv-SE" sz="2100"/>
              <a:t>Identifierat de trender som är viktigast för er   kontext </a:t>
            </a:r>
          </a:p>
          <a:p>
            <a:pPr marL="342900" indent="-342900">
              <a:buFont typeface="Arial" panose="020B0604020202020204" pitchFamily="34" charset="0"/>
              <a:buChar char="•"/>
            </a:pPr>
            <a:r>
              <a:rPr lang="sv-SE" sz="2100"/>
              <a:t>Formulerat några konsekvenser ni ser för er verksamhet</a:t>
            </a:r>
          </a:p>
          <a:p>
            <a:pPr marL="342900" indent="-342900">
              <a:buFont typeface="Arial" panose="020B0604020202020204" pitchFamily="34" charset="0"/>
              <a:buChar char="•"/>
            </a:pPr>
            <a:r>
              <a:rPr lang="sv-SE" sz="2100"/>
              <a:t>Formulerat vad ni behöver göra för att hantera konsekvenser eller ta tillvara på möjligheter.</a:t>
            </a:r>
          </a:p>
          <a:p>
            <a:endParaRPr lang="sv-SE" sz="2100"/>
          </a:p>
          <a:p>
            <a:r>
              <a:rPr lang="sv-SE" altLang="sv-SE" sz="1600">
                <a:solidFill>
                  <a:srgbClr val="000000"/>
                </a:solidFill>
                <a:cs typeface="Arial" panose="020B0604020202020204" pitchFamily="34" charset="0"/>
              </a:rPr>
              <a:t>(</a:t>
            </a:r>
            <a:r>
              <a:rPr kumimoji="0" lang="sv-SE" altLang="sv-SE" sz="1600" i="0" u="none" strike="noStrike" cap="none" normalizeH="0" baseline="0">
                <a:ln>
                  <a:noFill/>
                </a:ln>
                <a:solidFill>
                  <a:srgbClr val="000000"/>
                </a:solidFill>
                <a:effectLst/>
                <a:cs typeface="Arial" panose="020B0604020202020204" pitchFamily="34" charset="0"/>
              </a:rPr>
              <a:t>Med anpassning kan workshopen även genomföras digitalt)</a:t>
            </a:r>
            <a:endParaRPr kumimoji="0" lang="sv-SE" altLang="sv-SE" sz="1600" b="0" i="1" u="none" strike="noStrike" cap="none" normalizeH="0" baseline="0">
              <a:ln>
                <a:noFill/>
              </a:ln>
              <a:effectLst/>
              <a:latin typeface="AvenirNextLTW01-Regular"/>
            </a:endParaRPr>
          </a:p>
          <a:p>
            <a:endParaRPr lang="sv-SE"/>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1321300"/>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400" b="1">
                <a:solidFill>
                  <a:prstClr val="white"/>
                </a:solidFill>
                <a:latin typeface="Arial"/>
              </a:rPr>
              <a:t>Syfte och idé</a:t>
            </a:r>
            <a:endParaRPr kumimoji="0" lang="sv-SE" sz="4400" b="1" i="0" u="none" strike="noStrike" kern="1200" cap="none" spc="0" normalizeH="0" baseline="0" noProof="0">
              <a:ln>
                <a:noFill/>
              </a:ln>
              <a:solidFill>
                <a:prstClr val="white"/>
              </a:solidFill>
              <a:effectLst/>
              <a:uLnTx/>
              <a:uFillTx/>
              <a:latin typeface="Arial"/>
              <a:ea typeface="+mn-ea"/>
              <a:cs typeface="+mn-cs"/>
            </a:endParaRPr>
          </a:p>
        </p:txBody>
      </p:sp>
      <p:pic>
        <p:nvPicPr>
          <p:cNvPr id="2" name="Bild 1" descr="Utropstecken med hel fyllning">
            <a:extLst>
              <a:ext uri="{FF2B5EF4-FFF2-40B4-BE49-F238E27FC236}">
                <a16:creationId xmlns:a16="http://schemas.microsoft.com/office/drawing/2014/main" id="{89DD0058-6EF3-59C9-D416-AF9126C617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017" y="3310947"/>
            <a:ext cx="2039007" cy="2039007"/>
          </a:xfrm>
          <a:prstGeom prst="rect">
            <a:avLst/>
          </a:prstGeom>
        </p:spPr>
      </p:pic>
    </p:spTree>
    <p:extLst>
      <p:ext uri="{BB962C8B-B14F-4D97-AF65-F5344CB8AC3E}">
        <p14:creationId xmlns:p14="http://schemas.microsoft.com/office/powerpoint/2010/main" val="179331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656263" cy="5726113"/>
          </a:xfrm>
        </p:spPr>
        <p:txBody>
          <a:bodyPr/>
          <a:lstStyle/>
          <a:p>
            <a:endParaRPr lang="sv-SE"/>
          </a:p>
          <a:p>
            <a:endParaRPr lang="sv-SE"/>
          </a:p>
          <a:p>
            <a:endParaRPr lang="sv-SE"/>
          </a:p>
        </p:txBody>
      </p:sp>
      <p:grpSp>
        <p:nvGrpSpPr>
          <p:cNvPr id="6" name="Grupp 5">
            <a:extLst>
              <a:ext uri="{FF2B5EF4-FFF2-40B4-BE49-F238E27FC236}">
                <a16:creationId xmlns:a16="http://schemas.microsoft.com/office/drawing/2014/main" id="{639AE909-F87F-47AD-0ACD-B3AAA7048126}"/>
              </a:ext>
            </a:extLst>
          </p:cNvPr>
          <p:cNvGrpSpPr/>
          <p:nvPr/>
        </p:nvGrpSpPr>
        <p:grpSpPr>
          <a:xfrm>
            <a:off x="0" y="10633"/>
            <a:ext cx="4848447" cy="6847367"/>
            <a:chOff x="7528560" y="-7112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7112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Förberedelser</a:t>
              </a:r>
            </a:p>
          </p:txBody>
        </p:sp>
        <p:pic>
          <p:nvPicPr>
            <p:cNvPr id="7" name="Bild 6" descr="Checklista med hel fyllning">
              <a:extLst>
                <a:ext uri="{FF2B5EF4-FFF2-40B4-BE49-F238E27FC236}">
                  <a16:creationId xmlns:a16="http://schemas.microsoft.com/office/drawing/2014/main" id="{55DDF0F1-B8BB-54AC-C068-A7B83961D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378" y="2447537"/>
              <a:ext cx="2463801" cy="2463801"/>
            </a:xfrm>
            <a:prstGeom prst="rect">
              <a:avLst/>
            </a:prstGeom>
          </p:spPr>
        </p:pic>
      </p:grpSp>
      <p:sp>
        <p:nvSpPr>
          <p:cNvPr id="8" name="Platshållare för innehåll 2">
            <a:extLst>
              <a:ext uri="{FF2B5EF4-FFF2-40B4-BE49-F238E27FC236}">
                <a16:creationId xmlns:a16="http://schemas.microsoft.com/office/drawing/2014/main" id="{45B1F5DF-28C1-4209-42D9-B582024A4073}"/>
              </a:ext>
            </a:extLst>
          </p:cNvPr>
          <p:cNvSpPr txBox="1">
            <a:spLocks/>
          </p:cNvSpPr>
          <p:nvPr/>
        </p:nvSpPr>
        <p:spPr>
          <a:xfrm>
            <a:off x="5419023" y="623887"/>
            <a:ext cx="6183011" cy="591928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Gå igenom körschemat (bild 8) och justera tiderna </a:t>
            </a:r>
            <a:br>
              <a:rPr lang="sv-SE" altLang="sv-SE" sz="1800" dirty="0">
                <a:latin typeface="Arial" panose="020B0604020202020204" pitchFamily="34" charset="0"/>
                <a:cs typeface="Arial" panose="020B0604020202020204" pitchFamily="34" charset="0"/>
              </a:rPr>
            </a:b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Ge deltagarna möjlighet att förbereda sig genom att maila ut </a:t>
            </a:r>
            <a:r>
              <a:rPr lang="sv-SE" altLang="sv-SE" sz="1800" i="1" dirty="0">
                <a:latin typeface="Arial" panose="020B0604020202020204" pitchFamily="34" charset="0"/>
                <a:cs typeface="Arial" panose="020B0604020202020204" pitchFamily="34" charset="0"/>
              </a:rPr>
              <a:t>Vägval för framtiden</a:t>
            </a:r>
            <a:br>
              <a:rPr lang="sv-SE" altLang="sv-SE" sz="1800" i="1" dirty="0">
                <a:latin typeface="Arial" panose="020B0604020202020204" pitchFamily="34" charset="0"/>
                <a:cs typeface="Arial" panose="020B0604020202020204" pitchFamily="34" charset="0"/>
              </a:rPr>
            </a:br>
            <a:endParaRPr lang="sv-SE" altLang="sv-SE" sz="1800" i="1"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x antal exemplar av </a:t>
            </a:r>
            <a:r>
              <a:rPr lang="sv-SE" altLang="sv-SE" sz="1800" i="1" dirty="0">
                <a:latin typeface="Arial" panose="020B0604020202020204" pitchFamily="34" charset="0"/>
                <a:cs typeface="Arial" panose="020B0604020202020204" pitchFamily="34" charset="0"/>
              </a:rPr>
              <a:t>Värdera trenderna </a:t>
            </a:r>
            <a:r>
              <a:rPr lang="sv-SE" altLang="sv-SE" sz="1800" dirty="0">
                <a:latin typeface="Arial" panose="020B0604020202020204" pitchFamily="34" charset="0"/>
                <a:cs typeface="Arial" panose="020B0604020202020204" pitchFamily="34" charset="0"/>
              </a:rPr>
              <a:t>(A3-format)</a:t>
            </a:r>
            <a:br>
              <a:rPr lang="sv-SE" altLang="sv-SE" sz="1800" dirty="0">
                <a:latin typeface="Arial" panose="020B0604020202020204" pitchFamily="34" charset="0"/>
                <a:cs typeface="Arial" panose="020B0604020202020204" pitchFamily="34" charset="0"/>
              </a:rPr>
            </a:br>
            <a:endParaRPr lang="sv-SE" altLang="sv-SE" sz="1800"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x antal exemplar av mallen </a:t>
            </a:r>
            <a:r>
              <a:rPr lang="sv-SE" altLang="sv-SE" sz="1800" i="1" dirty="0">
                <a:latin typeface="Arial" panose="020B0604020202020204" pitchFamily="34" charset="0"/>
                <a:cs typeface="Arial" panose="020B0604020202020204" pitchFamily="34" charset="0"/>
              </a:rPr>
              <a:t>Konsekvenser, och åtgärder </a:t>
            </a:r>
            <a:r>
              <a:rPr lang="sv-SE" altLang="sv-SE" sz="1800" dirty="0">
                <a:solidFill>
                  <a:srgbClr val="222221"/>
                </a:solidFill>
                <a:latin typeface="Arial" panose="020B0604020202020204" pitchFamily="34" charset="0"/>
                <a:cs typeface="Arial" panose="020B0604020202020204" pitchFamily="34" charset="0"/>
              </a:rPr>
              <a:t>(A3-format)</a:t>
            </a:r>
            <a:br>
              <a:rPr lang="sv-SE" altLang="sv-SE" sz="1800" dirty="0">
                <a:solidFill>
                  <a:srgbClr val="222221"/>
                </a:solidFill>
                <a:latin typeface="Arial" panose="020B0604020202020204" pitchFamily="34" charset="0"/>
                <a:cs typeface="Arial" panose="020B0604020202020204" pitchFamily="34" charset="0"/>
              </a:rPr>
            </a:br>
            <a:endParaRPr lang="sv-SE" altLang="sv-SE" sz="1800" dirty="0">
              <a:solidFill>
                <a:srgbClr val="FF0000"/>
              </a:solidFill>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x antal av </a:t>
            </a:r>
            <a:r>
              <a:rPr lang="sv-SE" altLang="sv-SE" sz="1800" i="1" dirty="0">
                <a:latin typeface="Arial" panose="020B0604020202020204" pitchFamily="34" charset="0"/>
                <a:cs typeface="Arial" panose="020B0604020202020204" pitchFamily="34" charset="0"/>
              </a:rPr>
              <a:t>Vägval för framtiden</a:t>
            </a:r>
            <a:br>
              <a:rPr lang="sv-SE" altLang="sv-SE" sz="1800" i="1" dirty="0">
                <a:latin typeface="Arial" panose="020B0604020202020204" pitchFamily="34" charset="0"/>
                <a:cs typeface="Arial" panose="020B0604020202020204" pitchFamily="34" charset="0"/>
              </a:rPr>
            </a:br>
            <a:endParaRPr lang="sv-SE" altLang="sv-SE" sz="1800" i="1" dirty="0">
              <a:latin typeface="Arial" panose="020B0604020202020204" pitchFamily="34" charset="0"/>
              <a:cs typeface="Arial" panose="020B0604020202020204" pitchFamily="34" charset="0"/>
            </a:endParaRPr>
          </a:p>
          <a:p>
            <a:pPr marL="285750" indent="-285750" eaLnBrk="0" fontAlgn="t" hangingPunct="0">
              <a:spcBef>
                <a:spcPct val="0"/>
              </a:spcBef>
              <a:spcAft>
                <a:spcPct val="0"/>
              </a:spcAft>
              <a:buFont typeface="Arial" panose="020B0604020202020204" pitchFamily="34" charset="0"/>
              <a:buChar char="•"/>
              <a:defRPr/>
            </a:pPr>
            <a:r>
              <a:rPr lang="sv-SE" altLang="sv-SE" sz="1800" dirty="0">
                <a:latin typeface="Arial" panose="020B0604020202020204" pitchFamily="34" charset="0"/>
                <a:cs typeface="Arial" panose="020B0604020202020204" pitchFamily="34" charset="0"/>
              </a:rPr>
              <a:t>Skriv ut trendkorten och klipp isär</a:t>
            </a:r>
          </a:p>
          <a:p>
            <a:pPr marL="0" lvl="0" indent="0" eaLnBrk="0" fontAlgn="t" hangingPunct="0">
              <a:spcBef>
                <a:spcPct val="0"/>
              </a:spcBef>
              <a:spcAft>
                <a:spcPct val="0"/>
              </a:spcAft>
              <a:buNone/>
              <a:defRPr/>
            </a:pPr>
            <a:endParaRPr lang="sv-SE" altLang="sv-SE" sz="1800" dirty="0">
              <a:solidFill>
                <a:srgbClr val="000000"/>
              </a:solidFill>
              <a:latin typeface="Arial" panose="020B0604020202020204" pitchFamily="34" charset="0"/>
              <a:cs typeface="Arial" panose="020B0604020202020204" pitchFamily="34" charset="0"/>
            </a:endParaRPr>
          </a:p>
          <a:p>
            <a:pPr marL="0" lvl="0" indent="0" eaLnBrk="0" fontAlgn="t" hangingPunct="0">
              <a:spcBef>
                <a:spcPct val="0"/>
              </a:spcBef>
              <a:spcAft>
                <a:spcPct val="0"/>
              </a:spcAft>
              <a:buNone/>
              <a:defRPr/>
            </a:pPr>
            <a:endParaRPr lang="sv-SE" altLang="sv-SE" sz="1800" dirty="0">
              <a:solidFill>
                <a:srgbClr val="000000"/>
              </a:solidFill>
              <a:latin typeface="Arial" panose="020B0604020202020204" pitchFamily="34" charset="0"/>
              <a:cs typeface="Arial" panose="020B0604020202020204" pitchFamily="34" charset="0"/>
            </a:endParaRPr>
          </a:p>
          <a:p>
            <a:pPr marL="0" indent="0" eaLnBrk="0" fontAlgn="t" hangingPunct="0">
              <a:spcBef>
                <a:spcPct val="0"/>
              </a:spcBef>
              <a:spcAft>
                <a:spcPct val="0"/>
              </a:spcAft>
              <a:buNone/>
              <a:defRPr/>
            </a:pPr>
            <a:r>
              <a:rPr lang="sv-SE" altLang="sv-SE" sz="1800" dirty="0">
                <a:latin typeface="Arial" panose="020B0604020202020204" pitchFamily="34" charset="0"/>
                <a:cs typeface="Arial" panose="020B0604020202020204" pitchFamily="34" charset="0"/>
              </a:rPr>
              <a:t>Det här metodstödet beskriver en </a:t>
            </a:r>
            <a:r>
              <a:rPr lang="sv-SE" altLang="sv-SE" sz="1800" b="1" dirty="0">
                <a:latin typeface="Arial" panose="020B0604020202020204" pitchFamily="34" charset="0"/>
                <a:cs typeface="Arial" panose="020B0604020202020204" pitchFamily="34" charset="0"/>
              </a:rPr>
              <a:t>90 minuter </a:t>
            </a:r>
            <a:r>
              <a:rPr lang="sv-SE" altLang="sv-SE" sz="1800" dirty="0">
                <a:latin typeface="Arial" panose="020B0604020202020204" pitchFamily="34" charset="0"/>
                <a:cs typeface="Arial" panose="020B0604020202020204" pitchFamily="34" charset="0"/>
              </a:rPr>
              <a:t>lång workshop där deltagarna arbetar i mindre grupper. Om du vill ha mer tid för varje moment eller om ni är många deltagare kan du </a:t>
            </a:r>
            <a:r>
              <a:rPr lang="sv-SE" altLang="sv-SE" sz="1800" b="1" dirty="0">
                <a:latin typeface="Arial" panose="020B0604020202020204" pitchFamily="34" charset="0"/>
                <a:cs typeface="Arial" panose="020B0604020202020204" pitchFamily="34" charset="0"/>
              </a:rPr>
              <a:t>addera tid </a:t>
            </a:r>
            <a:r>
              <a:rPr lang="sv-SE" altLang="sv-SE" sz="1800" dirty="0">
                <a:latin typeface="Arial" panose="020B0604020202020204" pitchFamily="34" charset="0"/>
                <a:cs typeface="Arial" panose="020B0604020202020204" pitchFamily="34" charset="0"/>
              </a:rPr>
              <a:t>där du bedömer att det behövs. </a:t>
            </a:r>
          </a:p>
          <a:p>
            <a:pPr marL="0" lvl="0" indent="0" eaLnBrk="0" fontAlgn="t" hangingPunct="0">
              <a:spcBef>
                <a:spcPct val="0"/>
              </a:spcBef>
              <a:spcAft>
                <a:spcPct val="0"/>
              </a:spcAft>
              <a:buNone/>
              <a:defRPr/>
            </a:pPr>
            <a:endParaRPr kumimoji="0" lang="sv-SE" altLang="sv-SE" sz="2400" b="0" i="0" u="none" strike="noStrike" kern="1200" cap="none" spc="0" normalizeH="0" baseline="0" noProof="0" dirty="0">
              <a:ln>
                <a:noFill/>
              </a:ln>
              <a:solidFill>
                <a:srgbClr val="000000"/>
              </a:solidFill>
              <a:effectLst/>
              <a:uLnTx/>
              <a:uFillTx/>
              <a:latin typeface="AvenirNextLTW01-Regular"/>
              <a:ea typeface="+mn-ea"/>
              <a:cs typeface="+mn-cs"/>
            </a:endParaRPr>
          </a:p>
          <a:p>
            <a:pPr marL="0" lvl="0" indent="0" eaLnBrk="0" fontAlgn="t" hangingPunct="0">
              <a:spcBef>
                <a:spcPct val="0"/>
              </a:spcBef>
              <a:spcAft>
                <a:spcPct val="0"/>
              </a:spcAft>
              <a:buNone/>
              <a:defRPr/>
            </a:pPr>
            <a:endParaRPr kumimoji="0" lang="sv-SE" altLang="sv-SE" sz="2400" b="0" i="0" u="none" strike="noStrike" kern="1200" cap="none" spc="0" normalizeH="0" baseline="0" noProof="0" dirty="0">
              <a:ln>
                <a:noFill/>
              </a:ln>
              <a:solidFill>
                <a:srgbClr val="000000"/>
              </a:solidFill>
              <a:effectLst/>
              <a:uLnTx/>
              <a:uFillTx/>
              <a:latin typeface="AvenirNextLTW01-Regular"/>
              <a:ea typeface="+mn-ea"/>
              <a:cs typeface="+mn-cs"/>
            </a:endParaRP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endParaRPr kumimoji="0" lang="sv-SE" altLang="sv-SE" sz="2400" b="0" i="0" u="none" strike="noStrike" kern="1200" cap="none" spc="0" normalizeH="0" baseline="0" noProof="0" dirty="0">
              <a:ln>
                <a:noFill/>
              </a:ln>
              <a:solidFill>
                <a:srgbClr val="000000"/>
              </a:solidFill>
              <a:effectLst/>
              <a:uLnTx/>
              <a:uFillTx/>
              <a:latin typeface="AvenirNextLTW01-Regular"/>
              <a:ea typeface="+mn-ea"/>
              <a:cs typeface="+mn-cs"/>
            </a:endParaRPr>
          </a:p>
          <a:p>
            <a:pPr marL="0" marR="0" lvl="0" indent="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483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642938"/>
            <a:ext cx="5656263" cy="5591175"/>
          </a:xfrm>
        </p:spPr>
        <p:txBody>
          <a:bodyPr/>
          <a:lstStyle/>
          <a:p>
            <a:pPr marL="30163" indent="0">
              <a:buNone/>
            </a:pPr>
            <a:endParaRPr lang="sv-SE"/>
          </a:p>
          <a:p>
            <a:pPr marL="30163" indent="0">
              <a:buNone/>
            </a:pPr>
            <a:r>
              <a:rPr lang="sv-SE"/>
              <a:t>Möblera rummet i </a:t>
            </a:r>
            <a:r>
              <a:rPr lang="sv-SE" b="1"/>
              <a:t>öar med plats för 3-5 personer vid varje bord</a:t>
            </a:r>
            <a:r>
              <a:rPr lang="sv-SE"/>
              <a:t>. </a:t>
            </a:r>
          </a:p>
          <a:p>
            <a:pPr marL="30163" indent="0">
              <a:buNone/>
            </a:pPr>
            <a:r>
              <a:rPr lang="sv-SE"/>
              <a:t>På varje bord ska det finnas:</a:t>
            </a:r>
          </a:p>
          <a:p>
            <a:pPr marL="30163" indent="0">
              <a:buNone/>
            </a:pPr>
            <a:endParaRPr lang="sv-SE"/>
          </a:p>
          <a:p>
            <a:pPr>
              <a:buFont typeface="Arial" panose="020B0604020202020204" pitchFamily="34" charset="0"/>
              <a:buChar char="•"/>
            </a:pPr>
            <a:r>
              <a:rPr lang="sv-SE"/>
              <a:t>Utskrift av den utvalda trenden</a:t>
            </a:r>
          </a:p>
          <a:p>
            <a:pPr>
              <a:buFont typeface="Arial" panose="020B0604020202020204" pitchFamily="34" charset="0"/>
              <a:buChar char="•"/>
            </a:pPr>
            <a:r>
              <a:rPr lang="sv-SE"/>
              <a:t>Pennor och post-it lappar </a:t>
            </a:r>
          </a:p>
          <a:p>
            <a:endParaRPr lang="sv-SE"/>
          </a:p>
          <a:p>
            <a:endParaRPr lang="sv-SE"/>
          </a:p>
          <a:p>
            <a:endParaRPr lang="sv-SE"/>
          </a:p>
        </p:txBody>
      </p:sp>
      <p:grpSp>
        <p:nvGrpSpPr>
          <p:cNvPr id="9" name="Grupp 8">
            <a:extLst>
              <a:ext uri="{FF2B5EF4-FFF2-40B4-BE49-F238E27FC236}">
                <a16:creationId xmlns:a16="http://schemas.microsoft.com/office/drawing/2014/main" id="{A0CD9B62-179E-BD54-8A4C-EC55505F471D}"/>
              </a:ext>
            </a:extLst>
          </p:cNvPr>
          <p:cNvGrpSpPr/>
          <p:nvPr/>
        </p:nvGrpSpPr>
        <p:grpSpPr>
          <a:xfrm>
            <a:off x="-1" y="-1"/>
            <a:ext cx="4827181" cy="6889899"/>
            <a:chOff x="7528558" y="-1"/>
            <a:chExt cx="4663440" cy="6316717"/>
          </a:xfrm>
        </p:grpSpPr>
        <p:sp>
          <p:nvSpPr>
            <p:cNvPr id="4" name="Rektangel 3">
              <a:extLst>
                <a:ext uri="{FF2B5EF4-FFF2-40B4-BE49-F238E27FC236}">
                  <a16:creationId xmlns:a16="http://schemas.microsoft.com/office/drawing/2014/main" id="{8FCEAC34-B060-52C5-1FF0-36FFEE9A153D}"/>
                </a:ext>
              </a:extLst>
            </p:cNvPr>
            <p:cNvSpPr/>
            <p:nvPr/>
          </p:nvSpPr>
          <p:spPr>
            <a:xfrm>
              <a:off x="7528558" y="-1"/>
              <a:ext cx="4663440" cy="63167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Rummet </a:t>
              </a:r>
              <a:r>
                <a:rPr kumimoji="0" lang="sv-SE" sz="4400" b="0" i="0" u="none" strike="noStrike" kern="1200" cap="none" spc="0" normalizeH="0" baseline="0" noProof="0">
                  <a:ln>
                    <a:noFill/>
                  </a:ln>
                  <a:solidFill>
                    <a:prstClr val="white"/>
                  </a:solidFill>
                  <a:effectLst/>
                  <a:uLnTx/>
                  <a:uFillTx/>
                  <a:latin typeface="Arial"/>
                  <a:ea typeface="+mn-ea"/>
                  <a:cs typeface="+mn-cs"/>
                </a:rPr>
                <a:t> </a:t>
              </a:r>
              <a:endParaRPr kumimoji="0" lang="sv-SE" sz="4400" b="1" i="0" u="none" strike="noStrike" kern="1200" cap="none" spc="0" normalizeH="0" baseline="0" noProof="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421086" y="614325"/>
            <a:ext cx="6169865"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None/>
            </a:pPr>
            <a:endParaRPr lang="sv-SE" sz="2200" dirty="0"/>
          </a:p>
          <a:p>
            <a:pPr marL="30163" indent="0">
              <a:buNone/>
            </a:pPr>
            <a:r>
              <a:rPr lang="sv-SE" sz="2200" dirty="0"/>
              <a:t>Möblera rummet i </a:t>
            </a:r>
            <a:r>
              <a:rPr lang="sv-SE" sz="2200" b="1" dirty="0"/>
              <a:t>öar med plats för 3-5 personer vid varje bord</a:t>
            </a:r>
            <a:r>
              <a:rPr lang="sv-SE" sz="2200" dirty="0"/>
              <a:t>. På varje bord ska det finnas:</a:t>
            </a:r>
          </a:p>
          <a:p>
            <a:pPr marL="30163" indent="0">
              <a:buNone/>
            </a:pPr>
            <a:endParaRPr lang="sv-SE" sz="2200" dirty="0"/>
          </a:p>
          <a:p>
            <a:pPr>
              <a:buFont typeface="Arial" panose="020B0604020202020204" pitchFamily="34" charset="0"/>
              <a:buChar char="•"/>
            </a:pPr>
            <a:r>
              <a:rPr lang="sv-SE" sz="2200" dirty="0"/>
              <a:t>Ett exemplar av rapporter </a:t>
            </a:r>
            <a:r>
              <a:rPr lang="sv-SE" sz="2200" b="1" dirty="0"/>
              <a:t>”Vägval för framtiden”</a:t>
            </a:r>
          </a:p>
          <a:p>
            <a:pPr>
              <a:buFont typeface="Arial" panose="020B0604020202020204" pitchFamily="34" charset="0"/>
              <a:buChar char="•"/>
            </a:pPr>
            <a:r>
              <a:rPr lang="sv-SE" sz="2200" dirty="0"/>
              <a:t>Ett exemplar av matrisen </a:t>
            </a:r>
            <a:r>
              <a:rPr lang="sv-SE" sz="2200" b="1" dirty="0"/>
              <a:t>”Värdera trenderna” </a:t>
            </a:r>
            <a:r>
              <a:rPr lang="sv-SE" sz="2200" dirty="0"/>
              <a:t>utskrivet i A3-format på</a:t>
            </a:r>
          </a:p>
          <a:p>
            <a:pPr>
              <a:buFont typeface="Arial" panose="020B0604020202020204" pitchFamily="34" charset="0"/>
              <a:buChar char="•"/>
            </a:pPr>
            <a:r>
              <a:rPr lang="sv-SE" sz="2200" dirty="0"/>
              <a:t>Två exemplar av mallen </a:t>
            </a:r>
            <a:r>
              <a:rPr lang="sv-SE" sz="2200" b="1" dirty="0"/>
              <a:t>”Konsekvenser och åtgärder”</a:t>
            </a:r>
            <a:r>
              <a:rPr lang="sv-SE" sz="2200" dirty="0"/>
              <a:t> utskrivna i A3-format</a:t>
            </a:r>
          </a:p>
          <a:p>
            <a:pPr>
              <a:buFont typeface="Arial" panose="020B0604020202020204" pitchFamily="34" charset="0"/>
              <a:buChar char="•"/>
            </a:pPr>
            <a:r>
              <a:rPr lang="sv-SE" sz="2200" b="1" dirty="0"/>
              <a:t>Trendkort</a:t>
            </a:r>
            <a:r>
              <a:rPr lang="sv-SE" sz="2200" dirty="0"/>
              <a:t> </a:t>
            </a:r>
          </a:p>
          <a:p>
            <a:pPr>
              <a:buFont typeface="Arial" panose="020B0604020202020204" pitchFamily="34" charset="0"/>
              <a:buChar char="•"/>
            </a:pPr>
            <a:r>
              <a:rPr lang="sv-SE" sz="2200" dirty="0"/>
              <a:t>Pennor och post-it lappar </a:t>
            </a:r>
          </a:p>
          <a:p>
            <a:pPr marL="0" marR="0" lvl="0" indent="0" algn="l" defTabSz="914400" rtl="0" eaLnBrk="0" fontAlgn="t" latinLnBrk="0" hangingPunct="0">
              <a:lnSpc>
                <a:spcPct val="100000"/>
              </a:lnSpc>
              <a:spcBef>
                <a:spcPct val="0"/>
              </a:spcBef>
              <a:spcAft>
                <a:spcPct val="0"/>
              </a:spcAft>
              <a:buClrTx/>
              <a:buSzTx/>
              <a:buNone/>
              <a:tabLst/>
              <a:defRPr/>
            </a:pPr>
            <a:endParaRPr lang="sv-SE" altLang="sv-SE" dirty="0">
              <a:solidFill>
                <a:srgbClr val="000000"/>
              </a:solidFill>
              <a:latin typeface="AvenirNextLTW01-Regular"/>
            </a:endParaRPr>
          </a:p>
          <a:p>
            <a:pPr marL="0" marR="0" lvl="0" indent="0" algn="l" defTabSz="914400" rtl="0" eaLnBrk="0" fontAlgn="t" latinLnBrk="0" hangingPunct="0">
              <a:lnSpc>
                <a:spcPct val="100000"/>
              </a:lnSpc>
              <a:spcBef>
                <a:spcPct val="0"/>
              </a:spcBef>
              <a:spcAft>
                <a:spcPct val="0"/>
              </a:spcAft>
              <a:buClrTx/>
              <a:buSzTx/>
              <a:buNone/>
              <a:tabLst/>
              <a:defRPr/>
            </a:pPr>
            <a:endParaRPr kumimoji="0" lang="sv-SE" altLang="sv-SE" sz="2400" b="0" i="0" u="none" strike="noStrike" kern="1200" cap="none" spc="0" normalizeH="0" baseline="0" noProof="0" dirty="0">
              <a:ln>
                <a:noFill/>
              </a:ln>
              <a:solidFill>
                <a:srgbClr val="000000"/>
              </a:solidFill>
              <a:effectLst/>
              <a:uLnTx/>
              <a:uFillTx/>
              <a:latin typeface="AvenirNextLTW01-Regular"/>
              <a:ea typeface="+mn-ea"/>
              <a:cs typeface="+mn-cs"/>
            </a:endParaRPr>
          </a:p>
          <a:p>
            <a:pPr marL="0" marR="0" lvl="0" indent="0" algn="l" defTabSz="914400" rtl="0" eaLnBrk="0" fontAlgn="t" latinLnBrk="0" hangingPunct="0">
              <a:lnSpc>
                <a:spcPct val="100000"/>
              </a:lnSpc>
              <a:spcBef>
                <a:spcPct val="0"/>
              </a:spcBef>
              <a:spcAft>
                <a:spcPct val="0"/>
              </a:spcAft>
              <a:buClrTx/>
              <a:buSz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788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46736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7" name="Grupp 6">
            <a:extLst>
              <a:ext uri="{FF2B5EF4-FFF2-40B4-BE49-F238E27FC236}">
                <a16:creationId xmlns:a16="http://schemas.microsoft.com/office/drawing/2014/main" id="{82A961A8-CA8B-A604-5F22-558ADAAE8717}"/>
              </a:ext>
            </a:extLst>
          </p:cNvPr>
          <p:cNvGrpSpPr/>
          <p:nvPr/>
        </p:nvGrpSpPr>
        <p:grpSpPr>
          <a:xfrm>
            <a:off x="0" y="0"/>
            <a:ext cx="4860099" cy="6867289"/>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Förslag på </a:t>
              </a:r>
              <a:r>
                <a:rPr kumimoji="0" lang="sv-SE" sz="4400" b="1" i="0" u="none" strike="noStrike" kern="1200" cap="none" spc="0" normalizeH="0" baseline="0" noProof="0">
                  <a:ln>
                    <a:noFill/>
                  </a:ln>
                  <a:solidFill>
                    <a:prstClr val="white"/>
                  </a:solidFill>
                  <a:effectLst/>
                  <a:uLnTx/>
                  <a:uFillTx/>
                  <a:latin typeface="Arial"/>
                  <a:ea typeface="+mn-ea"/>
                  <a:cs typeface="+mn-cs"/>
                </a:rPr>
                <a:t>Körschema</a:t>
              </a:r>
            </a:p>
          </p:txBody>
        </p:sp>
        <p:pic>
          <p:nvPicPr>
            <p:cNvPr id="6" name="Bild 5" descr="Klocka med hel fyllning">
              <a:extLst>
                <a:ext uri="{FF2B5EF4-FFF2-40B4-BE49-F238E27FC236}">
                  <a16:creationId xmlns:a16="http://schemas.microsoft.com/office/drawing/2014/main" id="{F0AC5BC8-06B1-28CE-5F4F-E66B29459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0363" y="2308729"/>
              <a:ext cx="2739833" cy="2641074"/>
            </a:xfrm>
            <a:prstGeom prst="rect">
              <a:avLst/>
            </a:prstGeom>
          </p:spPr>
        </p:pic>
      </p:grpSp>
      <p:graphicFrame>
        <p:nvGraphicFramePr>
          <p:cNvPr id="2" name="Tabell 8">
            <a:extLst>
              <a:ext uri="{FF2B5EF4-FFF2-40B4-BE49-F238E27FC236}">
                <a16:creationId xmlns:a16="http://schemas.microsoft.com/office/drawing/2014/main" id="{8C456A9A-6750-BDEA-1C47-AED2EB95742B}"/>
              </a:ext>
            </a:extLst>
          </p:cNvPr>
          <p:cNvGraphicFramePr>
            <a:graphicFrameLocks noGrp="1"/>
          </p:cNvGraphicFramePr>
          <p:nvPr>
            <p:extLst>
              <p:ext uri="{D42A27DB-BD31-4B8C-83A1-F6EECF244321}">
                <p14:modId xmlns:p14="http://schemas.microsoft.com/office/powerpoint/2010/main" val="1651276083"/>
              </p:ext>
            </p:extLst>
          </p:nvPr>
        </p:nvGraphicFramePr>
        <p:xfrm>
          <a:off x="5136067" y="318504"/>
          <a:ext cx="6782558" cy="5726113"/>
        </p:xfrm>
        <a:graphic>
          <a:graphicData uri="http://schemas.openxmlformats.org/drawingml/2006/table">
            <a:tbl>
              <a:tblPr firstRow="1" bandRow="1">
                <a:tableStyleId>{5C22544A-7EE6-4342-B048-85BDC9FD1C3A}</a:tableStyleId>
              </a:tblPr>
              <a:tblGrid>
                <a:gridCol w="1183682">
                  <a:extLst>
                    <a:ext uri="{9D8B030D-6E8A-4147-A177-3AD203B41FA5}">
                      <a16:colId xmlns:a16="http://schemas.microsoft.com/office/drawing/2014/main" val="4178656698"/>
                    </a:ext>
                  </a:extLst>
                </a:gridCol>
                <a:gridCol w="5598876">
                  <a:extLst>
                    <a:ext uri="{9D8B030D-6E8A-4147-A177-3AD203B41FA5}">
                      <a16:colId xmlns:a16="http://schemas.microsoft.com/office/drawing/2014/main" val="3250431559"/>
                    </a:ext>
                  </a:extLst>
                </a:gridCol>
              </a:tblGrid>
              <a:tr h="394308">
                <a:tc>
                  <a:txBody>
                    <a:bodyPr/>
                    <a:lstStyle/>
                    <a:p>
                      <a:r>
                        <a:rPr lang="sv-SE" sz="180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800">
                          <a:solidFill>
                            <a:schemeClr val="tx1"/>
                          </a:solidFill>
                        </a:rPr>
                        <a:t>Aktivitet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868641"/>
                  </a:ext>
                </a:extLst>
              </a:tr>
              <a:tr h="754559">
                <a:tc>
                  <a:txBody>
                    <a:bodyPr/>
                    <a:lstStyle/>
                    <a:p>
                      <a:r>
                        <a:rPr lang="sv-SE" sz="1400" b="1">
                          <a:solidFill>
                            <a:schemeClr val="tx1"/>
                          </a:solidFill>
                        </a:rPr>
                        <a:t>00.00 - 00.10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400">
                          <a:solidFill>
                            <a:schemeClr val="tx1"/>
                          </a:solidFill>
                        </a:rPr>
                        <a:t>Hälsa alla välkomna och berätta vad som kommer hända under workshopen</a:t>
                      </a:r>
                    </a:p>
                    <a:p>
                      <a:pPr marL="171450" indent="-171450">
                        <a:buFont typeface="Arial" panose="020B0604020202020204" pitchFamily="34" charset="0"/>
                        <a:buChar char="•"/>
                      </a:pPr>
                      <a:r>
                        <a:rPr lang="sv-SE" sz="1400">
                          <a:solidFill>
                            <a:schemeClr val="tx1"/>
                          </a:solidFill>
                        </a:rPr>
                        <a:t>Checka in i grupper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373951"/>
                  </a:ext>
                </a:extLst>
              </a:tr>
              <a:tr h="534479">
                <a:tc>
                  <a:txBody>
                    <a:bodyPr/>
                    <a:lstStyle/>
                    <a:p>
                      <a:r>
                        <a:rPr lang="sv-SE" sz="1400" b="1">
                          <a:solidFill>
                            <a:schemeClr val="tx1"/>
                          </a:solidFill>
                        </a:rPr>
                        <a:t>00.10 - 00.15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i="0">
                          <a:solidFill>
                            <a:schemeClr val="tx1"/>
                          </a:solidFill>
                          <a:latin typeface="+mj-lt"/>
                        </a:rPr>
                        <a:t>Visa filmen Vägval för framtiden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9080503"/>
                  </a:ext>
                </a:extLst>
              </a:tr>
              <a:tr h="785881">
                <a:tc>
                  <a:txBody>
                    <a:bodyPr/>
                    <a:lstStyle/>
                    <a:p>
                      <a:r>
                        <a:rPr lang="sv-SE" sz="1400" b="1">
                          <a:solidFill>
                            <a:schemeClr val="tx1"/>
                          </a:solidFill>
                        </a:rPr>
                        <a:t>00.15 - 00.35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cap="none" normalizeH="0" baseline="0" dirty="0">
                          <a:ln>
                            <a:noFill/>
                          </a:ln>
                          <a:solidFill>
                            <a:schemeClr val="tx1"/>
                          </a:solidFill>
                          <a:effectLst/>
                          <a:latin typeface="+mj-lt"/>
                        </a:rPr>
                        <a:t>Värdera trenderna (grupparbete)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cap="none" normalizeH="0" baseline="0" dirty="0">
                          <a:ln>
                            <a:noFill/>
                          </a:ln>
                          <a:solidFill>
                            <a:schemeClr val="tx1"/>
                          </a:solidFill>
                          <a:effectLst/>
                          <a:latin typeface="+mj-lt"/>
                        </a:rPr>
                        <a:t>P</a:t>
                      </a:r>
                      <a:r>
                        <a:rPr lang="sv-SE" sz="1400" b="0" dirty="0"/>
                        <a:t>rioritera </a:t>
                      </a:r>
                      <a:r>
                        <a:rPr lang="sv-SE" sz="1400" dirty="0"/>
                        <a:t>och placera trendkorten i matrisen utifrån hur viktig och hur stor påverkan trenden har på er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286754"/>
                  </a:ext>
                </a:extLst>
              </a:tr>
              <a:tr h="886607">
                <a:tc>
                  <a:txBody>
                    <a:bodyPr/>
                    <a:lstStyle/>
                    <a:p>
                      <a:r>
                        <a:rPr lang="sv-SE" sz="1400" b="1">
                          <a:solidFill>
                            <a:schemeClr val="tx1"/>
                          </a:solidFill>
                        </a:rPr>
                        <a:t>00.35 - 00.50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0163" indent="0">
                        <a:lnSpc>
                          <a:spcPct val="90000"/>
                        </a:lnSpc>
                        <a:buFont typeface="Arial" panose="020B0604020202020204" pitchFamily="34" charset="0"/>
                        <a:buNone/>
                      </a:pPr>
                      <a:r>
                        <a:rPr lang="sv-SE" sz="1400" b="1"/>
                        <a:t>Konsekvens-</a:t>
                      </a:r>
                      <a:r>
                        <a:rPr lang="sv-SE" sz="1400" b="1" baseline="0"/>
                        <a:t> och åtgärdsmall (grupparbete)</a:t>
                      </a:r>
                      <a:br>
                        <a:rPr lang="sv-SE" sz="1400" b="1"/>
                      </a:br>
                      <a:r>
                        <a:rPr lang="sv-SE" sz="1400" b="0"/>
                        <a:t>Prioritera 1 – 2 viktigaste trenderna. F</a:t>
                      </a:r>
                      <a:r>
                        <a:rPr lang="sv-SE" sz="1400"/>
                        <a:t>ormulera på post-it lappar: </a:t>
                      </a:r>
                    </a:p>
                    <a:p>
                      <a:pPr marL="315913" indent="-285750">
                        <a:lnSpc>
                          <a:spcPct val="90000"/>
                        </a:lnSpc>
                        <a:buFont typeface="Arial" panose="020B0604020202020204" pitchFamily="34" charset="0"/>
                        <a:buChar char="•"/>
                      </a:pPr>
                      <a:r>
                        <a:rPr lang="sv-SE" sz="1400"/>
                        <a:t>Vilka konsekvenser har trenden för oss?</a:t>
                      </a:r>
                    </a:p>
                    <a:p>
                      <a:pPr marL="315913" indent="-285750">
                        <a:lnSpc>
                          <a:spcPct val="90000"/>
                        </a:lnSpc>
                        <a:buFont typeface="Arial" panose="020B0604020202020204" pitchFamily="34" charset="0"/>
                        <a:buChar char="•"/>
                      </a:pPr>
                      <a:r>
                        <a:rPr lang="sv-SE" sz="1400"/>
                        <a:t>Vad behöver vi göra för att hantera konsekvenserna?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19613"/>
                  </a:ext>
                </a:extLst>
              </a:tr>
              <a:tr h="754559">
                <a:tc>
                  <a:txBody>
                    <a:bodyPr/>
                    <a:lstStyle/>
                    <a:p>
                      <a:r>
                        <a:rPr lang="sv-SE" sz="1400" b="1">
                          <a:solidFill>
                            <a:schemeClr val="tx1"/>
                          </a:solidFill>
                        </a:rPr>
                        <a:t>00.50 - 01.05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0163" indent="0">
                        <a:buNone/>
                      </a:pPr>
                      <a:r>
                        <a:rPr kumimoji="0" lang="sv-SE" altLang="sv-SE" sz="1400" b="1" i="0" u="none" strike="noStrike" cap="none" normalizeH="0" baseline="0">
                          <a:ln>
                            <a:noFill/>
                          </a:ln>
                          <a:solidFill>
                            <a:schemeClr val="tx1"/>
                          </a:solidFill>
                          <a:effectLst/>
                          <a:latin typeface="+mj-lt"/>
                        </a:rPr>
                        <a:t>Återkoppling (i storgrupp) </a:t>
                      </a:r>
                      <a:br>
                        <a:rPr kumimoji="0" lang="sv-SE" altLang="sv-SE" sz="1400" b="1" i="0" u="none" strike="noStrike" cap="none" normalizeH="0" baseline="0">
                          <a:ln>
                            <a:noFill/>
                          </a:ln>
                          <a:solidFill>
                            <a:schemeClr val="tx1"/>
                          </a:solidFill>
                          <a:effectLst/>
                          <a:latin typeface="+mj-lt"/>
                        </a:rPr>
                      </a:br>
                      <a:r>
                        <a:rPr kumimoji="0" lang="sv-SE" altLang="sv-SE" sz="1400" b="0" i="0" u="none" strike="noStrike" cap="none" normalizeH="0" baseline="0">
                          <a:ln>
                            <a:noFill/>
                          </a:ln>
                          <a:solidFill>
                            <a:schemeClr val="tx1"/>
                          </a:solidFill>
                          <a:effectLst/>
                          <a:latin typeface="+mj-lt"/>
                        </a:rPr>
                        <a:t>Alla grupper delar utvald trend/trender och sammanfattar de viktigaste åtgärderna och idéerna</a:t>
                      </a:r>
                      <a:r>
                        <a:rPr lang="sv-SE" sz="1400"/>
                        <a:t>. (Ca 2 min per grupp)</a:t>
                      </a:r>
                      <a:endParaRPr kumimoji="0" lang="sv-SE" altLang="sv-SE" sz="1400" b="0" i="0" u="none" strike="noStrike" cap="none" normalizeH="0" baseline="0">
                        <a:ln>
                          <a:noFill/>
                        </a:ln>
                        <a:solidFill>
                          <a:schemeClr val="tx1"/>
                        </a:solidFill>
                        <a:effectLs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893727"/>
                  </a:ext>
                </a:extLst>
              </a:tr>
              <a:tr h="605600">
                <a:tc>
                  <a:txBody>
                    <a:bodyPr/>
                    <a:lstStyle/>
                    <a:p>
                      <a:r>
                        <a:rPr lang="sv-SE" sz="1400" b="1">
                          <a:solidFill>
                            <a:schemeClr val="tx1"/>
                          </a:solidFill>
                        </a:rPr>
                        <a:t>01.05 - 01.20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0163" indent="0">
                        <a:buNone/>
                      </a:pPr>
                      <a:r>
                        <a:rPr lang="sv-SE" sz="1400" b="1">
                          <a:solidFill>
                            <a:schemeClr val="tx1"/>
                          </a:solidFill>
                        </a:rPr>
                        <a:t>Nästa steg (grupparbete) </a:t>
                      </a:r>
                      <a:br>
                        <a:rPr lang="sv-SE" sz="1400" b="1">
                          <a:solidFill>
                            <a:srgbClr val="FF0000"/>
                          </a:solidFill>
                        </a:rPr>
                      </a:br>
                      <a:r>
                        <a:rPr lang="sv-SE" sz="1400" b="1">
                          <a:solidFill>
                            <a:schemeClr val="tx1"/>
                          </a:solidFill>
                        </a:rPr>
                        <a:t>V</a:t>
                      </a:r>
                      <a:r>
                        <a:rPr lang="sv-SE" sz="1400">
                          <a:solidFill>
                            <a:schemeClr val="tx1"/>
                          </a:solidFill>
                        </a:rPr>
                        <a:t>ilka behöver vi involvera i arbetet framåt och hur gör vi det?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0466020"/>
                  </a:ext>
                </a:extLst>
              </a:tr>
              <a:tr h="1010120">
                <a:tc>
                  <a:txBody>
                    <a:bodyPr/>
                    <a:lstStyle/>
                    <a:p>
                      <a:r>
                        <a:rPr lang="sv-SE" sz="1400" b="1">
                          <a:solidFill>
                            <a:schemeClr val="tx1"/>
                          </a:solidFill>
                        </a:rPr>
                        <a:t>01.20 - 01.30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0163" indent="0">
                        <a:buFont typeface="Arial" panose="020B0604020202020204" pitchFamily="34" charset="0"/>
                        <a:buNone/>
                      </a:pPr>
                      <a:r>
                        <a:rPr lang="sv-SE" sz="1400" b="1" dirty="0" err="1"/>
                        <a:t>Ut-check</a:t>
                      </a:r>
                      <a:r>
                        <a:rPr lang="sv-SE" sz="1400" b="1" dirty="0"/>
                        <a:t> (enskilt och i grupp) </a:t>
                      </a:r>
                    </a:p>
                    <a:p>
                      <a:pPr marL="315913" indent="-285750">
                        <a:buFont typeface="Arial" panose="020B0604020202020204" pitchFamily="34" charset="0"/>
                        <a:buChar char="•"/>
                      </a:pPr>
                      <a:r>
                        <a:rPr lang="sv-SE" sz="1400" b="0" dirty="0"/>
                        <a:t>var och en väljer en konsekvens eller åtgärd och formulerar hur hen vill bidra till den (2 min)</a:t>
                      </a:r>
                    </a:p>
                    <a:p>
                      <a:pPr marL="315913" indent="-285750">
                        <a:buFont typeface="Arial" panose="020B0604020202020204" pitchFamily="34" charset="0"/>
                        <a:buChar char="•"/>
                      </a:pPr>
                      <a:r>
                        <a:rPr lang="sv-SE" sz="1400" b="0" dirty="0"/>
                        <a:t>var och en delar med övriga i gruppen (8min)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141173"/>
                  </a:ext>
                </a:extLst>
              </a:tr>
            </a:tbl>
          </a:graphicData>
        </a:graphic>
      </p:graphicFrame>
    </p:spTree>
    <p:extLst>
      <p:ext uri="{BB962C8B-B14F-4D97-AF65-F5344CB8AC3E}">
        <p14:creationId xmlns:p14="http://schemas.microsoft.com/office/powerpoint/2010/main" val="415381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721679"/>
            </a:xfrm>
            <a:prstGeom prst="rect">
              <a:avLst/>
            </a:prstGeom>
            <a:noFill/>
          </p:spPr>
          <p:txBody>
            <a:bodyPr wrap="square" rtlCol="0">
              <a:spAutoFit/>
            </a:bodyPr>
            <a:lstStyle/>
            <a:p>
              <a:pPr algn="ctr"/>
              <a:r>
                <a:rPr lang="sv-SE" sz="2800">
                  <a:solidFill>
                    <a:schemeClr val="bg1"/>
                  </a:solidFill>
                </a:rPr>
                <a:t>Förslag på </a:t>
              </a:r>
              <a:br>
                <a:rPr lang="sv-SE" sz="2800">
                  <a:solidFill>
                    <a:schemeClr val="bg1"/>
                  </a:solidFill>
                </a:rPr>
              </a:br>
              <a:r>
                <a:rPr lang="sv-SE" sz="4400" b="1">
                  <a:solidFill>
                    <a:schemeClr val="bg1"/>
                  </a:solidFill>
                </a:rPr>
                <a:t>In-check </a:t>
              </a:r>
            </a:p>
            <a:p>
              <a:pPr algn="ctr"/>
              <a:r>
                <a:rPr lang="sv-SE" sz="4400" b="1">
                  <a:solidFill>
                    <a:schemeClr val="bg1"/>
                  </a:solidFill>
                </a:rPr>
                <a:t>Ut-check</a:t>
              </a: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1312" y="2586238"/>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507079" y="566099"/>
            <a:ext cx="5655288" cy="57258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sz="1800">
                <a:latin typeface="+mj-lt"/>
              </a:rPr>
              <a:t>Förslag på </a:t>
            </a:r>
            <a:r>
              <a:rPr lang="sv-SE" sz="1800" b="1">
                <a:latin typeface="+mj-lt"/>
              </a:rPr>
              <a:t>in-checksfrågor</a:t>
            </a:r>
            <a:r>
              <a:rPr lang="sv-SE" sz="1800">
                <a:latin typeface="+mj-lt"/>
              </a:rPr>
              <a:t>:</a:t>
            </a:r>
          </a:p>
          <a:p>
            <a:pPr>
              <a:buFontTx/>
              <a:buChar char="-"/>
            </a:pPr>
            <a:r>
              <a:rPr kumimoji="0" lang="sv-SE" altLang="sv-SE" sz="1800" b="0" i="0" u="none" strike="noStrike" cap="none" normalizeH="0" baseline="0">
                <a:ln>
                  <a:noFill/>
                </a:ln>
                <a:solidFill>
                  <a:srgbClr val="000000"/>
                </a:solidFill>
                <a:effectLst/>
                <a:latin typeface="+mj-lt"/>
              </a:rPr>
              <a:t>Det här lägger jag åt sidan för att vara närvarande på det här mötet</a:t>
            </a:r>
          </a:p>
          <a:p>
            <a:pPr>
              <a:buFontTx/>
              <a:buChar char="-"/>
            </a:pPr>
            <a:r>
              <a:rPr kumimoji="0" lang="sv-SE" altLang="sv-SE" sz="1800" b="0" i="0" u="none" strike="noStrike" cap="none" normalizeH="0" baseline="0">
                <a:ln>
                  <a:noFill/>
                </a:ln>
                <a:solidFill>
                  <a:srgbClr val="000000"/>
                </a:solidFill>
                <a:effectLst/>
                <a:latin typeface="+mj-lt"/>
              </a:rPr>
              <a:t>Det här gjorde jag för 2 år sedan, men inte idag</a:t>
            </a:r>
          </a:p>
          <a:p>
            <a:pPr>
              <a:buFontTx/>
              <a:buChar char="-"/>
            </a:pPr>
            <a:r>
              <a:rPr kumimoji="0" lang="sv-SE" altLang="sv-SE" sz="1800" b="0" i="0" u="none" strike="noStrike" cap="none" normalizeH="0" baseline="0">
                <a:ln>
                  <a:noFill/>
                </a:ln>
                <a:solidFill>
                  <a:srgbClr val="000000"/>
                </a:solidFill>
                <a:effectLst/>
                <a:latin typeface="+mj-lt"/>
              </a:rPr>
              <a:t>Detta gör jag annorlunda idag, jämfört med för två år sedan</a:t>
            </a:r>
          </a:p>
          <a:p>
            <a:pPr>
              <a:buFontTx/>
              <a:buChar char="-"/>
            </a:pPr>
            <a:r>
              <a:rPr kumimoji="0" lang="sv-SE" altLang="sv-SE" sz="1800" b="0" i="0" u="none" strike="noStrike" cap="none" normalizeH="0" baseline="0">
                <a:ln>
                  <a:noFill/>
                </a:ln>
                <a:solidFill>
                  <a:srgbClr val="000000"/>
                </a:solidFill>
                <a:effectLst/>
                <a:latin typeface="+mj-lt"/>
              </a:rPr>
              <a:t>Ett ord om din sinnesstämning just nu</a:t>
            </a:r>
          </a:p>
          <a:p>
            <a:pPr marL="30163" indent="0">
              <a:buNone/>
            </a:pPr>
            <a:endParaRPr lang="sv-SE" sz="1800">
              <a:latin typeface="+mj-lt"/>
            </a:endParaRPr>
          </a:p>
          <a:p>
            <a:pPr marL="30163" indent="0">
              <a:buFont typeface="Symbol" panose="05050102010706020507" pitchFamily="18" charset="2"/>
              <a:buNone/>
            </a:pPr>
            <a:r>
              <a:rPr lang="sv-SE" sz="1800">
                <a:latin typeface="+mj-lt"/>
              </a:rPr>
              <a:t>Förslag på </a:t>
            </a:r>
            <a:r>
              <a:rPr lang="sv-SE" sz="1800" b="1">
                <a:latin typeface="+mj-lt"/>
              </a:rPr>
              <a:t>ut-checksfrågor</a:t>
            </a:r>
            <a:r>
              <a:rPr lang="sv-SE" sz="1800">
                <a:latin typeface="+mj-lt"/>
              </a:rPr>
              <a:t>:</a:t>
            </a:r>
          </a:p>
          <a:p>
            <a:pPr>
              <a:buFontTx/>
              <a:buChar char="-"/>
            </a:pPr>
            <a:r>
              <a:rPr 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en här känslan har jag när jag går härifrån</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överraskade mig idag</a:t>
            </a:r>
          </a:p>
          <a:p>
            <a:pPr>
              <a:buFontTx/>
              <a:buChar char="-"/>
            </a:pPr>
            <a:r>
              <a:rPr kumimoji="0" lang="sv-SE" altLang="sv-SE" sz="1800" b="0" i="0" u="none" strike="noStrike" cap="none" normalizeH="0" baseline="0">
                <a:ln>
                  <a:noFill/>
                </a:ln>
                <a:solidFill>
                  <a:srgbClr val="000000"/>
                </a:solidFill>
                <a:effectLst/>
                <a:latin typeface="+mj-lt"/>
              </a:rPr>
              <a:t>Det här vill jag veta mer om och så här kommer jag att göra för att ta reda på det</a:t>
            </a:r>
          </a:p>
          <a:p>
            <a:pPr>
              <a:buFontTx/>
              <a:buChar char="-"/>
            </a:pPr>
            <a:r>
              <a:rPr lang="sv-SE" altLang="sv-SE" sz="1800">
                <a:solidFill>
                  <a:srgbClr val="000000"/>
                </a:solidFill>
                <a:latin typeface="+mj-lt"/>
              </a:rPr>
              <a:t>D</a:t>
            </a:r>
            <a:r>
              <a:rPr kumimoji="0" lang="sv-SE" altLang="sv-SE" sz="1800" b="0" i="0" u="none" strike="noStrike" cap="none" normalizeH="0" baseline="0">
                <a:ln>
                  <a:noFill/>
                </a:ln>
                <a:solidFill>
                  <a:srgbClr val="000000"/>
                </a:solidFill>
                <a:effectLst/>
                <a:latin typeface="+mj-lt"/>
              </a:rPr>
              <a:t>et här är min viktigaste insikt</a:t>
            </a:r>
          </a:p>
          <a:p>
            <a:pPr marL="30163" indent="0">
              <a:buFont typeface="Symbol" panose="05050102010706020507" pitchFamily="18" charset="2"/>
              <a:buNone/>
            </a:pPr>
            <a:endParaRPr lang="sv-SE"/>
          </a:p>
          <a:p>
            <a:pPr marL="30163" indent="0">
              <a:buFont typeface="Symbol" panose="05050102010706020507" pitchFamily="18" charset="2"/>
              <a:buNone/>
            </a:pPr>
            <a:r>
              <a:rPr lang="sv-SE"/>
              <a:t> </a:t>
            </a:r>
          </a:p>
          <a:p>
            <a:endParaRPr lang="sv-SE"/>
          </a:p>
          <a:p>
            <a:endParaRPr lang="sv-SE"/>
          </a:p>
        </p:txBody>
      </p:sp>
    </p:spTree>
    <p:extLst>
      <p:ext uri="{BB962C8B-B14F-4D97-AF65-F5344CB8AC3E}">
        <p14:creationId xmlns:p14="http://schemas.microsoft.com/office/powerpoint/2010/main" val="2096786136"/>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2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2.xml><?xml version="1.0" encoding="utf-8"?>
<ds:datastoreItem xmlns:ds="http://schemas.openxmlformats.org/officeDocument/2006/customXml" ds:itemID="{B41DFFF8-5A1D-4CFD-B976-963A17018704}">
  <ds:schemaRefs>
    <ds:schemaRef ds:uri="af9b82fd-bfdc-4181-a204-e623554e49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DF193E-878D-4275-B13F-FF8B00D19F8A}">
  <ds:schemaRef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f9b82fd-bfdc-4181-a204-e623554e49e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SKR</Template>
  <TotalTime>4</TotalTime>
  <Words>1065</Words>
  <Application>Microsoft Office PowerPoint</Application>
  <PresentationFormat>Bredbild</PresentationFormat>
  <Paragraphs>160</Paragraphs>
  <Slides>16</Slides>
  <Notes>7</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16</vt:i4>
      </vt:variant>
    </vt:vector>
  </HeadingPairs>
  <TitlesOfParts>
    <vt:vector size="27" baseType="lpstr">
      <vt:lpstr>Arial</vt:lpstr>
      <vt:lpstr>AvenirNextLTW01-Regular</vt:lpstr>
      <vt:lpstr>Calibri</vt:lpstr>
      <vt:lpstr>Symbol</vt:lpstr>
      <vt:lpstr>SKL PPT Gul</vt:lpstr>
      <vt:lpstr>SKL PPT Röd</vt:lpstr>
      <vt:lpstr>Inledningsbilder</vt:lpstr>
      <vt:lpstr>SKL PPT Mörk</vt:lpstr>
      <vt:lpstr>SKL PPT Svart</vt:lpstr>
      <vt:lpstr>SKL PPT Vit</vt:lpstr>
      <vt:lpstr>2_Inledningsbilder</vt:lpstr>
      <vt:lpstr>Metodstöd  Era viktigaste trender och aktiviteter Workshop 90-120 min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Vägval för framtiden Trender, konsekvenser och åtgärder</vt:lpstr>
      <vt:lpstr>PowerPoint-presentation</vt:lpstr>
      <vt:lpstr>PowerPoint-presentation</vt:lpstr>
      <vt:lpstr>Presentera era prioriteringar</vt:lpstr>
      <vt:lpstr>Nästa steg</vt:lpstr>
      <vt:lpstr>Vad ska jag göra 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Röök Jessica</dc:creator>
  <cp:lastModifiedBy>Löfgren Tove</cp:lastModifiedBy>
  <cp:revision>3</cp:revision>
  <dcterms:created xsi:type="dcterms:W3CDTF">2023-09-19T08:39:16Z</dcterms:created>
  <dcterms:modified xsi:type="dcterms:W3CDTF">2023-09-27T12:02:35Z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