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60" r:id="rId3"/>
    <p:sldId id="273" r:id="rId4"/>
    <p:sldId id="266" r:id="rId5"/>
    <p:sldId id="265" r:id="rId6"/>
    <p:sldId id="261" r:id="rId7"/>
    <p:sldId id="263" r:id="rId8"/>
    <p:sldId id="267" r:id="rId9"/>
    <p:sldId id="264" r:id="rId10"/>
    <p:sldId id="268" r:id="rId11"/>
    <p:sldId id="271" r:id="rId1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47" autoAdjust="0"/>
    <p:restoredTop sz="43836" autoAdjust="0"/>
  </p:normalViewPr>
  <p:slideViewPr>
    <p:cSldViewPr snapToGrid="0">
      <p:cViewPr varScale="1">
        <p:scale>
          <a:sx n="40" d="100"/>
          <a:sy n="40" d="100"/>
        </p:scale>
        <p:origin x="456" y="40"/>
      </p:cViewPr>
      <p:guideLst/>
    </p:cSldViewPr>
  </p:slideViewPr>
  <p:outlineViewPr>
    <p:cViewPr>
      <p:scale>
        <a:sx n="33" d="100"/>
        <a:sy n="33" d="100"/>
      </p:scale>
      <p:origin x="0" y="-1464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>
        <p:scale>
          <a:sx n="120" d="100"/>
          <a:sy n="120" d="100"/>
        </p:scale>
        <p:origin x="1482" y="-20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261636-56ED-48A8-BD29-8CABFF3EB3A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574935C-656C-4CCC-84B5-5D8E70536FB8}">
      <dgm:prSet phldrT="[Text]" custT="1"/>
      <dgm:spPr/>
      <dgm:t>
        <a:bodyPr/>
        <a:lstStyle/>
        <a:p>
          <a:r>
            <a:rPr lang="sv-SE" sz="1000" dirty="0" smtClean="0"/>
            <a:t>DELTAGANDE I OCH ARBETE MED LÖNEBILDNINGS-PROCESSEN</a:t>
          </a:r>
          <a:endParaRPr lang="sv-SE" sz="1000" dirty="0"/>
        </a:p>
      </dgm:t>
    </dgm:pt>
    <dgm:pt modelId="{D029CB16-CB07-4167-A7FF-E3E0E614D32A}" type="parTrans" cxnId="{5A89F1BE-A93B-4A77-9EAF-CEDA22E2DCA8}">
      <dgm:prSet/>
      <dgm:spPr/>
      <dgm:t>
        <a:bodyPr/>
        <a:lstStyle/>
        <a:p>
          <a:endParaRPr lang="sv-SE"/>
        </a:p>
      </dgm:t>
    </dgm:pt>
    <dgm:pt modelId="{E06D8D16-B3E0-4D2E-92A7-FC3AAB34F721}" type="sibTrans" cxnId="{5A89F1BE-A93B-4A77-9EAF-CEDA22E2DCA8}">
      <dgm:prSet/>
      <dgm:spPr/>
      <dgm:t>
        <a:bodyPr/>
        <a:lstStyle/>
        <a:p>
          <a:endParaRPr lang="sv-SE"/>
        </a:p>
      </dgm:t>
    </dgm:pt>
    <dgm:pt modelId="{61297DFC-495D-4CF3-BFB9-3BA8BB86F1FE}">
      <dgm:prSet phldrT="[Text]" custT="1"/>
      <dgm:spPr/>
      <dgm:t>
        <a:bodyPr/>
        <a:lstStyle/>
        <a:p>
          <a:r>
            <a:rPr lang="sv-SE" sz="1000" dirty="0" smtClean="0"/>
            <a:t>FÖRANKRING AV LÖNEPOLITIK</a:t>
          </a:r>
          <a:endParaRPr lang="sv-SE" sz="1000" dirty="0"/>
        </a:p>
      </dgm:t>
    </dgm:pt>
    <dgm:pt modelId="{31624E71-12BA-44CC-AF29-87C05B7D088E}" type="parTrans" cxnId="{2AD66599-0A9F-43F9-ADA6-8C60CA3DB58E}">
      <dgm:prSet/>
      <dgm:spPr/>
      <dgm:t>
        <a:bodyPr/>
        <a:lstStyle/>
        <a:p>
          <a:endParaRPr lang="sv-SE"/>
        </a:p>
      </dgm:t>
    </dgm:pt>
    <dgm:pt modelId="{67B0B72F-E52A-40CC-97E1-694FF7FCFD9D}" type="sibTrans" cxnId="{2AD66599-0A9F-43F9-ADA6-8C60CA3DB58E}">
      <dgm:prSet/>
      <dgm:spPr/>
      <dgm:t>
        <a:bodyPr/>
        <a:lstStyle/>
        <a:p>
          <a:endParaRPr lang="sv-SE"/>
        </a:p>
      </dgm:t>
    </dgm:pt>
    <dgm:pt modelId="{727249D6-0473-489B-8D9E-24069E1F10D9}">
      <dgm:prSet phldrT="[Text]" custT="1"/>
      <dgm:spPr/>
      <dgm:t>
        <a:bodyPr/>
        <a:lstStyle/>
        <a:p>
          <a:r>
            <a:rPr lang="sv-SE" sz="1000" dirty="0" smtClean="0"/>
            <a:t>FÖRBEREDELSE INFÖR DIALOG OM RESULTAT OCH LÖN</a:t>
          </a:r>
          <a:endParaRPr lang="sv-SE" sz="1000" dirty="0"/>
        </a:p>
      </dgm:t>
    </dgm:pt>
    <dgm:pt modelId="{9711E2F3-F340-49A4-A0DF-7BB539905885}" type="parTrans" cxnId="{99DEDD15-C5BF-49AD-9001-0E15570E0E21}">
      <dgm:prSet/>
      <dgm:spPr/>
      <dgm:t>
        <a:bodyPr/>
        <a:lstStyle/>
        <a:p>
          <a:endParaRPr lang="sv-SE"/>
        </a:p>
      </dgm:t>
    </dgm:pt>
    <dgm:pt modelId="{44DAEA26-8303-4A6A-8E84-E8FF154E797C}" type="sibTrans" cxnId="{99DEDD15-C5BF-49AD-9001-0E15570E0E21}">
      <dgm:prSet/>
      <dgm:spPr/>
      <dgm:t>
        <a:bodyPr/>
        <a:lstStyle/>
        <a:p>
          <a:endParaRPr lang="sv-SE"/>
        </a:p>
      </dgm:t>
    </dgm:pt>
    <dgm:pt modelId="{E93C3FDF-9F04-4914-945B-5B597EDCA42E}">
      <dgm:prSet custT="1"/>
      <dgm:spPr/>
      <dgm:t>
        <a:bodyPr/>
        <a:lstStyle/>
        <a:p>
          <a:r>
            <a:rPr lang="sv-SE" sz="1000" dirty="0" smtClean="0"/>
            <a:t>DIALOG OM MÅL OCH UPPDRAG </a:t>
          </a:r>
          <a:endParaRPr lang="sv-SE" sz="1000" dirty="0"/>
        </a:p>
      </dgm:t>
    </dgm:pt>
    <dgm:pt modelId="{BA9BEDDE-51CE-4E48-AE9B-0C172B96F3F2}" type="parTrans" cxnId="{9C4B325C-F535-463A-AAB8-9201660DAAEB}">
      <dgm:prSet/>
      <dgm:spPr/>
      <dgm:t>
        <a:bodyPr/>
        <a:lstStyle/>
        <a:p>
          <a:endParaRPr lang="sv-SE"/>
        </a:p>
      </dgm:t>
    </dgm:pt>
    <dgm:pt modelId="{5948329B-EEB2-48CF-AB13-7C1B9E30DF38}" type="sibTrans" cxnId="{9C4B325C-F535-463A-AAB8-9201660DAAEB}">
      <dgm:prSet/>
      <dgm:spPr/>
      <dgm:t>
        <a:bodyPr/>
        <a:lstStyle/>
        <a:p>
          <a:endParaRPr lang="sv-SE"/>
        </a:p>
      </dgm:t>
    </dgm:pt>
    <dgm:pt modelId="{176897E1-0ADB-48BE-85DD-A384A56B5920}">
      <dgm:prSet custT="1"/>
      <dgm:spPr/>
      <dgm:t>
        <a:bodyPr/>
        <a:lstStyle/>
        <a:p>
          <a:r>
            <a:rPr lang="sv-SE" sz="1000" dirty="0" smtClean="0"/>
            <a:t>DIALOG OM LÖNEKRITERIER </a:t>
          </a:r>
          <a:endParaRPr lang="sv-SE" sz="1000" dirty="0"/>
        </a:p>
      </dgm:t>
    </dgm:pt>
    <dgm:pt modelId="{A36B2EB6-A10D-4021-B13B-8EAB0ECAE78A}" type="parTrans" cxnId="{6CE56147-D936-4EC4-83DA-01405E5B2C1F}">
      <dgm:prSet/>
      <dgm:spPr/>
      <dgm:t>
        <a:bodyPr/>
        <a:lstStyle/>
        <a:p>
          <a:endParaRPr lang="sv-SE"/>
        </a:p>
      </dgm:t>
    </dgm:pt>
    <dgm:pt modelId="{459D6B44-F4C9-43D1-AE2C-3623B25CEF22}" type="sibTrans" cxnId="{6CE56147-D936-4EC4-83DA-01405E5B2C1F}">
      <dgm:prSet/>
      <dgm:spPr/>
      <dgm:t>
        <a:bodyPr/>
        <a:lstStyle/>
        <a:p>
          <a:endParaRPr lang="sv-SE"/>
        </a:p>
      </dgm:t>
    </dgm:pt>
    <dgm:pt modelId="{D929F940-B68D-49D1-B183-435B88D77867}">
      <dgm:prSet custT="1"/>
      <dgm:spPr/>
      <dgm:t>
        <a:bodyPr/>
        <a:lstStyle/>
        <a:p>
          <a:r>
            <a:rPr lang="sv-SE" sz="1000" dirty="0" smtClean="0"/>
            <a:t>KONTINUERLIG FEEDBACK </a:t>
          </a:r>
          <a:endParaRPr lang="sv-SE" sz="1000" dirty="0"/>
        </a:p>
      </dgm:t>
    </dgm:pt>
    <dgm:pt modelId="{7E9D0534-3F78-47FB-A0E9-C6AB1BD81B61}" type="parTrans" cxnId="{32D730BD-B5FA-477D-85AF-6A89FCD32F7A}">
      <dgm:prSet/>
      <dgm:spPr/>
      <dgm:t>
        <a:bodyPr/>
        <a:lstStyle/>
        <a:p>
          <a:endParaRPr lang="sv-SE"/>
        </a:p>
      </dgm:t>
    </dgm:pt>
    <dgm:pt modelId="{840AF6DD-BC4C-4A4C-AD91-8340DF3FA120}" type="sibTrans" cxnId="{32D730BD-B5FA-477D-85AF-6A89FCD32F7A}">
      <dgm:prSet/>
      <dgm:spPr/>
      <dgm:t>
        <a:bodyPr/>
        <a:lstStyle/>
        <a:p>
          <a:endParaRPr lang="sv-SE"/>
        </a:p>
      </dgm:t>
    </dgm:pt>
    <dgm:pt modelId="{80C15625-7F48-4130-9F4B-883F2C80CE2B}">
      <dgm:prSet custT="1"/>
      <dgm:spPr/>
      <dgm:t>
        <a:bodyPr/>
        <a:lstStyle/>
        <a:p>
          <a:r>
            <a:rPr lang="sv-SE" sz="1000" dirty="0" smtClean="0"/>
            <a:t>DIALOG OM RESULTAT OCH LÖN</a:t>
          </a:r>
          <a:endParaRPr lang="sv-SE" sz="1000" dirty="0"/>
        </a:p>
      </dgm:t>
    </dgm:pt>
    <dgm:pt modelId="{EB9D2F47-C034-421B-8241-97E8AF73BF02}" type="parTrans" cxnId="{57B24A7D-25D9-43AB-B10B-5EF6BABCF136}">
      <dgm:prSet/>
      <dgm:spPr/>
      <dgm:t>
        <a:bodyPr/>
        <a:lstStyle/>
        <a:p>
          <a:endParaRPr lang="sv-SE"/>
        </a:p>
      </dgm:t>
    </dgm:pt>
    <dgm:pt modelId="{9FD77745-5486-4C70-9243-FDD4B059135B}" type="sibTrans" cxnId="{57B24A7D-25D9-43AB-B10B-5EF6BABCF136}">
      <dgm:prSet/>
      <dgm:spPr/>
      <dgm:t>
        <a:bodyPr/>
        <a:lstStyle/>
        <a:p>
          <a:endParaRPr lang="sv-SE"/>
        </a:p>
      </dgm:t>
    </dgm:pt>
    <dgm:pt modelId="{D6529EAA-9585-45D8-B94D-57D07A60A11F}" type="pres">
      <dgm:prSet presAssocID="{5A261636-56ED-48A8-BD29-8CABFF3EB3AB}" presName="CompostProcess" presStyleCnt="0">
        <dgm:presLayoutVars>
          <dgm:dir/>
          <dgm:resizeHandles val="exact"/>
        </dgm:presLayoutVars>
      </dgm:prSet>
      <dgm:spPr/>
    </dgm:pt>
    <dgm:pt modelId="{BFB2CC7B-2EAF-4416-AA65-2FB621D90C3D}" type="pres">
      <dgm:prSet presAssocID="{5A261636-56ED-48A8-BD29-8CABFF3EB3AB}" presName="arrow" presStyleLbl="bgShp" presStyleIdx="0" presStyleCnt="1"/>
      <dgm:spPr/>
    </dgm:pt>
    <dgm:pt modelId="{01C1EAEB-7724-4ACA-A731-47AB24F4E2C1}" type="pres">
      <dgm:prSet presAssocID="{5A261636-56ED-48A8-BD29-8CABFF3EB3AB}" presName="linearProcess" presStyleCnt="0"/>
      <dgm:spPr/>
    </dgm:pt>
    <dgm:pt modelId="{3CF07B77-E8F6-4200-B5A8-06CA08FDDC7A}" type="pres">
      <dgm:prSet presAssocID="{4574935C-656C-4CCC-84B5-5D8E70536FB8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799FEC1-2360-42D9-B718-7ACD119FE8D6}" type="pres">
      <dgm:prSet presAssocID="{E06D8D16-B3E0-4D2E-92A7-FC3AAB34F721}" presName="sibTrans" presStyleCnt="0"/>
      <dgm:spPr/>
    </dgm:pt>
    <dgm:pt modelId="{EA9D18DD-E414-48D5-8944-A911A7D879E7}" type="pres">
      <dgm:prSet presAssocID="{61297DFC-495D-4CF3-BFB9-3BA8BB86F1FE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295F922-4F7A-4FD0-9401-8E79B4398316}" type="pres">
      <dgm:prSet presAssocID="{67B0B72F-E52A-40CC-97E1-694FF7FCFD9D}" presName="sibTrans" presStyleCnt="0"/>
      <dgm:spPr/>
    </dgm:pt>
    <dgm:pt modelId="{EEF16AE0-ED5D-4C3C-9AA7-F732C8C4AA20}" type="pres">
      <dgm:prSet presAssocID="{E93C3FDF-9F04-4914-945B-5B597EDCA42E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0A3E6A1-F1A2-49F5-92A1-7053526B921E}" type="pres">
      <dgm:prSet presAssocID="{5948329B-EEB2-48CF-AB13-7C1B9E30DF38}" presName="sibTrans" presStyleCnt="0"/>
      <dgm:spPr/>
    </dgm:pt>
    <dgm:pt modelId="{C5627A51-0937-41F8-8E5F-751D472179E3}" type="pres">
      <dgm:prSet presAssocID="{176897E1-0ADB-48BE-85DD-A384A56B5920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121E322-4BBD-4BD7-96DA-D5CFC4C6DF03}" type="pres">
      <dgm:prSet presAssocID="{459D6B44-F4C9-43D1-AE2C-3623B25CEF22}" presName="sibTrans" presStyleCnt="0"/>
      <dgm:spPr/>
    </dgm:pt>
    <dgm:pt modelId="{5AE4718F-C58E-490B-8BD2-CA1D21276A65}" type="pres">
      <dgm:prSet presAssocID="{D929F940-B68D-49D1-B183-435B88D77867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2A6B408-9908-4979-B28F-C8E92D00477F}" type="pres">
      <dgm:prSet presAssocID="{840AF6DD-BC4C-4A4C-AD91-8340DF3FA120}" presName="sibTrans" presStyleCnt="0"/>
      <dgm:spPr/>
    </dgm:pt>
    <dgm:pt modelId="{E532ADF1-6B8B-47B7-9B84-B4324D9DC1D9}" type="pres">
      <dgm:prSet presAssocID="{727249D6-0473-489B-8D9E-24069E1F10D9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7EDEC09-9A21-47E6-951D-02879BFA1168}" type="pres">
      <dgm:prSet presAssocID="{44DAEA26-8303-4A6A-8E84-E8FF154E797C}" presName="sibTrans" presStyleCnt="0"/>
      <dgm:spPr/>
    </dgm:pt>
    <dgm:pt modelId="{570F5082-EABB-4D82-9189-87AFF5CD23AB}" type="pres">
      <dgm:prSet presAssocID="{80C15625-7F48-4130-9F4B-883F2C80CE2B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FA138934-28D4-4B2A-A667-7A1B664A2B4D}" type="presOf" srcId="{4574935C-656C-4CCC-84B5-5D8E70536FB8}" destId="{3CF07B77-E8F6-4200-B5A8-06CA08FDDC7A}" srcOrd="0" destOrd="0" presId="urn:microsoft.com/office/officeart/2005/8/layout/hProcess9"/>
    <dgm:cxn modelId="{B091D130-6F3D-4BCE-9B67-43A3FCE239D0}" type="presOf" srcId="{61297DFC-495D-4CF3-BFB9-3BA8BB86F1FE}" destId="{EA9D18DD-E414-48D5-8944-A911A7D879E7}" srcOrd="0" destOrd="0" presId="urn:microsoft.com/office/officeart/2005/8/layout/hProcess9"/>
    <dgm:cxn modelId="{F5AC5F5C-FC3D-4390-8589-023911190749}" type="presOf" srcId="{D929F940-B68D-49D1-B183-435B88D77867}" destId="{5AE4718F-C58E-490B-8BD2-CA1D21276A65}" srcOrd="0" destOrd="0" presId="urn:microsoft.com/office/officeart/2005/8/layout/hProcess9"/>
    <dgm:cxn modelId="{5A89F1BE-A93B-4A77-9EAF-CEDA22E2DCA8}" srcId="{5A261636-56ED-48A8-BD29-8CABFF3EB3AB}" destId="{4574935C-656C-4CCC-84B5-5D8E70536FB8}" srcOrd="0" destOrd="0" parTransId="{D029CB16-CB07-4167-A7FF-E3E0E614D32A}" sibTransId="{E06D8D16-B3E0-4D2E-92A7-FC3AAB34F721}"/>
    <dgm:cxn modelId="{6CE56147-D936-4EC4-83DA-01405E5B2C1F}" srcId="{5A261636-56ED-48A8-BD29-8CABFF3EB3AB}" destId="{176897E1-0ADB-48BE-85DD-A384A56B5920}" srcOrd="3" destOrd="0" parTransId="{A36B2EB6-A10D-4021-B13B-8EAB0ECAE78A}" sibTransId="{459D6B44-F4C9-43D1-AE2C-3623B25CEF22}"/>
    <dgm:cxn modelId="{99DEDD15-C5BF-49AD-9001-0E15570E0E21}" srcId="{5A261636-56ED-48A8-BD29-8CABFF3EB3AB}" destId="{727249D6-0473-489B-8D9E-24069E1F10D9}" srcOrd="5" destOrd="0" parTransId="{9711E2F3-F340-49A4-A0DF-7BB539905885}" sibTransId="{44DAEA26-8303-4A6A-8E84-E8FF154E797C}"/>
    <dgm:cxn modelId="{B3CA8EC7-343A-411A-9969-74A6281336FA}" type="presOf" srcId="{E93C3FDF-9F04-4914-945B-5B597EDCA42E}" destId="{EEF16AE0-ED5D-4C3C-9AA7-F732C8C4AA20}" srcOrd="0" destOrd="0" presId="urn:microsoft.com/office/officeart/2005/8/layout/hProcess9"/>
    <dgm:cxn modelId="{AB5CFE47-8701-4533-960E-82426B6BABC9}" type="presOf" srcId="{80C15625-7F48-4130-9F4B-883F2C80CE2B}" destId="{570F5082-EABB-4D82-9189-87AFF5CD23AB}" srcOrd="0" destOrd="0" presId="urn:microsoft.com/office/officeart/2005/8/layout/hProcess9"/>
    <dgm:cxn modelId="{C76CBEBE-A4AA-4600-A0A0-295830B5CA5D}" type="presOf" srcId="{727249D6-0473-489B-8D9E-24069E1F10D9}" destId="{E532ADF1-6B8B-47B7-9B84-B4324D9DC1D9}" srcOrd="0" destOrd="0" presId="urn:microsoft.com/office/officeart/2005/8/layout/hProcess9"/>
    <dgm:cxn modelId="{C0D2CEBC-DC02-4B8D-9CF5-60600F7D9CFF}" type="presOf" srcId="{5A261636-56ED-48A8-BD29-8CABFF3EB3AB}" destId="{D6529EAA-9585-45D8-B94D-57D07A60A11F}" srcOrd="0" destOrd="0" presId="urn:microsoft.com/office/officeart/2005/8/layout/hProcess9"/>
    <dgm:cxn modelId="{9B58FD86-2418-4881-AFE9-3DCF848B45E9}" type="presOf" srcId="{176897E1-0ADB-48BE-85DD-A384A56B5920}" destId="{C5627A51-0937-41F8-8E5F-751D472179E3}" srcOrd="0" destOrd="0" presId="urn:microsoft.com/office/officeart/2005/8/layout/hProcess9"/>
    <dgm:cxn modelId="{9C4B325C-F535-463A-AAB8-9201660DAAEB}" srcId="{5A261636-56ED-48A8-BD29-8CABFF3EB3AB}" destId="{E93C3FDF-9F04-4914-945B-5B597EDCA42E}" srcOrd="2" destOrd="0" parTransId="{BA9BEDDE-51CE-4E48-AE9B-0C172B96F3F2}" sibTransId="{5948329B-EEB2-48CF-AB13-7C1B9E30DF38}"/>
    <dgm:cxn modelId="{57B24A7D-25D9-43AB-B10B-5EF6BABCF136}" srcId="{5A261636-56ED-48A8-BD29-8CABFF3EB3AB}" destId="{80C15625-7F48-4130-9F4B-883F2C80CE2B}" srcOrd="6" destOrd="0" parTransId="{EB9D2F47-C034-421B-8241-97E8AF73BF02}" sibTransId="{9FD77745-5486-4C70-9243-FDD4B059135B}"/>
    <dgm:cxn modelId="{32D730BD-B5FA-477D-85AF-6A89FCD32F7A}" srcId="{5A261636-56ED-48A8-BD29-8CABFF3EB3AB}" destId="{D929F940-B68D-49D1-B183-435B88D77867}" srcOrd="4" destOrd="0" parTransId="{7E9D0534-3F78-47FB-A0E9-C6AB1BD81B61}" sibTransId="{840AF6DD-BC4C-4A4C-AD91-8340DF3FA120}"/>
    <dgm:cxn modelId="{2AD66599-0A9F-43F9-ADA6-8C60CA3DB58E}" srcId="{5A261636-56ED-48A8-BD29-8CABFF3EB3AB}" destId="{61297DFC-495D-4CF3-BFB9-3BA8BB86F1FE}" srcOrd="1" destOrd="0" parTransId="{31624E71-12BA-44CC-AF29-87C05B7D088E}" sibTransId="{67B0B72F-E52A-40CC-97E1-694FF7FCFD9D}"/>
    <dgm:cxn modelId="{7CB9816F-060F-4C45-B11B-82DFA1CEFFA7}" type="presParOf" srcId="{D6529EAA-9585-45D8-B94D-57D07A60A11F}" destId="{BFB2CC7B-2EAF-4416-AA65-2FB621D90C3D}" srcOrd="0" destOrd="0" presId="urn:microsoft.com/office/officeart/2005/8/layout/hProcess9"/>
    <dgm:cxn modelId="{A69114DF-9D4F-4B8B-84BF-0A8EF343703E}" type="presParOf" srcId="{D6529EAA-9585-45D8-B94D-57D07A60A11F}" destId="{01C1EAEB-7724-4ACA-A731-47AB24F4E2C1}" srcOrd="1" destOrd="0" presId="urn:microsoft.com/office/officeart/2005/8/layout/hProcess9"/>
    <dgm:cxn modelId="{93DF549A-23AA-48DB-86CC-3189A5AA9A4E}" type="presParOf" srcId="{01C1EAEB-7724-4ACA-A731-47AB24F4E2C1}" destId="{3CF07B77-E8F6-4200-B5A8-06CA08FDDC7A}" srcOrd="0" destOrd="0" presId="urn:microsoft.com/office/officeart/2005/8/layout/hProcess9"/>
    <dgm:cxn modelId="{904EDA0D-D445-4E80-A233-D6BCDE5DCD7C}" type="presParOf" srcId="{01C1EAEB-7724-4ACA-A731-47AB24F4E2C1}" destId="{D799FEC1-2360-42D9-B718-7ACD119FE8D6}" srcOrd="1" destOrd="0" presId="urn:microsoft.com/office/officeart/2005/8/layout/hProcess9"/>
    <dgm:cxn modelId="{9087B1C9-E909-4B65-B779-F8C28C2496B4}" type="presParOf" srcId="{01C1EAEB-7724-4ACA-A731-47AB24F4E2C1}" destId="{EA9D18DD-E414-48D5-8944-A911A7D879E7}" srcOrd="2" destOrd="0" presId="urn:microsoft.com/office/officeart/2005/8/layout/hProcess9"/>
    <dgm:cxn modelId="{28370990-32EA-4797-8F56-612C0B6E64A7}" type="presParOf" srcId="{01C1EAEB-7724-4ACA-A731-47AB24F4E2C1}" destId="{D295F922-4F7A-4FD0-9401-8E79B4398316}" srcOrd="3" destOrd="0" presId="urn:microsoft.com/office/officeart/2005/8/layout/hProcess9"/>
    <dgm:cxn modelId="{C4A3DBE9-457E-4D1C-A45A-5B12C0045706}" type="presParOf" srcId="{01C1EAEB-7724-4ACA-A731-47AB24F4E2C1}" destId="{EEF16AE0-ED5D-4C3C-9AA7-F732C8C4AA20}" srcOrd="4" destOrd="0" presId="urn:microsoft.com/office/officeart/2005/8/layout/hProcess9"/>
    <dgm:cxn modelId="{2B840406-0F6D-4B79-97E6-73ADE1B3CDD5}" type="presParOf" srcId="{01C1EAEB-7724-4ACA-A731-47AB24F4E2C1}" destId="{A0A3E6A1-F1A2-49F5-92A1-7053526B921E}" srcOrd="5" destOrd="0" presId="urn:microsoft.com/office/officeart/2005/8/layout/hProcess9"/>
    <dgm:cxn modelId="{D1D82D6C-C7D5-4023-8552-358DEE6B085A}" type="presParOf" srcId="{01C1EAEB-7724-4ACA-A731-47AB24F4E2C1}" destId="{C5627A51-0937-41F8-8E5F-751D472179E3}" srcOrd="6" destOrd="0" presId="urn:microsoft.com/office/officeart/2005/8/layout/hProcess9"/>
    <dgm:cxn modelId="{250ABAE6-F3AA-41B9-874D-8B09E8C3BE9B}" type="presParOf" srcId="{01C1EAEB-7724-4ACA-A731-47AB24F4E2C1}" destId="{C121E322-4BBD-4BD7-96DA-D5CFC4C6DF03}" srcOrd="7" destOrd="0" presId="urn:microsoft.com/office/officeart/2005/8/layout/hProcess9"/>
    <dgm:cxn modelId="{9108E597-01FB-4689-AE44-30792C6CB0D5}" type="presParOf" srcId="{01C1EAEB-7724-4ACA-A731-47AB24F4E2C1}" destId="{5AE4718F-C58E-490B-8BD2-CA1D21276A65}" srcOrd="8" destOrd="0" presId="urn:microsoft.com/office/officeart/2005/8/layout/hProcess9"/>
    <dgm:cxn modelId="{9A2A92A6-B33D-40FD-B52E-CC1979398662}" type="presParOf" srcId="{01C1EAEB-7724-4ACA-A731-47AB24F4E2C1}" destId="{82A6B408-9908-4979-B28F-C8E92D00477F}" srcOrd="9" destOrd="0" presId="urn:microsoft.com/office/officeart/2005/8/layout/hProcess9"/>
    <dgm:cxn modelId="{98814FCC-E597-498C-97D5-D3455221339E}" type="presParOf" srcId="{01C1EAEB-7724-4ACA-A731-47AB24F4E2C1}" destId="{E532ADF1-6B8B-47B7-9B84-B4324D9DC1D9}" srcOrd="10" destOrd="0" presId="urn:microsoft.com/office/officeart/2005/8/layout/hProcess9"/>
    <dgm:cxn modelId="{AB6A4E62-8518-44D5-8CC6-BAC3F3CCB5C7}" type="presParOf" srcId="{01C1EAEB-7724-4ACA-A731-47AB24F4E2C1}" destId="{87EDEC09-9A21-47E6-951D-02879BFA1168}" srcOrd="11" destOrd="0" presId="urn:microsoft.com/office/officeart/2005/8/layout/hProcess9"/>
    <dgm:cxn modelId="{C7E2EC52-489C-46C6-B438-F109BD0AACD9}" type="presParOf" srcId="{01C1EAEB-7724-4ACA-A731-47AB24F4E2C1}" destId="{570F5082-EABB-4D82-9189-87AFF5CD23AB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2CC7B-2EAF-4416-AA65-2FB621D90C3D}">
      <dsp:nvSpPr>
        <dsp:cNvPr id="0" name=""/>
        <dsp:cNvSpPr/>
      </dsp:nvSpPr>
      <dsp:spPr>
        <a:xfrm>
          <a:off x="866188" y="0"/>
          <a:ext cx="9816801" cy="41542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07B77-E8F6-4200-B5A8-06CA08FDDC7A}">
      <dsp:nvSpPr>
        <dsp:cNvPr id="0" name=""/>
        <dsp:cNvSpPr/>
      </dsp:nvSpPr>
      <dsp:spPr>
        <a:xfrm>
          <a:off x="2255" y="1246271"/>
          <a:ext cx="1443083" cy="1661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DELTAGANDE I OCH ARBETE MED LÖNEBILDNINGS-PROCESSEN</a:t>
          </a:r>
          <a:endParaRPr lang="sv-SE" sz="1000" kern="1200" dirty="0"/>
        </a:p>
      </dsp:txBody>
      <dsp:txXfrm>
        <a:off x="72701" y="1316717"/>
        <a:ext cx="1302191" cy="1520802"/>
      </dsp:txXfrm>
    </dsp:sp>
    <dsp:sp modelId="{EA9D18DD-E414-48D5-8944-A911A7D879E7}">
      <dsp:nvSpPr>
        <dsp:cNvPr id="0" name=""/>
        <dsp:cNvSpPr/>
      </dsp:nvSpPr>
      <dsp:spPr>
        <a:xfrm>
          <a:off x="1685852" y="1246271"/>
          <a:ext cx="1443083" cy="1661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FÖRANKRING AV LÖNEPOLITIK</a:t>
          </a:r>
          <a:endParaRPr lang="sv-SE" sz="1000" kern="1200" dirty="0"/>
        </a:p>
      </dsp:txBody>
      <dsp:txXfrm>
        <a:off x="1756298" y="1316717"/>
        <a:ext cx="1302191" cy="1520802"/>
      </dsp:txXfrm>
    </dsp:sp>
    <dsp:sp modelId="{EEF16AE0-ED5D-4C3C-9AA7-F732C8C4AA20}">
      <dsp:nvSpPr>
        <dsp:cNvPr id="0" name=""/>
        <dsp:cNvSpPr/>
      </dsp:nvSpPr>
      <dsp:spPr>
        <a:xfrm>
          <a:off x="3369450" y="1246271"/>
          <a:ext cx="1443083" cy="1661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DIALOG OM MÅL OCH UPPDRAG </a:t>
          </a:r>
          <a:endParaRPr lang="sv-SE" sz="1000" kern="1200" dirty="0"/>
        </a:p>
      </dsp:txBody>
      <dsp:txXfrm>
        <a:off x="3439896" y="1316717"/>
        <a:ext cx="1302191" cy="1520802"/>
      </dsp:txXfrm>
    </dsp:sp>
    <dsp:sp modelId="{C5627A51-0937-41F8-8E5F-751D472179E3}">
      <dsp:nvSpPr>
        <dsp:cNvPr id="0" name=""/>
        <dsp:cNvSpPr/>
      </dsp:nvSpPr>
      <dsp:spPr>
        <a:xfrm>
          <a:off x="5053047" y="1246271"/>
          <a:ext cx="1443083" cy="1661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DIALOG OM LÖNEKRITERIER </a:t>
          </a:r>
          <a:endParaRPr lang="sv-SE" sz="1000" kern="1200" dirty="0"/>
        </a:p>
      </dsp:txBody>
      <dsp:txXfrm>
        <a:off x="5123493" y="1316717"/>
        <a:ext cx="1302191" cy="1520802"/>
      </dsp:txXfrm>
    </dsp:sp>
    <dsp:sp modelId="{5AE4718F-C58E-490B-8BD2-CA1D21276A65}">
      <dsp:nvSpPr>
        <dsp:cNvPr id="0" name=""/>
        <dsp:cNvSpPr/>
      </dsp:nvSpPr>
      <dsp:spPr>
        <a:xfrm>
          <a:off x="6736644" y="1246271"/>
          <a:ext cx="1443083" cy="1661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KONTINUERLIG FEEDBACK </a:t>
          </a:r>
          <a:endParaRPr lang="sv-SE" sz="1000" kern="1200" dirty="0"/>
        </a:p>
      </dsp:txBody>
      <dsp:txXfrm>
        <a:off x="6807090" y="1316717"/>
        <a:ext cx="1302191" cy="1520802"/>
      </dsp:txXfrm>
    </dsp:sp>
    <dsp:sp modelId="{E532ADF1-6B8B-47B7-9B84-B4324D9DC1D9}">
      <dsp:nvSpPr>
        <dsp:cNvPr id="0" name=""/>
        <dsp:cNvSpPr/>
      </dsp:nvSpPr>
      <dsp:spPr>
        <a:xfrm>
          <a:off x="8420241" y="1246271"/>
          <a:ext cx="1443083" cy="1661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FÖRBEREDELSE INFÖR DIALOG OM RESULTAT OCH LÖN</a:t>
          </a:r>
          <a:endParaRPr lang="sv-SE" sz="1000" kern="1200" dirty="0"/>
        </a:p>
      </dsp:txBody>
      <dsp:txXfrm>
        <a:off x="8490687" y="1316717"/>
        <a:ext cx="1302191" cy="1520802"/>
      </dsp:txXfrm>
    </dsp:sp>
    <dsp:sp modelId="{570F5082-EABB-4D82-9189-87AFF5CD23AB}">
      <dsp:nvSpPr>
        <dsp:cNvPr id="0" name=""/>
        <dsp:cNvSpPr/>
      </dsp:nvSpPr>
      <dsp:spPr>
        <a:xfrm>
          <a:off x="10103838" y="1246271"/>
          <a:ext cx="1443083" cy="1661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DIALOG OM RESULTAT OCH LÖN</a:t>
          </a:r>
          <a:endParaRPr lang="sv-SE" sz="1000" kern="1200" dirty="0"/>
        </a:p>
      </dsp:txBody>
      <dsp:txXfrm>
        <a:off x="10174284" y="1316717"/>
        <a:ext cx="1302191" cy="1520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0E947-03C7-438A-9D9E-5897EB105AF3}" type="datetimeFigureOut">
              <a:rPr lang="sv-SE" smtClean="0"/>
              <a:t>2018-10-30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C8C6A-0B5C-4BDB-8CCE-8681B30D963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1773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E983E-588A-414E-9153-85902C1DFE5E}" type="datetimeFigureOut">
              <a:rPr lang="sv-SE" smtClean="0"/>
              <a:t>2018-10-30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12F24-D952-43F0-8503-CB3862192D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3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12F24-D952-43F0-8503-CB3862192DB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4917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60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12F24-D952-43F0-8503-CB3862192DB4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29602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12F24-D952-43F0-8503-CB3862192DB4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115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2275" y="1177925"/>
            <a:ext cx="59531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1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02610-35A9-4827-AE0E-180BA4193FF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630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02610-35A9-4827-AE0E-180BA4193FF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141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12F24-D952-43F0-8503-CB3862192DB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8063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12F24-D952-43F0-8503-CB3862192DB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1284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02610-35A9-4827-AE0E-180BA4193FF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015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12F24-D952-43F0-8503-CB3862192DB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9248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545785" y="4820354"/>
            <a:ext cx="5438140" cy="3908614"/>
          </a:xfrm>
        </p:spPr>
        <p:txBody>
          <a:bodyPr/>
          <a:lstStyle/>
          <a:p>
            <a:endParaRPr lang="sv-SE" sz="11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12F24-D952-43F0-8503-CB3862192DB4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5990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12F24-D952-43F0-8503-CB3862192DB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482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89CED0-A302-4091-AA6B-58B737EC4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000" y="1616400"/>
            <a:ext cx="5778000" cy="2948400"/>
          </a:xfrm>
        </p:spPr>
        <p:txBody>
          <a:bodyPr anchor="b"/>
          <a:lstStyle>
            <a:lvl1pPr algn="l">
              <a:defRPr sz="66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CC30719-5EC8-4088-98F5-76AAC2A10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5778000" cy="14256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2B5286-C3C1-42D5-A569-645AD5741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965C-35A9-49AC-A7CB-A8EFE7A9AB4A}" type="datetime1">
              <a:rPr lang="sv-SE" smtClean="0"/>
              <a:t>2018-10-30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64E32D-6343-49E7-BA4A-2185B7C1E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9F2B09-71B7-430D-97C2-7E347D153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E21B-5CD6-43FD-B821-12B19CADED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37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B18840-437C-4081-85DE-69A644FC2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2494800"/>
            <a:ext cx="9608399" cy="37404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89B4AD-3EF5-4BB1-AC7F-BD972835C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CBA1-9D9A-443A-8A12-D355DE9D9C91}" type="datetime1">
              <a:rPr lang="sv-SE" smtClean="0"/>
              <a:t>2018-10-30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3BE034-1287-4B49-B67A-0ACBB959A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95431B-416C-4B6A-B224-CC6D2CC62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E21B-5CD6-43FD-B821-12B19CADEDDF}" type="slidenum">
              <a:rPr lang="sv-SE" smtClean="0"/>
              <a:t>‹#›</a:t>
            </a:fld>
            <a:endParaRPr lang="sv-SE"/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8568A70E-FD9F-4F78-A033-12FA8D24E3F8}"/>
              </a:ext>
            </a:extLst>
          </p:cNvPr>
          <p:cNvGrpSpPr/>
          <p:nvPr userDrawn="1"/>
        </p:nvGrpSpPr>
        <p:grpSpPr>
          <a:xfrm>
            <a:off x="265830" y="230400"/>
            <a:ext cx="11594969" cy="543600"/>
            <a:chOff x="265830" y="230400"/>
            <a:chExt cx="11594969" cy="543600"/>
          </a:xfrm>
        </p:grpSpPr>
        <p:pic>
          <p:nvPicPr>
            <p:cNvPr id="8" name="Bildobjekt 7">
              <a:extLst>
                <a:ext uri="{FF2B5EF4-FFF2-40B4-BE49-F238E27FC236}">
                  <a16:creationId xmlns:a16="http://schemas.microsoft.com/office/drawing/2014/main" id="{549A1C24-44DB-4B57-826C-61DA54EDCA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45200" y="262800"/>
              <a:ext cx="1215599" cy="507600"/>
            </a:xfrm>
            <a:prstGeom prst="rect">
              <a:avLst/>
            </a:prstGeom>
          </p:spPr>
        </p:pic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FF7272F9-0B71-4B1B-9158-67994CF5C7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830" y="230400"/>
              <a:ext cx="1336077" cy="543600"/>
            </a:xfrm>
            <a:prstGeom prst="rect">
              <a:avLst/>
            </a:prstGeom>
          </p:spPr>
        </p:pic>
      </p:grpSp>
      <p:sp>
        <p:nvSpPr>
          <p:cNvPr id="10" name="Rubrik 9">
            <a:extLst>
              <a:ext uri="{FF2B5EF4-FFF2-40B4-BE49-F238E27FC236}">
                <a16:creationId xmlns:a16="http://schemas.microsoft.com/office/drawing/2014/main" id="{699CBBC7-BC98-4A4E-8736-BBB92EF29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1078000"/>
            <a:ext cx="9608398" cy="1231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34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CC379B-5B69-45C6-89EE-59BB6076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746800"/>
            <a:ext cx="5778000" cy="196560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970396E-07DE-4752-80AD-7E074D6FB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000" y="4809600"/>
            <a:ext cx="5778000" cy="142560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B79032-E687-4837-BF01-487F3A518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B7BA-FA51-48AF-8056-B6191B02C0BF}" type="datetime1">
              <a:rPr lang="sv-SE" smtClean="0"/>
              <a:t>2018-10-30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FBFE32F-002D-4A1E-83D8-820C79F0F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DB8E3C0-EEEF-4E2B-B0C6-F7204A57E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E21B-5CD6-43FD-B821-12B19CADED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587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9D40AE7-9564-44CB-956B-A530D4062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1222C42-D48C-45EE-9597-FED9DDE27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1200" y="2494800"/>
            <a:ext cx="4716000" cy="37404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9B409A9-5FEE-4B1A-9036-2796BF72F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AF6A-7FFC-46F3-B6B5-32017134F227}" type="datetime1">
              <a:rPr lang="sv-SE" smtClean="0"/>
              <a:t>2018-10-30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90C3743-4327-4AF9-83BD-B84AB98A4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BD6ED1B-BFD1-4DD9-B810-0ACD1A530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E21B-5CD6-43FD-B821-12B19CADEDDF}" type="slidenum">
              <a:rPr lang="sv-SE" smtClean="0"/>
              <a:t>‹#›</a:t>
            </a:fld>
            <a:endParaRPr lang="sv-SE"/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EE7361DE-044B-44C4-B0A7-E1362771CAC5}"/>
              </a:ext>
            </a:extLst>
          </p:cNvPr>
          <p:cNvGrpSpPr/>
          <p:nvPr userDrawn="1"/>
        </p:nvGrpSpPr>
        <p:grpSpPr>
          <a:xfrm>
            <a:off x="265830" y="230400"/>
            <a:ext cx="11594969" cy="543600"/>
            <a:chOff x="265830" y="230400"/>
            <a:chExt cx="11594969" cy="543600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557BAE8D-9C22-41BC-84BE-8A90B89278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45200" y="262800"/>
              <a:ext cx="1215599" cy="507600"/>
            </a:xfrm>
            <a:prstGeom prst="rect">
              <a:avLst/>
            </a:prstGeom>
          </p:spPr>
        </p:pic>
        <p:pic>
          <p:nvPicPr>
            <p:cNvPr id="10" name="Bildobjekt 9">
              <a:extLst>
                <a:ext uri="{FF2B5EF4-FFF2-40B4-BE49-F238E27FC236}">
                  <a16:creationId xmlns:a16="http://schemas.microsoft.com/office/drawing/2014/main" id="{880D54B2-7041-4DCC-B2E0-3747D93B59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830" y="230400"/>
              <a:ext cx="1336077" cy="543600"/>
            </a:xfrm>
            <a:prstGeom prst="rect">
              <a:avLst/>
            </a:prstGeom>
          </p:spPr>
        </p:pic>
      </p:grpSp>
      <p:sp>
        <p:nvSpPr>
          <p:cNvPr id="11" name="Rubrik 10">
            <a:extLst>
              <a:ext uri="{FF2B5EF4-FFF2-40B4-BE49-F238E27FC236}">
                <a16:creationId xmlns:a16="http://schemas.microsoft.com/office/drawing/2014/main" id="{F37D46BA-4970-4FA9-918D-91DC400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1078000"/>
            <a:ext cx="9601200" cy="1231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23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DEE8660-3B38-4D12-BFD2-DE958B390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000" y="2309200"/>
            <a:ext cx="4716000" cy="4628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2A32C28-8AD3-4027-8F25-F37F187A5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000" y="2847600"/>
            <a:ext cx="4716000" cy="33912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3EA14F6-DF47-4324-B8A2-68162B048C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51200" y="2309200"/>
            <a:ext cx="4716000" cy="4628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2FA6D84-ED91-4588-A21C-F086C1D77F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06B1C7-3C31-4FB8-860B-8FE2038A9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667C-C7A1-4CB1-816A-74CA0C59C83E}" type="datetime1">
              <a:rPr lang="sv-SE" smtClean="0"/>
              <a:t>2018-10-30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B6ADDC0-3DAC-497C-83B3-4F2183C58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12047BE-BE6F-4600-8320-AB22AF36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E21B-5CD6-43FD-B821-12B19CADEDDF}" type="slidenum">
              <a:rPr lang="sv-SE" smtClean="0"/>
              <a:t>‹#›</a:t>
            </a:fld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BE4D0430-34A1-413D-A766-D2E98EE121D9}"/>
              </a:ext>
            </a:extLst>
          </p:cNvPr>
          <p:cNvGrpSpPr/>
          <p:nvPr userDrawn="1"/>
        </p:nvGrpSpPr>
        <p:grpSpPr>
          <a:xfrm>
            <a:off x="265830" y="230400"/>
            <a:ext cx="11594969" cy="543600"/>
            <a:chOff x="265830" y="230400"/>
            <a:chExt cx="11594969" cy="543600"/>
          </a:xfrm>
        </p:grpSpPr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AE103B43-95F4-42CC-98FA-F9B5EC77B2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45200" y="262800"/>
              <a:ext cx="1215599" cy="507600"/>
            </a:xfrm>
            <a:prstGeom prst="rect">
              <a:avLst/>
            </a:prstGeom>
          </p:spPr>
        </p:pic>
        <p:pic>
          <p:nvPicPr>
            <p:cNvPr id="12" name="Bildobjekt 11">
              <a:extLst>
                <a:ext uri="{FF2B5EF4-FFF2-40B4-BE49-F238E27FC236}">
                  <a16:creationId xmlns:a16="http://schemas.microsoft.com/office/drawing/2014/main" id="{2AA2071C-270F-48B9-A737-3999C9C78B8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830" y="230400"/>
              <a:ext cx="1336077" cy="543600"/>
            </a:xfrm>
            <a:prstGeom prst="rect">
              <a:avLst/>
            </a:prstGeom>
          </p:spPr>
        </p:pic>
      </p:grpSp>
      <p:sp>
        <p:nvSpPr>
          <p:cNvPr id="13" name="Rubrik 12">
            <a:extLst>
              <a:ext uri="{FF2B5EF4-FFF2-40B4-BE49-F238E27FC236}">
                <a16:creationId xmlns:a16="http://schemas.microsoft.com/office/drawing/2014/main" id="{4E92FB4C-C1B0-4632-9D2F-4C7843358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1078000"/>
            <a:ext cx="9601200" cy="111365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79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B86E8AE-A7CD-435C-BCAD-D03F76B0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529E-386D-470D-8E16-94757E084392}" type="datetime1">
              <a:rPr lang="sv-SE" smtClean="0"/>
              <a:t>2018-10-30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9FE2B7C-F176-49CF-A39D-6A21CFB5D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B476828-5009-4CFB-95DE-F146A7D3E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E21B-5CD6-43FD-B821-12B19CADEDDF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7D628E63-A5AD-446C-A707-DEBBA4BFD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49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655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B18840-437C-4081-85DE-69A644FC2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2494800"/>
            <a:ext cx="5781600" cy="37404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89B4AD-3EF5-4BB1-AC7F-BD972835C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5E30-17F6-45E4-AF58-307A09BEE955}" type="datetime1">
              <a:rPr lang="sv-SE" smtClean="0"/>
              <a:t>2018-10-30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3BE034-1287-4B49-B67A-0ACBB959A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95431B-416C-4B6A-B224-CC6D2CC62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E21B-5CD6-43FD-B821-12B19CADEDDF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2C400C62-CD1C-44EE-B470-C32F11080A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00250" y="1721025"/>
            <a:ext cx="6658646" cy="6733438"/>
          </a:xfrm>
          <a:prstGeom prst="ellipse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B83AD04F-8CE4-4E94-9642-320771D33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60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grö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725B7D-1F9C-45E5-BA05-CABB791EB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746800"/>
            <a:ext cx="9309600" cy="1612800"/>
          </a:xfrm>
        </p:spPr>
        <p:txBody>
          <a:bodyPr anchor="b"/>
          <a:lstStyle>
            <a:lvl1pPr>
              <a:defRPr sz="66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3B23756-9ED9-4081-8528-102EFF4E13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200" y="262800"/>
            <a:ext cx="1219306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91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>
            <a:extLst>
              <a:ext uri="{FF2B5EF4-FFF2-40B4-BE49-F238E27FC236}">
                <a16:creationId xmlns:a16="http://schemas.microsoft.com/office/drawing/2014/main" id="{569B1BE0-5EE5-4EA7-940D-A9B211CC33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042" y="1075518"/>
            <a:ext cx="5744377" cy="5782482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D5EC33F-FF5C-4B81-B77A-EB3DEAFB1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1078000"/>
            <a:ext cx="6712700" cy="1231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A9F5D87-A6EF-47AB-ACBF-CBA52B8E7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000" y="2494800"/>
            <a:ext cx="5781600" cy="374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27108E-F388-4BFC-8102-070542D33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1600" y="6356350"/>
            <a:ext cx="88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9804F-D825-4D9D-9E59-3A7BF9F84B2B}" type="datetime1">
              <a:rPr lang="sv-SE" smtClean="0"/>
              <a:t>2018-10-30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CF2CBD-3973-4BD8-8DEE-01DFA0DC46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400" y="6356350"/>
            <a:ext cx="491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6B4EA9E-731A-4934-9B65-598C75A2D0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0800" y="6356350"/>
            <a:ext cx="49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86E21B-5CD6-43FD-B821-12B19CADEDDF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3" name="Grupp 12">
            <a:extLst>
              <a:ext uri="{FF2B5EF4-FFF2-40B4-BE49-F238E27FC236}">
                <a16:creationId xmlns:a16="http://schemas.microsoft.com/office/drawing/2014/main" id="{C154C253-2B31-46E2-8BC8-80DA12E0CB84}"/>
              </a:ext>
            </a:extLst>
          </p:cNvPr>
          <p:cNvGrpSpPr/>
          <p:nvPr userDrawn="1"/>
        </p:nvGrpSpPr>
        <p:grpSpPr>
          <a:xfrm>
            <a:off x="265830" y="230400"/>
            <a:ext cx="11594969" cy="543600"/>
            <a:chOff x="265830" y="230400"/>
            <a:chExt cx="11594969" cy="543600"/>
          </a:xfrm>
        </p:grpSpPr>
        <p:pic>
          <p:nvPicPr>
            <p:cNvPr id="8" name="Bildobjekt 7">
              <a:extLst>
                <a:ext uri="{FF2B5EF4-FFF2-40B4-BE49-F238E27FC236}">
                  <a16:creationId xmlns:a16="http://schemas.microsoft.com/office/drawing/2014/main" id="{EE4ABB31-12C4-4192-A6CD-79F211CEDD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45200" y="262800"/>
              <a:ext cx="1215599" cy="507600"/>
            </a:xfrm>
            <a:prstGeom prst="rect">
              <a:avLst/>
            </a:prstGeom>
          </p:spPr>
        </p:pic>
        <p:pic>
          <p:nvPicPr>
            <p:cNvPr id="10" name="Bildobjekt 9">
              <a:extLst>
                <a:ext uri="{FF2B5EF4-FFF2-40B4-BE49-F238E27FC236}">
                  <a16:creationId xmlns:a16="http://schemas.microsoft.com/office/drawing/2014/main" id="{DEB9539C-A9A6-4DEB-BB02-D2CB981A0D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830" y="230400"/>
              <a:ext cx="1336077" cy="543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878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9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Calibri" panose="020F0502020204030204" pitchFamily="34" charset="0"/>
        <a:buChar char="̶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̶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Calibri" panose="020F0502020204030204" pitchFamily="34" charset="0"/>
        <a:buChar char="̶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Calibri" panose="020F0502020204030204" pitchFamily="34" charset="0"/>
        <a:buChar char="̶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Calibri" panose="020F0502020204030204" pitchFamily="34" charset="0"/>
        <a:buChar char="̶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1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butik.skl.se/sv/artiklar/arbetsgivarpolitik/index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600" indent="0" algn="ctr">
              <a:buNone/>
            </a:pPr>
            <a:r>
              <a:rPr lang="sv-SE" sz="4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Viktiga förutsättningar </a:t>
            </a:r>
          </a:p>
          <a:p>
            <a:pPr marL="30600" indent="0" algn="ctr">
              <a:buNone/>
            </a:pPr>
            <a:r>
              <a:rPr lang="sv-SE" sz="4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för </a:t>
            </a:r>
            <a:r>
              <a:rPr lang="sv-SE" sz="4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chefer </a:t>
            </a:r>
            <a:endParaRPr lang="sv-SE" sz="4400" b="1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30600" indent="0" algn="ctr">
              <a:buNone/>
            </a:pPr>
            <a:r>
              <a:rPr lang="sv-SE" sz="28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-</a:t>
            </a:r>
            <a:r>
              <a:rPr lang="sv-SE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för att kunna arbeta med ökad lönespridning-  </a:t>
            </a:r>
            <a:br>
              <a:rPr lang="sv-SE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sv-SE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sv-SE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sv-SE" sz="28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CBA1-9D9A-443A-8A12-D355DE9D9C91}" type="datetime1">
              <a:rPr lang="sv-SE" smtClean="0"/>
              <a:t>2018-10-30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E21B-5CD6-43FD-B821-12B19CADEDDF}" type="slidenum">
              <a:rPr lang="sv-SE" smtClean="0"/>
              <a:t>1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49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531001"/>
              </p:ext>
            </p:extLst>
          </p:nvPr>
        </p:nvGraphicFramePr>
        <p:xfrm>
          <a:off x="362085" y="1985211"/>
          <a:ext cx="11549178" cy="415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CBA1-9D9A-443A-8A12-D355DE9D9C91}" type="datetime1">
              <a:rPr lang="sv-SE" smtClean="0"/>
              <a:t>2018-10-30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E21B-5CD6-43FD-B821-12B19CADEDDF}" type="slidenum">
              <a:rPr lang="sv-SE" smtClean="0"/>
              <a:t>10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Viktiga förutsättningar för chefer </a:t>
            </a:r>
            <a:br>
              <a:rPr lang="sv-SE" dirty="0"/>
            </a:br>
            <a:r>
              <a:rPr lang="sv-SE" sz="3200" dirty="0"/>
              <a:t>-för att kunna arbeta med ökad lönespridning-  </a:t>
            </a:r>
            <a:br>
              <a:rPr lang="sv-SE" sz="3200" dirty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899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600" indent="0" algn="ctr">
              <a:buNone/>
            </a:pPr>
            <a:r>
              <a:rPr lang="sv-SE" sz="3600" b="1" dirty="0" smtClean="0"/>
              <a:t>TACK!</a:t>
            </a:r>
          </a:p>
          <a:p>
            <a:pPr marL="30600" indent="0">
              <a:buNone/>
            </a:pPr>
            <a:endParaRPr lang="sv-SE" sz="2000" dirty="0" smtClean="0"/>
          </a:p>
          <a:p>
            <a:pPr marL="30600" indent="0">
              <a:buNone/>
            </a:pPr>
            <a:r>
              <a:rPr lang="sv-SE" sz="2400" dirty="0" smtClean="0"/>
              <a:t>Läs gärna: </a:t>
            </a:r>
          </a:p>
          <a:p>
            <a:pPr marL="30600" indent="0">
              <a:buNone/>
            </a:pPr>
            <a:r>
              <a:rPr lang="sv-SE" sz="2400" dirty="0" smtClean="0"/>
              <a:t>Dialog </a:t>
            </a:r>
            <a:r>
              <a:rPr lang="sv-SE" sz="2400" dirty="0"/>
              <a:t>om lön mellan chef och medarbetare </a:t>
            </a:r>
            <a:endParaRPr lang="sv-SE" sz="2400" dirty="0" smtClean="0"/>
          </a:p>
          <a:p>
            <a:pPr marL="30600" indent="0">
              <a:buNone/>
            </a:pPr>
            <a:r>
              <a:rPr lang="sv-SE" sz="2400" dirty="0" smtClean="0"/>
              <a:t>Finns </a:t>
            </a:r>
            <a:r>
              <a:rPr lang="sv-SE" sz="2400" dirty="0" smtClean="0"/>
              <a:t>att ladda </a:t>
            </a:r>
            <a:r>
              <a:rPr lang="sv-SE" sz="2400" dirty="0" smtClean="0"/>
              <a:t>ned från SKLs hemsida</a:t>
            </a:r>
            <a:r>
              <a:rPr lang="sv-SE" sz="2400" dirty="0"/>
              <a:t>:</a:t>
            </a:r>
            <a:endParaRPr lang="sv-SE" sz="2400" dirty="0" smtClean="0"/>
          </a:p>
          <a:p>
            <a:pPr marL="30600" indent="0">
              <a:buNone/>
            </a:pPr>
            <a:r>
              <a:rPr lang="sv-SE" sz="2400" dirty="0">
                <a:hlinkClick r:id="rId3"/>
              </a:rPr>
              <a:t>https://</a:t>
            </a:r>
            <a:r>
              <a:rPr lang="sv-SE" sz="2400" dirty="0" smtClean="0">
                <a:hlinkClick r:id="rId3"/>
              </a:rPr>
              <a:t>webbutik.skl.se/sv/artiklar/arbetsgivarpolitik/index.html</a:t>
            </a:r>
            <a:r>
              <a:rPr lang="sv-SE" sz="2400" dirty="0" smtClean="0"/>
              <a:t> </a:t>
            </a:r>
            <a:endParaRPr lang="sv-SE" sz="2400" dirty="0" smtClean="0"/>
          </a:p>
          <a:p>
            <a:pPr marL="30600" indent="0">
              <a:buNone/>
            </a:pPr>
            <a:r>
              <a:rPr lang="sv-SE" sz="2400" dirty="0" smtClean="0"/>
              <a:t>		</a:t>
            </a:r>
            <a:endParaRPr lang="sv-SE" sz="2400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CBA1-9D9A-443A-8A12-D355DE9D9C91}" type="datetime1">
              <a:rPr lang="sv-SE" smtClean="0"/>
              <a:t>2018-10-30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E21B-5CD6-43FD-B821-12B19CADEDDF}" type="slidenum">
              <a:rPr lang="sv-SE" smtClean="0"/>
              <a:t>11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656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sv-SE" sz="3600" b="1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Deltagande i och arbete med lönebildningsprocessen  </a:t>
            </a:r>
            <a:r>
              <a:rPr lang="sv-SE" sz="36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sv-SE" sz="36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sv-SE" sz="36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sv-SE" sz="36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sv-SE" sz="2600" dirty="0" smtClean="0"/>
              <a:t>Aktivt och kontinuerligt </a:t>
            </a:r>
          </a:p>
          <a:p>
            <a:pPr marL="457200" lvl="1" indent="0">
              <a:buNone/>
            </a:pPr>
            <a:endParaRPr lang="sv-SE" sz="2600" dirty="0" smtClean="0"/>
          </a:p>
          <a:p>
            <a:pPr marL="457200" lvl="1" indent="0">
              <a:buNone/>
            </a:pPr>
            <a:r>
              <a:rPr lang="sv-SE" sz="2600" dirty="0" smtClean="0"/>
              <a:t>Inför - under - efter</a:t>
            </a:r>
          </a:p>
          <a:p>
            <a:pPr marL="457200" lvl="1" indent="0">
              <a:buNone/>
            </a:pPr>
            <a:r>
              <a:rPr lang="sv-SE" sz="2400" dirty="0" smtClean="0"/>
              <a:t>	</a:t>
            </a:r>
            <a:r>
              <a:rPr lang="sv-SE" sz="2000" dirty="0" smtClean="0"/>
              <a:t>Tydliggöra </a:t>
            </a:r>
            <a:r>
              <a:rPr lang="sv-SE" sz="2000" dirty="0"/>
              <a:t>den egna </a:t>
            </a:r>
            <a:r>
              <a:rPr lang="sv-SE" sz="2000" dirty="0" smtClean="0"/>
              <a:t>verksamhetens </a:t>
            </a:r>
            <a:r>
              <a:rPr lang="sv-SE" sz="2000" dirty="0"/>
              <a:t>löneökningsbehov </a:t>
            </a:r>
            <a:endParaRPr lang="sv-SE" sz="2000" dirty="0" smtClean="0"/>
          </a:p>
          <a:p>
            <a:pPr marL="457200" lvl="1" indent="0">
              <a:buNone/>
            </a:pPr>
            <a:r>
              <a:rPr lang="sv-SE" sz="2000" dirty="0" smtClean="0"/>
              <a:t>	Dialog om uppdrag, mål och prestation</a:t>
            </a:r>
          </a:p>
          <a:p>
            <a:pPr marL="457200" lvl="1" indent="0">
              <a:buNone/>
            </a:pPr>
            <a:r>
              <a:rPr lang="sv-SE" sz="2000" dirty="0" smtClean="0"/>
              <a:t>	Utvärdera </a:t>
            </a:r>
          </a:p>
          <a:p>
            <a:pPr marL="457200" lvl="1" indent="0">
              <a:buNone/>
            </a:pPr>
            <a:endParaRPr lang="sv-SE" sz="2400" dirty="0" smtClean="0"/>
          </a:p>
          <a:p>
            <a:pPr marL="457200" lvl="1" indent="0">
              <a:buNone/>
            </a:pPr>
            <a:r>
              <a:rPr lang="sv-SE" sz="2400" dirty="0" smtClean="0"/>
              <a:t>Arbetsgivarrollen - bärare </a:t>
            </a:r>
            <a:r>
              <a:rPr lang="sv-SE" sz="2400" dirty="0"/>
              <a:t>av lönepolitik</a:t>
            </a:r>
          </a:p>
          <a:p>
            <a:pPr marL="457200" lvl="1" indent="0">
              <a:buNone/>
            </a:pPr>
            <a:endParaRPr lang="sv-SE" sz="2400" dirty="0" smtClean="0"/>
          </a:p>
          <a:p>
            <a:pPr marL="30163" indent="0">
              <a:buNone/>
            </a:pPr>
            <a:endParaRPr lang="sv-SE" sz="2400" dirty="0" smtClean="0"/>
          </a:p>
          <a:p>
            <a:pPr marL="30163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26392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 del i helheten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600" indent="0">
              <a:buNone/>
            </a:pPr>
            <a:endParaRPr lang="sv-SE" sz="2800" dirty="0"/>
          </a:p>
        </p:txBody>
      </p:sp>
      <p:sp>
        <p:nvSpPr>
          <p:cNvPr id="4" name="Ellips 3"/>
          <p:cNvSpPr/>
          <p:nvPr/>
        </p:nvSpPr>
        <p:spPr>
          <a:xfrm>
            <a:off x="665999" y="1860928"/>
            <a:ext cx="9717254" cy="42961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lö</a:t>
            </a:r>
            <a:endParaRPr lang="sv-SE" dirty="0"/>
          </a:p>
        </p:txBody>
      </p:sp>
      <p:sp>
        <p:nvSpPr>
          <p:cNvPr id="5" name="Ellips 4"/>
          <p:cNvSpPr/>
          <p:nvPr/>
        </p:nvSpPr>
        <p:spPr>
          <a:xfrm>
            <a:off x="2574517" y="2633748"/>
            <a:ext cx="5791360" cy="24143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>
              <a:solidFill>
                <a:schemeClr val="tx1"/>
              </a:solidFill>
            </a:endParaRP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Ändamålsenlig och önskvärd  </a:t>
            </a:r>
            <a:r>
              <a:rPr lang="sv-SE" dirty="0">
                <a:solidFill>
                  <a:schemeClr val="tx1"/>
                </a:solidFill>
              </a:rPr>
              <a:t>lönespridning – egen </a:t>
            </a:r>
            <a:r>
              <a:rPr lang="sv-SE" dirty="0" smtClean="0">
                <a:solidFill>
                  <a:schemeClr val="tx1"/>
                </a:solidFill>
              </a:rPr>
              <a:t>verksamhet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997002" y="4863918"/>
            <a:ext cx="7327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r>
              <a:rPr lang="sv-SE" dirty="0" smtClean="0"/>
              <a:t>Ändamålsenlig och önskvärd </a:t>
            </a:r>
            <a:r>
              <a:rPr lang="sv-SE" dirty="0"/>
              <a:t>l</a:t>
            </a:r>
            <a:r>
              <a:rPr lang="sv-SE" dirty="0" smtClean="0"/>
              <a:t>önestruktur – arbetsgivarens lönepolitik </a:t>
            </a:r>
            <a:endParaRPr lang="sv-SE" dirty="0"/>
          </a:p>
        </p:txBody>
      </p:sp>
      <p:sp>
        <p:nvSpPr>
          <p:cNvPr id="7" name="Ellips 6"/>
          <p:cNvSpPr/>
          <p:nvPr/>
        </p:nvSpPr>
        <p:spPr>
          <a:xfrm>
            <a:off x="4122660" y="2961563"/>
            <a:ext cx="2695074" cy="11065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Individuell och differentierad lönesättning 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3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600" lvl="1" indent="0">
              <a:buNone/>
            </a:pPr>
            <a:endParaRPr lang="sv-SE" sz="2600" dirty="0"/>
          </a:p>
          <a:p>
            <a:pPr marL="457200" lvl="1" indent="0">
              <a:buNone/>
            </a:pPr>
            <a:r>
              <a:rPr lang="sv-SE" sz="2400" dirty="0" smtClean="0"/>
              <a:t>Lokal lönepolitik och lokal lönebildningsprocess</a:t>
            </a:r>
          </a:p>
          <a:p>
            <a:pPr marL="457200" lvl="1" indent="0">
              <a:buNone/>
            </a:pPr>
            <a:endParaRPr lang="sv-SE" sz="2400" dirty="0" smtClean="0"/>
          </a:p>
          <a:p>
            <a:pPr marL="457200" lvl="1" indent="0">
              <a:buNone/>
            </a:pPr>
            <a:r>
              <a:rPr lang="sv-SE" sz="2400" dirty="0"/>
              <a:t>S</a:t>
            </a:r>
            <a:r>
              <a:rPr lang="sv-SE" sz="2400" dirty="0" smtClean="0"/>
              <a:t>truktur </a:t>
            </a:r>
            <a:r>
              <a:rPr lang="sv-SE" sz="2400" dirty="0"/>
              <a:t>för </a:t>
            </a:r>
            <a:r>
              <a:rPr lang="sv-SE" sz="2400" dirty="0" smtClean="0"/>
              <a:t>dialog - ett </a:t>
            </a:r>
            <a:r>
              <a:rPr lang="sv-SE" sz="2400" dirty="0"/>
              <a:t>eller flera strukturerade samtal som behandlar uppdrag och mål samt resultat och lön</a:t>
            </a:r>
          </a:p>
          <a:p>
            <a:pPr marL="457200" lvl="1" indent="0">
              <a:buNone/>
            </a:pPr>
            <a:endParaRPr lang="sv-SE" sz="2400" dirty="0"/>
          </a:p>
          <a:p>
            <a:pPr marL="457200" lvl="1" indent="0">
              <a:buNone/>
            </a:pPr>
            <a:r>
              <a:rPr lang="sv-SE" sz="2400" dirty="0" smtClean="0"/>
              <a:t>Lönebildning </a:t>
            </a:r>
            <a:r>
              <a:rPr lang="sv-SE" sz="2400" dirty="0"/>
              <a:t>i ett samhällsekonomiskt perspektiv </a:t>
            </a:r>
            <a:endParaRPr lang="sv-SE" sz="2400" dirty="0" smtClean="0"/>
          </a:p>
          <a:p>
            <a:pPr marL="457200" lvl="1" indent="0">
              <a:buNone/>
            </a:pPr>
            <a:endParaRPr lang="sv-SE" sz="2400" dirty="0"/>
          </a:p>
          <a:p>
            <a:pPr marL="457200" lvl="1" indent="0">
              <a:buNone/>
            </a:pPr>
            <a:r>
              <a:rPr lang="sv-SE" sz="2400" dirty="0" smtClean="0"/>
              <a:t>Rollerna (chef och medarbetare) </a:t>
            </a:r>
          </a:p>
          <a:p>
            <a:pPr marL="457200" lvl="1" indent="0">
              <a:buNone/>
            </a:pPr>
            <a:endParaRPr lang="sv-SE" sz="2400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CBA1-9D9A-443A-8A12-D355DE9D9C91}" type="datetime1">
              <a:rPr lang="sv-SE" smtClean="0"/>
              <a:t>2018-10-30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E21B-5CD6-43FD-B821-12B19CADEDDF}" type="slidenum">
              <a:rPr lang="sv-SE" smtClean="0"/>
              <a:t>4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</a:t>
            </a:r>
            <a:r>
              <a:rPr lang="sv-SE" dirty="0" smtClean="0"/>
              <a:t>örankring </a:t>
            </a:r>
            <a:r>
              <a:rPr lang="sv-SE" dirty="0"/>
              <a:t>av lönepolitik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904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65999" y="2494800"/>
            <a:ext cx="10445346" cy="3740400"/>
          </a:xfrm>
        </p:spPr>
        <p:txBody>
          <a:bodyPr/>
          <a:lstStyle/>
          <a:p>
            <a:pPr marL="30600" indent="0">
              <a:buNone/>
            </a:pPr>
            <a:endParaRPr lang="sv-SE" sz="2400" dirty="0"/>
          </a:p>
          <a:p>
            <a:pPr marL="457200" lvl="1" indent="0">
              <a:buNone/>
            </a:pPr>
            <a:r>
              <a:rPr lang="sv-SE" sz="2400" dirty="0"/>
              <a:t>Lönebildningsprocess - </a:t>
            </a:r>
            <a:r>
              <a:rPr lang="sv-SE" sz="2400" dirty="0" smtClean="0"/>
              <a:t>integrerad i verksamhetsplaneringen</a:t>
            </a:r>
            <a:endParaRPr lang="sv-SE" sz="2400" dirty="0"/>
          </a:p>
          <a:p>
            <a:pPr marL="457200" lvl="1" indent="0">
              <a:buNone/>
            </a:pPr>
            <a:endParaRPr lang="sv-SE" sz="2400" dirty="0" smtClean="0"/>
          </a:p>
          <a:p>
            <a:pPr marL="457200" lvl="1" indent="0">
              <a:buNone/>
            </a:pPr>
            <a:r>
              <a:rPr lang="sv-SE" sz="2400" dirty="0" smtClean="0"/>
              <a:t>Mål och uppdrag (verksamhet och individ)</a:t>
            </a:r>
            <a:endParaRPr lang="sv-SE" sz="2400" dirty="0"/>
          </a:p>
          <a:p>
            <a:pPr lvl="1">
              <a:buFont typeface="Wingdings" panose="05000000000000000000" pitchFamily="2" charset="2"/>
              <a:buChar char="§"/>
            </a:pPr>
            <a:endParaRPr lang="sv-SE" sz="2400" dirty="0"/>
          </a:p>
          <a:p>
            <a:pPr marL="457200" lvl="1" indent="0">
              <a:buNone/>
            </a:pPr>
            <a:r>
              <a:rPr lang="sv-SE" sz="2400" dirty="0" smtClean="0"/>
              <a:t>Lön </a:t>
            </a:r>
            <a:r>
              <a:rPr lang="sv-SE" sz="2400" dirty="0"/>
              <a:t>som </a:t>
            </a:r>
            <a:r>
              <a:rPr lang="sv-SE" sz="2400" dirty="0" smtClean="0"/>
              <a:t>styrverktyg - systematisk verksamhetsplanering</a:t>
            </a:r>
            <a:endParaRPr lang="sv-SE" sz="2400" dirty="0"/>
          </a:p>
          <a:p>
            <a:pPr marL="30600" indent="0">
              <a:buNone/>
            </a:pPr>
            <a:r>
              <a:rPr lang="sv-SE" sz="2400" dirty="0"/>
              <a:t>	</a:t>
            </a:r>
          </a:p>
          <a:p>
            <a:pPr marL="30163" indent="0">
              <a:buNone/>
            </a:pPr>
            <a:endParaRPr lang="sv-SE" sz="2400" dirty="0"/>
          </a:p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CBA1-9D9A-443A-8A12-D355DE9D9C91}" type="datetime1">
              <a:rPr lang="sv-SE" smtClean="0"/>
              <a:t>2018-10-30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0600" algn="l">
              <a:spcAft>
                <a:spcPts val="1200"/>
              </a:spcAft>
            </a:pP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E21B-5CD6-43FD-B821-12B19CADEDDF}" type="slidenum">
              <a:rPr lang="sv-SE" smtClean="0"/>
              <a:t>5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Dialog om mål och uppdrag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4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Dialog om lönekriterier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665999" y="2309200"/>
            <a:ext cx="9608399" cy="3740400"/>
          </a:xfrm>
        </p:spPr>
        <p:txBody>
          <a:bodyPr/>
          <a:lstStyle/>
          <a:p>
            <a:pPr marL="457200" lvl="1" indent="0">
              <a:buNone/>
            </a:pPr>
            <a:r>
              <a:rPr lang="sv-SE" sz="2000" dirty="0"/>
              <a:t>En del i </a:t>
            </a:r>
            <a:r>
              <a:rPr lang="sv-SE" sz="2000" dirty="0" smtClean="0"/>
              <a:t>verksamhetsplaneringen</a:t>
            </a:r>
          </a:p>
          <a:p>
            <a:pPr marL="457200" lvl="1" indent="0">
              <a:buNone/>
            </a:pPr>
            <a:endParaRPr lang="sv-SE" sz="2000" dirty="0"/>
          </a:p>
          <a:p>
            <a:pPr marL="457200" lvl="1" indent="0">
              <a:buNone/>
            </a:pPr>
            <a:r>
              <a:rPr lang="sv-SE" sz="2000" dirty="0" smtClean="0"/>
              <a:t>Bidrar till transparens, förståelse, </a:t>
            </a:r>
            <a:r>
              <a:rPr lang="sv-SE" sz="2000" dirty="0"/>
              <a:t>trovärdighet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sv-SE" sz="2000" dirty="0"/>
          </a:p>
          <a:p>
            <a:pPr marL="457200" lvl="1" indent="0">
              <a:buNone/>
            </a:pPr>
            <a:r>
              <a:rPr lang="sv-SE" sz="2000" dirty="0" smtClean="0"/>
              <a:t>Välkända grunder </a:t>
            </a:r>
            <a:r>
              <a:rPr lang="sv-SE" sz="2000" dirty="0"/>
              <a:t>för </a:t>
            </a:r>
            <a:r>
              <a:rPr lang="sv-SE" sz="2000" dirty="0" smtClean="0"/>
              <a:t>individuell lönesättning </a:t>
            </a:r>
          </a:p>
          <a:p>
            <a:pPr marL="457200" lvl="1" indent="0">
              <a:buNone/>
            </a:pPr>
            <a:endParaRPr lang="sv-SE" sz="2000" dirty="0"/>
          </a:p>
          <a:p>
            <a:pPr marL="457200" lvl="1" indent="0">
              <a:buNone/>
            </a:pPr>
            <a:r>
              <a:rPr lang="sv-SE" sz="2000" dirty="0" smtClean="0"/>
              <a:t>Bidrar </a:t>
            </a:r>
            <a:r>
              <a:rPr lang="sv-SE" sz="2000" dirty="0"/>
              <a:t>till ökat förtroende </a:t>
            </a:r>
            <a:r>
              <a:rPr lang="sv-SE" sz="2000" dirty="0" smtClean="0"/>
              <a:t>- konsekvent hantering </a:t>
            </a:r>
            <a:endParaRPr lang="sv-SE" sz="2000" dirty="0"/>
          </a:p>
          <a:p>
            <a:pPr lvl="1">
              <a:buFont typeface="Wingdings" panose="05000000000000000000" pitchFamily="2" charset="2"/>
              <a:buChar char="§"/>
            </a:pPr>
            <a:endParaRPr lang="sv-SE" sz="2000" dirty="0"/>
          </a:p>
          <a:p>
            <a:pPr marL="457200" lvl="1" indent="0">
              <a:buNone/>
            </a:pPr>
            <a:r>
              <a:rPr lang="sv-SE" sz="2000" dirty="0"/>
              <a:t>Förebygger diskriminerande </a:t>
            </a:r>
            <a:r>
              <a:rPr lang="sv-SE" sz="2000" dirty="0" smtClean="0"/>
              <a:t>lönesättning</a:t>
            </a:r>
          </a:p>
          <a:p>
            <a:pPr marL="457200" lvl="1" indent="0">
              <a:buNone/>
            </a:pPr>
            <a:endParaRPr lang="sv-SE" sz="2000" dirty="0"/>
          </a:p>
          <a:p>
            <a:pPr marL="30163" indent="0">
              <a:buNone/>
            </a:pPr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91059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sv-SE" sz="2400" dirty="0" smtClean="0"/>
              <a:t>Påverka motivation </a:t>
            </a:r>
            <a:r>
              <a:rPr lang="sv-SE" sz="2400" dirty="0"/>
              <a:t>genom </a:t>
            </a:r>
            <a:r>
              <a:rPr lang="sv-SE" sz="2400" dirty="0" smtClean="0"/>
              <a:t>kontinuerlig, konstruktiv feedback</a:t>
            </a:r>
          </a:p>
          <a:p>
            <a:pPr marL="457200" lvl="1" indent="0">
              <a:buNone/>
            </a:pPr>
            <a:endParaRPr lang="sv-SE" sz="2400" dirty="0"/>
          </a:p>
          <a:p>
            <a:pPr marL="457200" lvl="1" indent="0">
              <a:buNone/>
            </a:pPr>
            <a:r>
              <a:rPr lang="sv-SE" sz="2400" dirty="0" smtClean="0"/>
              <a:t>Strukturerade samtal (avstämningssamtal, uppföljningssamtal) eller i vardagen</a:t>
            </a:r>
            <a:endParaRPr lang="sv-SE" sz="2400" dirty="0"/>
          </a:p>
          <a:p>
            <a:pPr marL="457200" lvl="1" indent="0">
              <a:buNone/>
            </a:pPr>
            <a:r>
              <a:rPr lang="sv-SE" sz="2000" dirty="0" smtClean="0"/>
              <a:t>	</a:t>
            </a:r>
            <a:endParaRPr lang="sv-SE" sz="2000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CBA1-9D9A-443A-8A12-D355DE9D9C91}" type="datetime1">
              <a:rPr lang="sv-SE" smtClean="0"/>
              <a:t>2018-10-30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E21B-5CD6-43FD-B821-12B19CADEDDF}" type="slidenum">
              <a:rPr lang="sv-SE" smtClean="0"/>
              <a:t>7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Kontinuerlig feedback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953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sv-SE" sz="2400" dirty="0" smtClean="0"/>
              <a:t>Informera om syftet </a:t>
            </a:r>
            <a:r>
              <a:rPr lang="sv-SE" sz="2400" dirty="0"/>
              <a:t>med </a:t>
            </a:r>
            <a:r>
              <a:rPr lang="sv-SE" sz="2400" dirty="0" smtClean="0"/>
              <a:t>dialogen</a:t>
            </a:r>
          </a:p>
          <a:p>
            <a:pPr marL="457200" lvl="1" indent="0">
              <a:buNone/>
            </a:pPr>
            <a:endParaRPr lang="sv-SE" sz="2400" dirty="0"/>
          </a:p>
          <a:p>
            <a:pPr marL="457200" lvl="1" indent="0">
              <a:buNone/>
            </a:pPr>
            <a:r>
              <a:rPr lang="sv-SE" sz="2400" dirty="0" smtClean="0"/>
              <a:t>Informera om hur medarbetare kan </a:t>
            </a:r>
            <a:r>
              <a:rPr lang="sv-SE" sz="2400" dirty="0"/>
              <a:t>förbereda </a:t>
            </a:r>
            <a:r>
              <a:rPr lang="sv-SE" sz="2400" dirty="0" smtClean="0"/>
              <a:t>sig</a:t>
            </a:r>
            <a:endParaRPr lang="sv-SE" sz="2400" dirty="0"/>
          </a:p>
          <a:p>
            <a:pPr marL="457200" lvl="1" indent="0">
              <a:buNone/>
            </a:pPr>
            <a:endParaRPr lang="sv-SE" sz="2400" dirty="0"/>
          </a:p>
          <a:p>
            <a:pPr marL="457200" lvl="1" indent="0">
              <a:buNone/>
            </a:pPr>
            <a:r>
              <a:rPr lang="sv-SE" sz="2400" dirty="0"/>
              <a:t>Kollektivavtalet? Särskilda prioriteringar</a:t>
            </a:r>
            <a:r>
              <a:rPr lang="sv-SE" sz="2400" dirty="0" smtClean="0"/>
              <a:t>?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sv-SE" sz="2400" dirty="0"/>
          </a:p>
          <a:p>
            <a:pPr marL="457200" lvl="1" indent="0">
              <a:buNone/>
            </a:pPr>
            <a:r>
              <a:rPr lang="sv-SE" sz="2400" dirty="0" smtClean="0"/>
              <a:t>Vad </a:t>
            </a:r>
            <a:r>
              <a:rPr lang="sv-SE" sz="2400" dirty="0"/>
              <a:t>säga och </a:t>
            </a:r>
            <a:r>
              <a:rPr lang="sv-SE" sz="2400" dirty="0" smtClean="0"/>
              <a:t>hur - individuell prestation - resultat - mål?</a:t>
            </a:r>
            <a:endParaRPr lang="sv-SE" sz="2400" dirty="0"/>
          </a:p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CBA1-9D9A-443A-8A12-D355DE9D9C91}" type="datetime1">
              <a:rPr lang="sv-SE" smtClean="0"/>
              <a:t>2018-10-30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E21B-5CD6-43FD-B821-12B19CADEDDF}" type="slidenum">
              <a:rPr lang="sv-SE" smtClean="0"/>
              <a:t>8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Förberedelse inför </a:t>
            </a:r>
            <a:r>
              <a:rPr lang="sv-SE" dirty="0" smtClean="0"/>
              <a:t>dialog om resultat och lön</a:t>
            </a:r>
            <a:r>
              <a:rPr lang="sv-SE" sz="3200" dirty="0"/>
              <a:t>	</a:t>
            </a:r>
            <a:r>
              <a:rPr lang="sv-SE" sz="3200" dirty="0" smtClean="0"/>
              <a:t/>
            </a:r>
            <a:br>
              <a:rPr lang="sv-SE" sz="3200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39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sv-SE" sz="2400" dirty="0" smtClean="0"/>
              <a:t>Hur </a:t>
            </a:r>
            <a:r>
              <a:rPr lang="sv-SE" sz="2400" dirty="0"/>
              <a:t>har medarbetaren presterat i förhållande till målen</a:t>
            </a:r>
            <a:r>
              <a:rPr lang="sv-SE" sz="2400" dirty="0" smtClean="0"/>
              <a:t>? Resultat? (</a:t>
            </a:r>
            <a:r>
              <a:rPr lang="sv-SE" sz="2400" dirty="0"/>
              <a:t>chefens och medarbetarens syn)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sv-SE" sz="2400" dirty="0"/>
          </a:p>
          <a:p>
            <a:pPr marL="457200" lvl="1" indent="0">
              <a:buNone/>
            </a:pPr>
            <a:r>
              <a:rPr lang="sv-SE" sz="2400" dirty="0" smtClean="0"/>
              <a:t>Hur </a:t>
            </a:r>
            <a:r>
              <a:rPr lang="sv-SE" sz="2400" dirty="0"/>
              <a:t>kan medarbetaren påverka sin prestation – vad kan göras </a:t>
            </a:r>
            <a:r>
              <a:rPr lang="sv-SE" sz="2400" dirty="0" smtClean="0"/>
              <a:t>bättre </a:t>
            </a:r>
            <a:r>
              <a:rPr lang="sv-SE" sz="2400" dirty="0"/>
              <a:t>till nästa löneöversyn? </a:t>
            </a:r>
          </a:p>
          <a:p>
            <a:pPr marL="457200" lvl="1" indent="0">
              <a:buNone/>
            </a:pPr>
            <a:r>
              <a:rPr lang="sv-SE" sz="2400" dirty="0" smtClean="0"/>
              <a:t>(</a:t>
            </a:r>
            <a:r>
              <a:rPr lang="sv-SE" sz="2400" dirty="0"/>
              <a:t>chefens och medarbetarens syn)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CBA1-9D9A-443A-8A12-D355DE9D9C91}" type="datetime1">
              <a:rPr lang="sv-SE" smtClean="0"/>
              <a:t>2018-10-30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E21B-5CD6-43FD-B821-12B19CADEDDF}" type="slidenum">
              <a:rPr lang="sv-SE" smtClean="0"/>
              <a:t>9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sv-SE" sz="3600" b="1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Dialog om resultat och lön</a:t>
            </a:r>
            <a:endParaRPr lang="sv-SE" sz="36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965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Sobo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B9BA9"/>
      </a:accent1>
      <a:accent2>
        <a:srgbClr val="D88047"/>
      </a:accent2>
      <a:accent3>
        <a:srgbClr val="759299"/>
      </a:accent3>
      <a:accent4>
        <a:srgbClr val="A0B4C3"/>
      </a:accent4>
      <a:accent5>
        <a:srgbClr val="847A74"/>
      </a:accent5>
      <a:accent6>
        <a:srgbClr val="BA8C74"/>
      </a:accent6>
      <a:hlink>
        <a:srgbClr val="0563C1"/>
      </a:hlink>
      <a:folHlink>
        <a:srgbClr val="954F72"/>
      </a:folHlink>
    </a:clrScheme>
    <a:fontScheme name="Sobo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bona.potx" id="{B17F431F-5442-494A-89ED-BEEF1FE59599}" vid="{F1938A16-02D4-4464-B7CF-5476241E2AA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obo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3B9BA9"/>
    </a:accent1>
    <a:accent2>
      <a:srgbClr val="D88047"/>
    </a:accent2>
    <a:accent3>
      <a:srgbClr val="759299"/>
    </a:accent3>
    <a:accent4>
      <a:srgbClr val="A0B4C3"/>
    </a:accent4>
    <a:accent5>
      <a:srgbClr val="847A74"/>
    </a:accent5>
    <a:accent6>
      <a:srgbClr val="BA8C74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2815</TotalTime>
  <Words>322</Words>
  <Application>Microsoft Office PowerPoint</Application>
  <PresentationFormat>Bredbild</PresentationFormat>
  <Paragraphs>111</Paragraphs>
  <Slides>11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Office-tema</vt:lpstr>
      <vt:lpstr>PowerPoint-presentation</vt:lpstr>
      <vt:lpstr>Deltagande i och arbete med lönebildningsprocessen     </vt:lpstr>
      <vt:lpstr>En del i helheten </vt:lpstr>
      <vt:lpstr>Förankring av lönepolitik  </vt:lpstr>
      <vt:lpstr>Dialog om mål och uppdrag</vt:lpstr>
      <vt:lpstr>Dialog om lönekriterier </vt:lpstr>
      <vt:lpstr>Kontinuerlig feedback </vt:lpstr>
      <vt:lpstr>Förberedelse inför dialog om resultat och lön  </vt:lpstr>
      <vt:lpstr>Dialog om resultat och lön</vt:lpstr>
      <vt:lpstr>Viktiga förutsättningar för chefer  -för att kunna arbeta med ökad lönespridning-    </vt:lpstr>
      <vt:lpstr>PowerPoint-presentation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Bajraktarevic Sabina</dc:creator>
  <cp:lastModifiedBy>Vincent Paciello Lundvall </cp:lastModifiedBy>
  <cp:revision>67</cp:revision>
  <cp:lastPrinted>2018-10-09T12:53:42Z</cp:lastPrinted>
  <dcterms:created xsi:type="dcterms:W3CDTF">2018-10-08T08:16:39Z</dcterms:created>
  <dcterms:modified xsi:type="dcterms:W3CDTF">2018-10-30T13:27:11Z</dcterms:modified>
</cp:coreProperties>
</file>