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0"/>
  </p:notesMasterIdLst>
  <p:sldIdLst>
    <p:sldId id="265" r:id="rId3"/>
    <p:sldId id="287" r:id="rId4"/>
    <p:sldId id="292" r:id="rId5"/>
    <p:sldId id="291" r:id="rId6"/>
    <p:sldId id="271" r:id="rId7"/>
    <p:sldId id="277" r:id="rId8"/>
    <p:sldId id="272" r:id="rId9"/>
    <p:sldId id="259" r:id="rId10"/>
    <p:sldId id="273" r:id="rId11"/>
    <p:sldId id="260" r:id="rId12"/>
    <p:sldId id="289" r:id="rId13"/>
    <p:sldId id="262" r:id="rId14"/>
    <p:sldId id="263" r:id="rId15"/>
    <p:sldId id="280" r:id="rId16"/>
    <p:sldId id="276" r:id="rId17"/>
    <p:sldId id="264" r:id="rId18"/>
    <p:sldId id="284"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87978" autoAdjust="0"/>
  </p:normalViewPr>
  <p:slideViewPr>
    <p:cSldViewPr snapToGrid="0">
      <p:cViewPr varScale="1">
        <p:scale>
          <a:sx n="100" d="100"/>
          <a:sy n="100" d="100"/>
        </p:scale>
        <p:origin x="990" y="90"/>
      </p:cViewPr>
      <p:guideLst/>
    </p:cSldViewPr>
  </p:slideViewPr>
  <p:notesTextViewPr>
    <p:cViewPr>
      <p:scale>
        <a:sx n="1" d="1"/>
        <a:sy n="1" d="1"/>
      </p:scale>
      <p:origin x="0" y="0"/>
    </p:cViewPr>
  </p:notesTextViewPr>
  <p:sorterViewPr>
    <p:cViewPr>
      <p:scale>
        <a:sx n="100" d="100"/>
        <a:sy n="100" d="100"/>
      </p:scale>
      <p:origin x="0" y="-37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319F4-F609-4E94-A8B3-2F8431747CB9}" type="datetimeFigureOut">
              <a:rPr lang="sv-SE" smtClean="0"/>
              <a:t>2021-08-11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47FB9-2FCB-4FC1-82E1-203119A9FF1E}" type="slidenum">
              <a:rPr lang="sv-SE" smtClean="0"/>
              <a:t>‹#›</a:t>
            </a:fld>
            <a:endParaRPr lang="sv-SE"/>
          </a:p>
        </p:txBody>
      </p:sp>
    </p:spTree>
    <p:extLst>
      <p:ext uri="{BB962C8B-B14F-4D97-AF65-F5344CB8AC3E}">
        <p14:creationId xmlns:p14="http://schemas.microsoft.com/office/powerpoint/2010/main" val="156876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07A1E-DDAA-8E46-A17B-26FFF1B60C3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48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dirty="0"/>
              <a:t>Ingång i vårdförloppet </a:t>
            </a:r>
            <a:r>
              <a:rPr lang="sv-SE" dirty="0"/>
              <a:t>ska ske vid välgrundad misstanke om RA. </a:t>
            </a:r>
          </a:p>
          <a:p>
            <a:endParaRPr lang="sv-SE" dirty="0"/>
          </a:p>
          <a:p>
            <a:r>
              <a:rPr lang="sv-SE" dirty="0"/>
              <a:t>Välgrundad misstanke om RA föreligger om patienten: </a:t>
            </a:r>
          </a:p>
          <a:p>
            <a:r>
              <a:rPr lang="sv-SE" baseline="0" dirty="0"/>
              <a:t>    </a:t>
            </a:r>
            <a:r>
              <a:rPr lang="sv-SE" dirty="0"/>
              <a:t>• är över 18 år </a:t>
            </a:r>
          </a:p>
          <a:p>
            <a:r>
              <a:rPr lang="sv-SE" dirty="0"/>
              <a:t>    • har ledvärk eller svullna leder där annan orsak till symtomen som till exempel trauma, gikt eller infektion har uteslutits. </a:t>
            </a:r>
          </a:p>
          <a:p>
            <a:r>
              <a:rPr lang="sv-SE" dirty="0"/>
              <a:t>samt att patienten har minst en av följande: </a:t>
            </a:r>
          </a:p>
          <a:p>
            <a:r>
              <a:rPr lang="sv-SE" dirty="0"/>
              <a:t>    • symmetrisk småledsartrit </a:t>
            </a:r>
          </a:p>
          <a:p>
            <a:r>
              <a:rPr lang="sv-SE" dirty="0"/>
              <a:t>    • minst en svullen led samt positivt anti-CCP-test </a:t>
            </a:r>
          </a:p>
          <a:p>
            <a:r>
              <a:rPr lang="sv-SE" dirty="0"/>
              <a:t>    • minst en svullen led samt artritförändringar på röntgen </a:t>
            </a:r>
          </a:p>
          <a:p>
            <a:r>
              <a:rPr lang="sv-SE" dirty="0"/>
              <a:t>    • ledvärk i händer eller fötter samt positivt anti-CCP-test. </a:t>
            </a:r>
          </a:p>
          <a:p>
            <a:endParaRPr lang="sv-SE" dirty="0"/>
          </a:p>
          <a:p>
            <a:r>
              <a:rPr lang="sv-SE" b="1" dirty="0"/>
              <a:t>Utgång ur påbörjat vårdförlopp </a:t>
            </a:r>
            <a:r>
              <a:rPr lang="sv-SE" dirty="0"/>
              <a:t>kan ske på något av följande sätt: </a:t>
            </a:r>
          </a:p>
          <a:p>
            <a:r>
              <a:rPr lang="sv-SE" dirty="0"/>
              <a:t>   • diagnos RA inte kan fastställas </a:t>
            </a:r>
          </a:p>
          <a:p>
            <a:r>
              <a:rPr lang="sv-SE" dirty="0"/>
              <a:t>   • uppföljningsbesöket vid 12 månader har skett.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47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Utmaning 1: Utredning av RA kan ta tid</a:t>
            </a:r>
          </a:p>
          <a:p>
            <a:pPr marL="171450" indent="-171450">
              <a:buFont typeface="Arial" panose="020B0604020202020204" pitchFamily="34" charset="0"/>
              <a:buChar char="•"/>
            </a:pPr>
            <a:r>
              <a:rPr lang="sv-SE" sz="1200" dirty="0"/>
              <a:t>Innan diagnos ställts besväras patienten ofta av smärta och värk i leder, trots att ledinflammation inte alltid kan påvisas vid undersökning. </a:t>
            </a:r>
          </a:p>
          <a:p>
            <a:pPr marL="171450" indent="-171450">
              <a:buFont typeface="Arial" panose="020B0604020202020204" pitchFamily="34" charset="0"/>
              <a:buChar char="•"/>
            </a:pPr>
            <a:r>
              <a:rPr lang="sv-SE" sz="1200" dirty="0"/>
              <a:t>Många söker för smärta och värk i primärvården, men det är bara hos en liten andel som orsaken är inflammatorisk reumatisk sjukdom.</a:t>
            </a:r>
          </a:p>
          <a:p>
            <a:pPr marL="171450" indent="-171450">
              <a:buFont typeface="Arial" panose="020B0604020202020204" pitchFamily="34" charset="0"/>
              <a:buChar char="•"/>
            </a:pPr>
            <a:r>
              <a:rPr lang="sv-SE" sz="1200" dirty="0"/>
              <a:t>Sjukdomens relativa sällsynthet gör att utredning av </a:t>
            </a:r>
            <a:r>
              <a:rPr lang="sv-SE" sz="1200" dirty="0" err="1"/>
              <a:t>reumatoid</a:t>
            </a:r>
            <a:r>
              <a:rPr lang="sv-SE" sz="1200" dirty="0"/>
              <a:t> artrit (RA) ibland fördröjs och patienten kan behöva söka för sina symtom upprepade gånger innan patienten får bedömning hos reumatolog.</a:t>
            </a:r>
            <a:br>
              <a:rPr lang="sv-SE" sz="1200" dirty="0"/>
            </a:br>
            <a:endParaRPr lang="sv-SE" sz="1200" dirty="0"/>
          </a:p>
          <a:p>
            <a:endParaRPr lang="sv-SE" sz="1200" b="1" dirty="0"/>
          </a:p>
          <a:p>
            <a:pPr marL="171450" indent="-171450">
              <a:buFont typeface="Arial" panose="020B0604020202020204" pitchFamily="34" charset="0"/>
              <a:buChar char="•"/>
            </a:pPr>
            <a:endParaRPr lang="sv-SE" sz="1200" b="1" dirty="0"/>
          </a:p>
          <a:p>
            <a:pPr marL="171450" indent="-171450">
              <a:buFont typeface="Arial" panose="020B0604020202020204" pitchFamily="34" charset="0"/>
              <a:buChar char="•"/>
            </a:pPr>
            <a:endParaRPr lang="sv-SE" sz="1200" b="1" dirty="0"/>
          </a:p>
          <a:p>
            <a:r>
              <a:rPr lang="sv-SE" sz="1200" b="1" dirty="0"/>
              <a:t>Utmaning 2: RA kan ha stor påverkan på patientens liv</a:t>
            </a:r>
          </a:p>
          <a:p>
            <a:pPr marL="171450" indent="-171450">
              <a:buFont typeface="Arial" panose="020B0604020202020204" pitchFamily="34" charset="0"/>
              <a:buChar char="•"/>
            </a:pPr>
            <a:r>
              <a:rPr lang="sv-SE" sz="1200" dirty="0"/>
              <a:t>När patienten fått diagnos RA hos en reumatolog följs de flesta patienter livet ut inom den reumatologiska specialistvården med upprepade besök hos flera yrkesgrupper. </a:t>
            </a:r>
          </a:p>
          <a:p>
            <a:pPr marL="171450" indent="-171450">
              <a:buFont typeface="Arial" panose="020B0604020202020204" pitchFamily="34" charset="0"/>
              <a:buChar char="•"/>
            </a:pPr>
            <a:r>
              <a:rPr lang="sv-SE" sz="1200" dirty="0"/>
              <a:t>Att leva med en RA innebär inte enbart medicinsk behandling, utan kan påverka aspekter av livet som tidigare känts självklara. Dit hör exempelvis livsstil, relationer, fritidsintressen eller arbetssituation.</a:t>
            </a:r>
          </a:p>
          <a:p>
            <a:pPr marL="171450" indent="-171450">
              <a:buFont typeface="Arial" panose="020B0604020202020204" pitchFamily="34" charset="0"/>
              <a:buChar char="•"/>
            </a:pPr>
            <a:r>
              <a:rPr lang="sv-SE" sz="1200" dirty="0"/>
              <a:t>Att få en livslång diagnos kan utlösa en krisreaktion som man kan behöva stöd för att ta sig igenom. </a:t>
            </a:r>
          </a:p>
          <a:p>
            <a:endParaRPr lang="sv-SE" sz="1200" b="1" dirty="0"/>
          </a:p>
          <a:p>
            <a:endParaRPr lang="sv-SE" sz="1200" b="1" dirty="0"/>
          </a:p>
          <a:p>
            <a:r>
              <a:rPr lang="sv-SE" sz="1200" b="1" dirty="0"/>
              <a:t>Utmaning 3: Att leva med RA medför stort egenansvar</a:t>
            </a:r>
          </a:p>
          <a:p>
            <a:pPr marL="171450" indent="-171450">
              <a:buFont typeface="Arial" panose="020B0604020202020204" pitchFamily="34" charset="0"/>
              <a:buChar char="•"/>
            </a:pPr>
            <a:r>
              <a:rPr lang="sv-SE" sz="1200" dirty="0"/>
              <a:t>Att leva med reumatisk sjukdom innebär ofta krav på ett flertal beteendeförändringar, exempelvis att sluta röka och öka sin fysiska aktivitet. Dessa måste patienten själv ta ansvar för.</a:t>
            </a:r>
          </a:p>
          <a:p>
            <a:pPr marL="171450" indent="-171450">
              <a:buFont typeface="Arial" panose="020B0604020202020204" pitchFamily="34" charset="0"/>
              <a:buChar char="•"/>
            </a:pPr>
            <a:r>
              <a:rPr lang="sv-SE" sz="1200" dirty="0"/>
              <a:t>Sjukdomen kan innebära skov, det vill säga perioder av mer inflammatorisk aktivitet och därmed ökad trötthet, smärta och svullna leder. Under dessa perioder behöver patienten själv kontakta vården för att få en ny bedömning och ställningstagande till justerad behandling.</a:t>
            </a:r>
          </a:p>
          <a:p>
            <a:pPr marL="171450" indent="-171450">
              <a:buFont typeface="Arial" panose="020B0604020202020204" pitchFamily="34" charset="0"/>
              <a:buChar char="•"/>
            </a:pPr>
            <a:r>
              <a:rPr lang="sv-SE" sz="1200" dirty="0"/>
              <a:t>Patienten behöver vara delaktig i den medicinska behandlingen, både vad gäller provtagning och medicinering. </a:t>
            </a:r>
          </a:p>
          <a:p>
            <a:endParaRPr lang="sv-SE" dirty="0"/>
          </a:p>
        </p:txBody>
      </p:sp>
      <p:sp>
        <p:nvSpPr>
          <p:cNvPr id="4" name="Platshållare för bildnummer 3"/>
          <p:cNvSpPr>
            <a:spLocks noGrp="1"/>
          </p:cNvSpPr>
          <p:nvPr>
            <p:ph type="sldNum" sz="quarter" idx="10"/>
          </p:nvPr>
        </p:nvSpPr>
        <p:spPr/>
        <p:txBody>
          <a:bodyPr/>
          <a:lstStyle/>
          <a:p>
            <a:fld id="{EE647FB9-2FCB-4FC1-82E1-203119A9FF1E}" type="slidenum">
              <a:rPr lang="sv-SE" smtClean="0"/>
              <a:t>7</a:t>
            </a:fld>
            <a:endParaRPr lang="sv-SE"/>
          </a:p>
        </p:txBody>
      </p:sp>
    </p:spTree>
    <p:extLst>
      <p:ext uri="{BB962C8B-B14F-4D97-AF65-F5344CB8AC3E}">
        <p14:creationId xmlns:p14="http://schemas.microsoft.com/office/powerpoint/2010/main" val="4088020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90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E647FB9-2FCB-4FC1-82E1-203119A9FF1E}" type="slidenum">
              <a:rPr lang="sv-SE" smtClean="0"/>
              <a:t>9</a:t>
            </a:fld>
            <a:endParaRPr lang="sv-SE"/>
          </a:p>
        </p:txBody>
      </p:sp>
    </p:spTree>
    <p:extLst>
      <p:ext uri="{BB962C8B-B14F-4D97-AF65-F5344CB8AC3E}">
        <p14:creationId xmlns:p14="http://schemas.microsoft.com/office/powerpoint/2010/main" val="2829692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825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08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192752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838200" y="1825625"/>
            <a:ext cx="10515600" cy="403805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Vårdförlopp namn</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76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66754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endParaRPr lang="sv-SE" dirty="0"/>
          </a:p>
        </p:txBody>
      </p:sp>
    </p:spTree>
    <p:extLst>
      <p:ext uri="{BB962C8B-B14F-4D97-AF65-F5344CB8AC3E}">
        <p14:creationId xmlns:p14="http://schemas.microsoft.com/office/powerpoint/2010/main" val="1360542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898379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8346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546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262160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en-US"/>
              <a:t>Click to edit Master title style</a:t>
            </a:r>
            <a:endParaRPr lang="sv-SE" dirty="0"/>
          </a:p>
        </p:txBody>
      </p:sp>
    </p:spTree>
    <p:extLst>
      <p:ext uri="{BB962C8B-B14F-4D97-AF65-F5344CB8AC3E}">
        <p14:creationId xmlns:p14="http://schemas.microsoft.com/office/powerpoint/2010/main" val="253056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en-US"/>
              <a:t>Click icon to add chart</a:t>
            </a:r>
            <a:endParaRPr lang="sv-SE"/>
          </a:p>
        </p:txBody>
      </p:sp>
    </p:spTree>
    <p:extLst>
      <p:ext uri="{BB962C8B-B14F-4D97-AF65-F5344CB8AC3E}">
        <p14:creationId xmlns:p14="http://schemas.microsoft.com/office/powerpoint/2010/main" val="281312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en-US"/>
              <a:t>Click icon to add picture</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260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en-US"/>
              <a:t>Click to edit Master text styles</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579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en-US"/>
              <a:t>Click to edit Master title style</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en-US"/>
              <a:t>Click to edit Master text styles</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en-US"/>
              <a:t>Click icon to add picture</a:t>
            </a:r>
            <a:endParaRPr lang="sv-SE"/>
          </a:p>
        </p:txBody>
      </p:sp>
    </p:spTree>
    <p:extLst>
      <p:ext uri="{BB962C8B-B14F-4D97-AF65-F5344CB8AC3E}">
        <p14:creationId xmlns:p14="http://schemas.microsoft.com/office/powerpoint/2010/main" val="270192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1102C-5B75-4CD8-B136-BDAFEA31816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61102C-5B75-4CD8-B136-BDAFEA3181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619DA64-CD2E-4347-BFEC-01DE0B3E850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000" b="0" i="0" u="none" strike="noStrike" kern="1200" cap="none" spc="0" normalizeH="0" baseline="0" noProof="0">
              <a:ln>
                <a:noFill/>
              </a:ln>
              <a:solidFill>
                <a:srgbClr val="FFFFFF"/>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Rubrik 1"/>
          <p:cNvSpPr>
            <a:spLocks noGrp="1"/>
          </p:cNvSpPr>
          <p:nvPr>
            <p:ph type="ctrTitle" hasCustomPrompt="1"/>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hasCustomPrompt="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105733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rPr>
              <a:t>Vårdförlopp namn</a:t>
            </a: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63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277256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18D3DB2-9356-4838-A1B2-D065D5906CE6}"/>
              </a:ext>
            </a:extLst>
          </p:cNvPr>
          <p:cNvGraphicFramePr>
            <a:graphicFrameLocks noChangeAspect="1"/>
          </p:cNvGraphicFramePr>
          <p:nvPr userDrawn="1">
            <p:custDataLst>
              <p:tags r:id="rId1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2" name="Object 1" hidden="1">
                        <a:extLst>
                          <a:ext uri="{FF2B5EF4-FFF2-40B4-BE49-F238E27FC236}">
                            <a16:creationId xmlns:a16="http://schemas.microsoft.com/office/drawing/2014/main" id="{A18D3DB2-9356-4838-A1B2-D065D5906CE6}"/>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14" name="Rektangel 13">
            <a:extLst>
              <a:ext uri="{FF2B5EF4-FFF2-40B4-BE49-F238E27FC236}">
                <a16:creationId xmlns:a16="http://schemas.microsoft.com/office/drawing/2014/main" id="{3C22E89D-5F8D-6846-BCFB-531E94A40F82}"/>
              </a:ext>
            </a:extLst>
          </p:cNvPr>
          <p:cNvSpPr/>
          <p:nvPr userDrawn="1"/>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284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7" r:id="rId10"/>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501082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2.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hyperlink" Target="https://nationelltklinisktkunskapsstod.se/vardprogramochvardforlopp" TargetMode="External"/><Relationship Id="rId2" Type="http://schemas.openxmlformats.org/officeDocument/2006/relationships/hyperlink" Target="http://www.kunskapsstyrningvard.se/" TargetMode="Externa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s://kunskapsstyrningvard.se/kunskapsstod/personcentreradesammanhallnavardforlopp/godkandavardforlopp/vardforloppreumatoidartrit.1006.html" TargetMode="External"/><Relationship Id="rId4" Type="http://schemas.openxmlformats.org/officeDocument/2006/relationships/hyperlink" Target="https://kunskapsstyrningvard.se/kunskapsstod/personcentreradesammanhallnavardforlopp/godkandavardforlopp/vardforlopphoftledsartros.1005.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a16="http://schemas.microsoft.com/office/drawing/2014/main" id="{0F4DA1E4-84C6-BB4F-9A8A-83B8AC1981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84" y="4236"/>
            <a:ext cx="12207484" cy="6858000"/>
          </a:xfrm>
          <a:prstGeom prst="rect">
            <a:avLst/>
          </a:prstGeom>
        </p:spPr>
      </p:pic>
      <p:sp>
        <p:nvSpPr>
          <p:cNvPr id="8" name="Rubrik 1">
            <a:extLst>
              <a:ext uri="{FF2B5EF4-FFF2-40B4-BE49-F238E27FC236}">
                <a16:creationId xmlns:a16="http://schemas.microsoft.com/office/drawing/2014/main" id="{52DF527A-BBCE-4E48-AB04-B293D1FAEFAC}"/>
              </a:ext>
            </a:extLst>
          </p:cNvPr>
          <p:cNvSpPr txBox="1">
            <a:spLocks/>
          </p:cNvSpPr>
          <p:nvPr/>
        </p:nvSpPr>
        <p:spPr>
          <a:xfrm>
            <a:off x="2573702" y="3429000"/>
            <a:ext cx="6646498" cy="1493520"/>
          </a:xfrm>
          <a:prstGeom prst="rect">
            <a:avLst/>
          </a:prstGeom>
        </p:spPr>
        <p:txBody>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200" b="1" i="0" u="none" strike="noStrike" kern="1200" cap="none" spc="0" normalizeH="0" baseline="0" noProof="0" dirty="0">
                <a:ln>
                  <a:noFill/>
                </a:ln>
                <a:solidFill>
                  <a:srgbClr val="FFFFFF"/>
                </a:solidFill>
                <a:effectLst/>
                <a:uLnTx/>
                <a:uFillTx/>
                <a:latin typeface="Calibri" panose="020F0502020204030204"/>
                <a:ea typeface="+mj-ea"/>
                <a:cs typeface="+mj-cs"/>
              </a:rPr>
              <a:t>Personcentrerat och sammanhållet vårdförlopp</a:t>
            </a:r>
          </a:p>
          <a:p>
            <a:pPr marL="0" marR="0" lvl="0" indent="0" algn="l" defTabSz="914400" rtl="0" eaLnBrk="1" fontAlgn="auto" latinLnBrk="0" hangingPunct="1">
              <a:lnSpc>
                <a:spcPct val="90000"/>
              </a:lnSpc>
              <a:spcBef>
                <a:spcPct val="0"/>
              </a:spcBef>
              <a:spcAft>
                <a:spcPts val="0"/>
              </a:spcAft>
              <a:buClrTx/>
              <a:buSzTx/>
              <a:buFontTx/>
              <a:buNone/>
              <a:tabLst/>
              <a:defRPr/>
            </a:pPr>
            <a:r>
              <a:rPr lang="sv-SE" sz="4200" dirty="0">
                <a:solidFill>
                  <a:srgbClr val="FFFFFF"/>
                </a:solidFill>
                <a:latin typeface="Calibri" panose="020F0502020204030204"/>
              </a:rPr>
              <a:t>reumatoid artrit</a:t>
            </a:r>
            <a:endParaRPr kumimoji="0" lang="sv-SE" sz="420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grpSp>
        <p:nvGrpSpPr>
          <p:cNvPr id="17" name="Grupp 16">
            <a:extLst>
              <a:ext uri="{FF2B5EF4-FFF2-40B4-BE49-F238E27FC236}">
                <a16:creationId xmlns:a16="http://schemas.microsoft.com/office/drawing/2014/main" id="{57C90ED4-D5C4-234F-A00E-374ECEE0597F}"/>
              </a:ext>
            </a:extLst>
          </p:cNvPr>
          <p:cNvGrpSpPr/>
          <p:nvPr/>
        </p:nvGrpSpPr>
        <p:grpSpPr>
          <a:xfrm>
            <a:off x="10438642" y="5732687"/>
            <a:ext cx="2222205" cy="884879"/>
            <a:chOff x="10242697" y="5607996"/>
            <a:chExt cx="2222205" cy="884879"/>
          </a:xfrm>
        </p:grpSpPr>
        <p:sp>
          <p:nvSpPr>
            <p:cNvPr id="18" name="textruta 17">
              <a:extLst>
                <a:ext uri="{FF2B5EF4-FFF2-40B4-BE49-F238E27FC236}">
                  <a16:creationId xmlns:a16="http://schemas.microsoft.com/office/drawing/2014/main" id="{93D8C51B-0104-ED43-8722-DFCB965DA4EF}"/>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6BA88F0E-3AB2-814E-9770-4BA099AF6C2D}"/>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0" name="Rak 19">
              <a:extLst>
                <a:ext uri="{FF2B5EF4-FFF2-40B4-BE49-F238E27FC236}">
                  <a16:creationId xmlns:a16="http://schemas.microsoft.com/office/drawing/2014/main" id="{EE502CA7-5669-DB42-9596-BA86F13D725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1807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p:txBody>
          <a:bodyPr>
            <a:noAutofit/>
          </a:bodyPr>
          <a:lstStyle/>
          <a:p>
            <a:r>
              <a:rPr lang="sv-SE" dirty="0">
                <a:solidFill>
                  <a:srgbClr val="5A8695"/>
                </a:solidFill>
              </a:rPr>
              <a:t>Vårdförloppet lägger tonvikt på</a:t>
            </a:r>
          </a:p>
        </p:txBody>
      </p:sp>
      <p:sp>
        <p:nvSpPr>
          <p:cNvPr id="3" name="Rectangle 2">
            <a:extLst>
              <a:ext uri="{FF2B5EF4-FFF2-40B4-BE49-F238E27FC236}">
                <a16:creationId xmlns:a16="http://schemas.microsoft.com/office/drawing/2014/main" id="{553E32D5-2B68-4BB5-98D0-1D5EBE620135}"/>
              </a:ext>
            </a:extLst>
          </p:cNvPr>
          <p:cNvSpPr/>
          <p:nvPr/>
        </p:nvSpPr>
        <p:spPr>
          <a:xfrm>
            <a:off x="1072707" y="1744134"/>
            <a:ext cx="9262140" cy="4247092"/>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Tidig diagnostik och behandling</a:t>
            </a:r>
          </a:p>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Tät monitorering</a:t>
            </a:r>
          </a:p>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a:t>
            </a:r>
            <a:r>
              <a:rPr lang="sv-SE" sz="2400" dirty="0" err="1">
                <a:solidFill>
                  <a:srgbClr val="000000"/>
                </a:solidFill>
                <a:latin typeface="Calibri" panose="020F0502020204030204"/>
                <a:ea typeface="Calibri" panose="020F0502020204030204" pitchFamily="34" charset="0"/>
                <a:cs typeface="Arial" panose="020B0604020202020204" pitchFamily="34" charset="0"/>
              </a:rPr>
              <a:t>Treat</a:t>
            </a:r>
            <a:r>
              <a:rPr lang="sv-SE" sz="2400" dirty="0">
                <a:solidFill>
                  <a:srgbClr val="000000"/>
                </a:solidFill>
                <a:latin typeface="Calibri" panose="020F0502020204030204"/>
                <a:ea typeface="Calibri" panose="020F0502020204030204" pitchFamily="34" charset="0"/>
                <a:cs typeface="Arial" panose="020B0604020202020204" pitchFamily="34" charset="0"/>
              </a:rPr>
              <a:t> to </a:t>
            </a:r>
            <a:r>
              <a:rPr lang="sv-SE" sz="2400" dirty="0" err="1">
                <a:solidFill>
                  <a:srgbClr val="000000"/>
                </a:solidFill>
                <a:latin typeface="Calibri" panose="020F0502020204030204"/>
                <a:ea typeface="Calibri" panose="020F0502020204030204" pitchFamily="34" charset="0"/>
                <a:cs typeface="Arial" panose="020B0604020202020204" pitchFamily="34" charset="0"/>
              </a:rPr>
              <a:t>target</a:t>
            </a:r>
            <a:r>
              <a:rPr lang="sv-SE" sz="2400" dirty="0">
                <a:solidFill>
                  <a:srgbClr val="000000"/>
                </a:solidFill>
                <a:latin typeface="Calibri" panose="020F0502020204030204"/>
                <a:ea typeface="Calibri" panose="020F0502020204030204" pitchFamily="34" charset="0"/>
                <a:cs typeface="Arial" panose="020B0604020202020204" pitchFamily="34" charset="0"/>
              </a:rPr>
              <a:t>”</a:t>
            </a:r>
          </a:p>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Patientdelaktighet </a:t>
            </a:r>
            <a:r>
              <a:rPr lang="sv-SE" sz="2400" dirty="0">
                <a:solidFill>
                  <a:schemeClr val="tx1"/>
                </a:solidFill>
                <a:latin typeface="Calibri" panose="020F0502020204030204"/>
                <a:ea typeface="Calibri" panose="020F0502020204030204" pitchFamily="34" charset="0"/>
                <a:cs typeface="Arial" panose="020B0604020202020204" pitchFamily="34" charset="0"/>
              </a:rPr>
              <a:t>inklusive patientens egna åtgärden</a:t>
            </a:r>
          </a:p>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Alla patienter ska få tillgång till insatser från hela det reumatologiska teamet bestående av läk, </a:t>
            </a:r>
            <a:r>
              <a:rPr lang="sv-SE" sz="2400" dirty="0" err="1">
                <a:solidFill>
                  <a:srgbClr val="000000"/>
                </a:solidFill>
                <a:latin typeface="Calibri" panose="020F0502020204030204"/>
                <a:ea typeface="Calibri" panose="020F0502020204030204" pitchFamily="34" charset="0"/>
                <a:cs typeface="Arial" panose="020B0604020202020204" pitchFamily="34" charset="0"/>
              </a:rPr>
              <a:t>ssk</a:t>
            </a:r>
            <a:r>
              <a:rPr lang="sv-SE" sz="2400" dirty="0">
                <a:solidFill>
                  <a:srgbClr val="000000"/>
                </a:solidFill>
                <a:latin typeface="Calibri" panose="020F0502020204030204"/>
                <a:ea typeface="Calibri" panose="020F0502020204030204" pitchFamily="34" charset="0"/>
                <a:cs typeface="Arial" panose="020B0604020202020204" pitchFamily="34" charset="0"/>
              </a:rPr>
              <a:t>, fysioterapeut, arbetsterapeut, kurator samt tex dietist vid behov</a:t>
            </a:r>
          </a:p>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Stöd för hälsosamma levnadsvanor</a:t>
            </a:r>
          </a:p>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Förebyggande av kardiovaskulär </a:t>
            </a:r>
            <a:r>
              <a:rPr lang="sv-SE" sz="2400" dirty="0" err="1">
                <a:solidFill>
                  <a:srgbClr val="000000"/>
                </a:solidFill>
                <a:latin typeface="Calibri" panose="020F0502020204030204"/>
                <a:ea typeface="Calibri" panose="020F0502020204030204" pitchFamily="34" charset="0"/>
                <a:cs typeface="Arial" panose="020B0604020202020204" pitchFamily="34" charset="0"/>
              </a:rPr>
              <a:t>komorbiditet</a:t>
            </a:r>
            <a:r>
              <a:rPr lang="sv-SE" sz="2400" dirty="0">
                <a:solidFill>
                  <a:srgbClr val="000000"/>
                </a:solidFill>
                <a:latin typeface="Calibri" panose="020F0502020204030204"/>
                <a:ea typeface="Calibri" panose="020F0502020204030204" pitchFamily="34" charset="0"/>
                <a:cs typeface="Arial" panose="020B0604020202020204" pitchFamily="34" charset="0"/>
              </a:rPr>
              <a:t> och utveckling av kronisk generaliserad smärta</a:t>
            </a:r>
          </a:p>
        </p:txBody>
      </p:sp>
      <p:sp>
        <p:nvSpPr>
          <p:cNvPr id="10" name="textruta 9"/>
          <p:cNvSpPr txBox="1"/>
          <p:nvPr/>
        </p:nvSpPr>
        <p:spPr>
          <a:xfrm>
            <a:off x="10925135" y="24939"/>
            <a:ext cx="1551963" cy="276999"/>
          </a:xfrm>
          <a:prstGeom prst="rect">
            <a:avLst/>
          </a:prstGeom>
          <a:noFill/>
        </p:spPr>
        <p:txBody>
          <a:bodyPr wrap="square" rtlCol="0">
            <a:spAutoFit/>
          </a:bodyPr>
          <a:lstStyle/>
          <a:p>
            <a:r>
              <a:rPr lang="sv-SE" sz="1200" dirty="0" err="1">
                <a:solidFill>
                  <a:schemeClr val="bg1">
                    <a:lumMod val="65000"/>
                  </a:schemeClr>
                </a:solidFill>
              </a:rPr>
              <a:t>Reumatoid</a:t>
            </a:r>
            <a:r>
              <a:rPr lang="sv-SE" sz="1200" dirty="0">
                <a:solidFill>
                  <a:schemeClr val="bg1">
                    <a:lumMod val="65000"/>
                  </a:schemeClr>
                </a:solidFill>
              </a:rPr>
              <a:t> artrit</a:t>
            </a:r>
          </a:p>
        </p:txBody>
      </p:sp>
    </p:spTree>
    <p:extLst>
      <p:ext uri="{BB962C8B-B14F-4D97-AF65-F5344CB8AC3E}">
        <p14:creationId xmlns:p14="http://schemas.microsoft.com/office/powerpoint/2010/main" val="1919662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Patientkontrakt</a:t>
            </a:r>
          </a:p>
        </p:txBody>
      </p:sp>
      <p:sp>
        <p:nvSpPr>
          <p:cNvPr id="5" name="Platshållare för text 4"/>
          <p:cNvSpPr>
            <a:spLocks noGrp="1"/>
          </p:cNvSpPr>
          <p:nvPr>
            <p:ph type="body" sz="quarter" idx="10"/>
          </p:nvPr>
        </p:nvSpPr>
        <p:spPr>
          <a:xfrm>
            <a:off x="989013" y="1422400"/>
            <a:ext cx="7144334" cy="4186238"/>
          </a:xfrm>
        </p:spPr>
        <p:txBody>
          <a:bodyPr>
            <a:normAutofit lnSpcReduction="10000"/>
          </a:bodyPr>
          <a:lstStyle/>
          <a:p>
            <a:pPr marL="342900" indent="-342900">
              <a:lnSpc>
                <a:spcPct val="100000"/>
              </a:lnSpc>
              <a:spcBef>
                <a:spcPts val="600"/>
              </a:spcBef>
              <a:buFont typeface="Arial" panose="020B0604020202020204" pitchFamily="34" charset="0"/>
              <a:buChar char="•"/>
            </a:pPr>
            <a:r>
              <a:rPr lang="sv-SE" dirty="0"/>
              <a:t>I vårdförloppets alla delar poängteras patientdelaktighet</a:t>
            </a:r>
          </a:p>
          <a:p>
            <a:pPr marL="342900" indent="-342900">
              <a:lnSpc>
                <a:spcPct val="100000"/>
              </a:lnSpc>
              <a:spcBef>
                <a:spcPts val="600"/>
              </a:spcBef>
              <a:buFont typeface="Arial" panose="020B0604020202020204" pitchFamily="34" charset="0"/>
              <a:buChar char="•"/>
            </a:pPr>
            <a:r>
              <a:rPr lang="sv-SE" dirty="0"/>
              <a:t>Tydlig information och dialog om behandlingsalternativ, uppföljning, provtagning, planering, kontaktvägar, egenansvar</a:t>
            </a:r>
          </a:p>
          <a:p>
            <a:pPr marL="342900" indent="-342900">
              <a:lnSpc>
                <a:spcPct val="100000"/>
              </a:lnSpc>
              <a:spcBef>
                <a:spcPts val="600"/>
              </a:spcBef>
              <a:buFont typeface="Arial" panose="020B0604020202020204" pitchFamily="34" charset="0"/>
              <a:buChar char="•"/>
            </a:pPr>
            <a:r>
              <a:rPr lang="sv-SE" dirty="0"/>
              <a:t>Patientutbildning för att stärka patienten genom ökad kunskap om sjukdom, behandling samt hur patienten själv kan påverka sjukdomsförloppet</a:t>
            </a:r>
          </a:p>
          <a:p>
            <a:pPr marL="342900" indent="-342900">
              <a:lnSpc>
                <a:spcPct val="100000"/>
              </a:lnSpc>
              <a:spcBef>
                <a:spcPts val="600"/>
              </a:spcBef>
              <a:buFont typeface="Arial" panose="020B0604020202020204" pitchFamily="34" charset="0"/>
              <a:buChar char="•"/>
            </a:pPr>
            <a:r>
              <a:rPr lang="sv-SE" dirty="0"/>
              <a:t>Alla yrkeskategorier bidrar till att vården ges i samråd med patienten utifrån patientens behov och möjligheter</a:t>
            </a:r>
          </a:p>
          <a:p>
            <a:endParaRPr lang="sv-SE" dirty="0"/>
          </a:p>
        </p:txBody>
      </p:sp>
      <p:sp>
        <p:nvSpPr>
          <p:cNvPr id="7" name="Rektangel 6"/>
          <p:cNvSpPr/>
          <p:nvPr/>
        </p:nvSpPr>
        <p:spPr>
          <a:xfrm>
            <a:off x="1165260" y="5484596"/>
            <a:ext cx="8717280" cy="103812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bIns="0" rtlCol="0" anchor="t"/>
          <a:lstStyle/>
          <a:p>
            <a:pPr marL="18000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000000"/>
                </a:solidFill>
                <a:effectLst/>
                <a:uLnTx/>
                <a:uFillTx/>
                <a:latin typeface="Calibri" panose="020F0502020204030204"/>
                <a:ea typeface="+mn-ea"/>
                <a:cs typeface="+mn-cs"/>
              </a:rPr>
              <a:t>Syftet med </a:t>
            </a:r>
            <a:r>
              <a:rPr kumimoji="0" lang="sv-SE" sz="2000" b="0" i="0" u="none" strike="noStrike" kern="1200" cap="none" spc="0" normalizeH="0" baseline="0" noProof="0" dirty="0" err="1">
                <a:ln>
                  <a:noFill/>
                </a:ln>
                <a:solidFill>
                  <a:srgbClr val="000000"/>
                </a:solidFill>
                <a:effectLst/>
                <a:uLnTx/>
                <a:uFillTx/>
                <a:latin typeface="Calibri" panose="020F0502020204030204"/>
                <a:ea typeface="+mn-ea"/>
                <a:cs typeface="+mn-cs"/>
              </a:rPr>
              <a:t>patientkontrakt</a:t>
            </a:r>
            <a:r>
              <a:rPr kumimoji="0" lang="sv-SE" sz="2000" b="0" i="0" u="none" strike="noStrike" kern="1200" cap="none" spc="0" normalizeH="0" baseline="0" noProof="0" dirty="0">
                <a:ln>
                  <a:noFill/>
                </a:ln>
                <a:solidFill>
                  <a:srgbClr val="000000"/>
                </a:solidFill>
                <a:effectLst/>
                <a:uLnTx/>
                <a:uFillTx/>
                <a:latin typeface="Calibri" panose="020F0502020204030204"/>
                <a:ea typeface="+mn-ea"/>
                <a:cs typeface="+mn-cs"/>
              </a:rPr>
              <a:t> är att genom en gemensam överenskommelse mellan patient och vårdgivare säkerställa delaktighet, samordning och tillgänglighet med patientens perspektiv som utgångspunkt.</a:t>
            </a:r>
          </a:p>
        </p:txBody>
      </p:sp>
      <p:pic>
        <p:nvPicPr>
          <p:cNvPr id="10" name="Bildobjekt 9">
            <a:extLst>
              <a:ext uri="{FF2B5EF4-FFF2-40B4-BE49-F238E27FC236}">
                <a16:creationId xmlns:a16="http://schemas.microsoft.com/office/drawing/2014/main" id="{0F4DA1E4-84C6-BB4F-9A8A-83B8AC198102}"/>
              </a:ext>
            </a:extLst>
          </p:cNvPr>
          <p:cNvPicPr>
            <a:picLocks noChangeAspect="1"/>
          </p:cNvPicPr>
          <p:nvPr/>
        </p:nvPicPr>
        <p:blipFill rotWithShape="1">
          <a:blip r:embed="rId2"/>
          <a:srcRect l="4498" t="7011" r="55414" b="15576"/>
          <a:stretch/>
        </p:blipFill>
        <p:spPr>
          <a:xfrm>
            <a:off x="8332342" y="1373404"/>
            <a:ext cx="2887037" cy="3770814"/>
          </a:xfrm>
          <a:prstGeom prst="rect">
            <a:avLst/>
          </a:prstGeom>
        </p:spPr>
      </p:pic>
      <p:sp>
        <p:nvSpPr>
          <p:cNvPr id="8" name="textruta 7"/>
          <p:cNvSpPr txBox="1"/>
          <p:nvPr/>
        </p:nvSpPr>
        <p:spPr>
          <a:xfrm>
            <a:off x="10925135" y="24939"/>
            <a:ext cx="1551963" cy="276999"/>
          </a:xfrm>
          <a:prstGeom prst="rect">
            <a:avLst/>
          </a:prstGeom>
          <a:noFill/>
        </p:spPr>
        <p:txBody>
          <a:bodyPr wrap="square" rtlCol="0">
            <a:spAutoFit/>
          </a:bodyPr>
          <a:lstStyle/>
          <a:p>
            <a:r>
              <a:rPr lang="sv-SE" sz="1200" dirty="0" err="1">
                <a:solidFill>
                  <a:schemeClr val="bg1">
                    <a:lumMod val="65000"/>
                  </a:schemeClr>
                </a:solidFill>
              </a:rPr>
              <a:t>Reumatoid</a:t>
            </a:r>
            <a:r>
              <a:rPr lang="sv-SE" sz="1200" dirty="0">
                <a:solidFill>
                  <a:schemeClr val="bg1">
                    <a:lumMod val="65000"/>
                  </a:schemeClr>
                </a:solidFill>
              </a:rPr>
              <a:t> artrit</a:t>
            </a:r>
          </a:p>
        </p:txBody>
      </p:sp>
    </p:spTree>
    <p:extLst>
      <p:ext uri="{BB962C8B-B14F-4D97-AF65-F5344CB8AC3E}">
        <p14:creationId xmlns:p14="http://schemas.microsoft.com/office/powerpoint/2010/main" val="1570241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988742" y="616841"/>
            <a:ext cx="9144000" cy="609793"/>
          </a:xfrm>
        </p:spPr>
        <p:txBody>
          <a:bodyPr>
            <a:normAutofit/>
          </a:bodyPr>
          <a:lstStyle/>
          <a:p>
            <a:r>
              <a:rPr lang="sv-SE" dirty="0"/>
              <a:t>Vad kommer att följas upp (urval)</a:t>
            </a:r>
          </a:p>
        </p:txBody>
      </p:sp>
      <p:sp>
        <p:nvSpPr>
          <p:cNvPr id="9" name="Rectangle 8">
            <a:extLst>
              <a:ext uri="{FF2B5EF4-FFF2-40B4-BE49-F238E27FC236}">
                <a16:creationId xmlns:a16="http://schemas.microsoft.com/office/drawing/2014/main" id="{833526B6-D4F9-4B22-AC5A-C610BB2A6702}"/>
              </a:ext>
            </a:extLst>
          </p:cNvPr>
          <p:cNvSpPr/>
          <p:nvPr/>
        </p:nvSpPr>
        <p:spPr>
          <a:xfrm>
            <a:off x="984468" y="1560384"/>
            <a:ext cx="4909649" cy="506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rgbClr val="377D7A"/>
                </a:solidFill>
                <a:effectLst/>
                <a:uLnTx/>
                <a:uFillTx/>
                <a:latin typeface="Calibri" panose="020F0502020204030204"/>
                <a:ea typeface="+mn-ea"/>
                <a:cs typeface="+mn-cs"/>
              </a:rPr>
              <a:t>Indikatorer (målvärde) - Resultat</a:t>
            </a:r>
          </a:p>
        </p:txBody>
      </p:sp>
      <p:sp>
        <p:nvSpPr>
          <p:cNvPr id="10" name="Rectangle 9">
            <a:extLst>
              <a:ext uri="{FF2B5EF4-FFF2-40B4-BE49-F238E27FC236}">
                <a16:creationId xmlns:a16="http://schemas.microsoft.com/office/drawing/2014/main" id="{B6A3914D-6AB0-4643-82B5-C41FCC809901}"/>
              </a:ext>
            </a:extLst>
          </p:cNvPr>
          <p:cNvSpPr/>
          <p:nvPr/>
        </p:nvSpPr>
        <p:spPr>
          <a:xfrm>
            <a:off x="988742" y="2139206"/>
            <a:ext cx="4905375" cy="324086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lvl="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Andel patienter som uppnått DAS28&lt;3,2 respektive &lt;2,6 vid 12 månader</a:t>
            </a:r>
          </a:p>
          <a:p>
            <a:pPr marL="342900" lvl="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Andel patienter som uppnått VAS smärta&lt;20 vid 12 månader</a:t>
            </a:r>
          </a:p>
          <a:p>
            <a:pPr marL="342900" lvl="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Andel patienter som hämtat ut DMARD på apotek inom 3 månader</a:t>
            </a:r>
          </a:p>
          <a:p>
            <a:pPr marL="342900" lvl="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Andel patienter &gt;40 år som genomgått </a:t>
            </a:r>
            <a:r>
              <a:rPr lang="sv-SE" sz="2000" dirty="0">
                <a:solidFill>
                  <a:schemeClr val="tx1"/>
                </a:solidFill>
                <a:ea typeface="Calibri" panose="020F0502020204030204" pitchFamily="34" charset="0"/>
                <a:cs typeface="Arial" panose="020B0604020202020204" pitchFamily="34" charset="0"/>
              </a:rPr>
              <a:t>kardiovaskulärscr</a:t>
            </a:r>
            <a:r>
              <a:rPr lang="sv-SE" sz="2000" dirty="0">
                <a:solidFill>
                  <a:srgbClr val="000000"/>
                </a:solidFill>
                <a:ea typeface="Calibri" panose="020F0502020204030204" pitchFamily="34" charset="0"/>
                <a:cs typeface="Arial" panose="020B0604020202020204" pitchFamily="34" charset="0"/>
              </a:rPr>
              <a:t>eening i SRQ vid 12 månader</a:t>
            </a:r>
          </a:p>
        </p:txBody>
      </p:sp>
      <p:sp>
        <p:nvSpPr>
          <p:cNvPr id="13" name="Rectangle 12">
            <a:extLst>
              <a:ext uri="{FF2B5EF4-FFF2-40B4-BE49-F238E27FC236}">
                <a16:creationId xmlns:a16="http://schemas.microsoft.com/office/drawing/2014/main" id="{13F30D1A-8F25-4810-A47A-39C95C855260}"/>
              </a:ext>
            </a:extLst>
          </p:cNvPr>
          <p:cNvSpPr/>
          <p:nvPr/>
        </p:nvSpPr>
        <p:spPr>
          <a:xfrm>
            <a:off x="6254308" y="2139206"/>
            <a:ext cx="4998334" cy="3240868"/>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lvl="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Andel patienter som erbjuds tid för nybesök i reumatologisk specialistvård inom 30 dagar från att remiss skrivits</a:t>
            </a:r>
          </a:p>
          <a:p>
            <a:pPr marL="342900" lvl="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Andel patienter som haft kontakt med både fysioterapeut och arbetsterapeut inom 3 månader från diagnos</a:t>
            </a:r>
          </a:p>
          <a:p>
            <a:pPr lvl="0">
              <a:spcBef>
                <a:spcPts val="600"/>
              </a:spcBef>
            </a:pPr>
            <a:endParaRPr lang="sv-SE" sz="2000" dirty="0">
              <a:solidFill>
                <a:srgbClr val="000000"/>
              </a:solidFill>
              <a:ea typeface="Calibri" panose="020F0502020204030204" pitchFamily="34" charset="0"/>
              <a:cs typeface="Arial" panose="020B0604020202020204" pitchFamily="34" charset="0"/>
            </a:endParaRPr>
          </a:p>
        </p:txBody>
      </p:sp>
      <p:pic>
        <p:nvPicPr>
          <p:cNvPr id="12" name="Picture 21">
            <a:extLst>
              <a:ext uri="{FF2B5EF4-FFF2-40B4-BE49-F238E27FC236}">
                <a16:creationId xmlns:a16="http://schemas.microsoft.com/office/drawing/2014/main" id="{6650076E-DDDA-425F-811D-9F7850FFFA5E}"/>
              </a:ext>
            </a:extLst>
          </p:cNvPr>
          <p:cNvPicPr>
            <a:picLocks noChangeAspect="1"/>
          </p:cNvPicPr>
          <p:nvPr/>
        </p:nvPicPr>
        <p:blipFill>
          <a:blip r:embed="rId6"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76558" y="1326807"/>
            <a:ext cx="1023016" cy="754175"/>
          </a:xfrm>
          <a:prstGeom prst="rect">
            <a:avLst/>
          </a:prstGeom>
        </p:spPr>
      </p:pic>
      <p:sp>
        <p:nvSpPr>
          <p:cNvPr id="14" name="Rectangle 13">
            <a:extLst>
              <a:ext uri="{FF2B5EF4-FFF2-40B4-BE49-F238E27FC236}">
                <a16:creationId xmlns:a16="http://schemas.microsoft.com/office/drawing/2014/main" id="{F5EFE918-B768-4D36-9D56-383F0BD01BC0}"/>
              </a:ext>
            </a:extLst>
          </p:cNvPr>
          <p:cNvSpPr/>
          <p:nvPr/>
        </p:nvSpPr>
        <p:spPr>
          <a:xfrm>
            <a:off x="6254309" y="1564430"/>
            <a:ext cx="4998334" cy="599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rgbClr val="377D7A"/>
                </a:solidFill>
                <a:effectLst/>
                <a:uLnTx/>
                <a:uFillTx/>
                <a:latin typeface="Calibri" panose="020F0502020204030204"/>
                <a:ea typeface="+mn-ea"/>
                <a:cs typeface="+mn-cs"/>
              </a:rPr>
              <a:t>Indikatorer (målvärde) - Process</a:t>
            </a:r>
          </a:p>
        </p:txBody>
      </p:sp>
      <p:pic>
        <p:nvPicPr>
          <p:cNvPr id="4" name="Picture 3" descr="A close up of a logo&#10;&#10;Description automatically generated">
            <a:extLst>
              <a:ext uri="{FF2B5EF4-FFF2-40B4-BE49-F238E27FC236}">
                <a16:creationId xmlns:a16="http://schemas.microsoft.com/office/drawing/2014/main" id="{8BFA1D06-CE48-4110-8485-A9D28524682F}"/>
              </a:ext>
            </a:extLst>
          </p:cNvPr>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0464" y="5723573"/>
            <a:ext cx="754004" cy="754004"/>
          </a:xfrm>
          <a:prstGeom prst="rect">
            <a:avLst/>
          </a:prstGeom>
          <a:noFill/>
        </p:spPr>
      </p:pic>
      <p:pic>
        <p:nvPicPr>
          <p:cNvPr id="22" name="Picture 21">
            <a:extLst>
              <a:ext uri="{FF2B5EF4-FFF2-40B4-BE49-F238E27FC236}">
                <a16:creationId xmlns:a16="http://schemas.microsoft.com/office/drawing/2014/main" id="{6650076E-DDDA-425F-811D-9F7850FFFA5E}"/>
              </a:ext>
            </a:extLst>
          </p:cNvPr>
          <p:cNvPicPr>
            <a:picLocks noChangeAspect="1"/>
          </p:cNvPicPr>
          <p:nvPr/>
        </p:nvPicPr>
        <p:blipFill>
          <a:blip r:embed="rId6"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221633" y="1333203"/>
            <a:ext cx="1023016" cy="754175"/>
          </a:xfrm>
          <a:prstGeom prst="rect">
            <a:avLst/>
          </a:prstGeom>
        </p:spPr>
      </p:pic>
      <p:sp>
        <p:nvSpPr>
          <p:cNvPr id="16" name="textruta 15"/>
          <p:cNvSpPr txBox="1"/>
          <p:nvPr/>
        </p:nvSpPr>
        <p:spPr>
          <a:xfrm>
            <a:off x="10925135" y="24939"/>
            <a:ext cx="1551963" cy="276999"/>
          </a:xfrm>
          <a:prstGeom prst="rect">
            <a:avLst/>
          </a:prstGeom>
          <a:noFill/>
        </p:spPr>
        <p:txBody>
          <a:bodyPr wrap="square" rtlCol="0">
            <a:spAutoFit/>
          </a:bodyPr>
          <a:lstStyle/>
          <a:p>
            <a:r>
              <a:rPr lang="sv-SE" sz="1200" dirty="0" err="1">
                <a:solidFill>
                  <a:schemeClr val="bg1">
                    <a:lumMod val="65000"/>
                  </a:schemeClr>
                </a:solidFill>
              </a:rPr>
              <a:t>Reumatoid</a:t>
            </a:r>
            <a:r>
              <a:rPr lang="sv-SE" sz="1200" dirty="0">
                <a:solidFill>
                  <a:schemeClr val="bg1">
                    <a:lumMod val="65000"/>
                  </a:schemeClr>
                </a:solidFill>
              </a:rPr>
              <a:t> artrit</a:t>
            </a:r>
          </a:p>
        </p:txBody>
      </p:sp>
    </p:spTree>
    <p:extLst>
      <p:ext uri="{BB962C8B-B14F-4D97-AF65-F5344CB8AC3E}">
        <p14:creationId xmlns:p14="http://schemas.microsoft.com/office/powerpoint/2010/main" val="719549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90068" y="671705"/>
            <a:ext cx="9144000" cy="609793"/>
          </a:xfrm>
        </p:spPr>
        <p:txBody>
          <a:bodyPr>
            <a:noAutofit/>
          </a:bodyPr>
          <a:lstStyle/>
          <a:p>
            <a:r>
              <a:rPr lang="sv-SE" dirty="0">
                <a:solidFill>
                  <a:srgbClr val="5A8695"/>
                </a:solidFill>
              </a:rPr>
              <a:t>Vad blir konsekvenserna?</a:t>
            </a:r>
          </a:p>
        </p:txBody>
      </p:sp>
      <p:sp>
        <p:nvSpPr>
          <p:cNvPr id="21" name="Rectangle 20">
            <a:extLst>
              <a:ext uri="{FF2B5EF4-FFF2-40B4-BE49-F238E27FC236}">
                <a16:creationId xmlns:a16="http://schemas.microsoft.com/office/drawing/2014/main" id="{3E0FFD61-48A6-4B7A-BD67-7DC59845871C}"/>
              </a:ext>
            </a:extLst>
          </p:cNvPr>
          <p:cNvSpPr/>
          <p:nvPr/>
        </p:nvSpPr>
        <p:spPr>
          <a:xfrm>
            <a:off x="613868" y="1339683"/>
            <a:ext cx="4681544" cy="4975391"/>
          </a:xfrm>
          <a:prstGeom prst="rect">
            <a:avLst/>
          </a:prstGeom>
          <a:solidFill>
            <a:srgbClr val="D1EBEA"/>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rgbClr val="000000"/>
                </a:solidFill>
              </a:rPr>
              <a:t>Fördelar/vinster</a:t>
            </a:r>
          </a:p>
          <a:p>
            <a:pPr marL="285750" lvl="0" indent="-285750">
              <a:spcBef>
                <a:spcPts val="600"/>
              </a:spcBef>
              <a:buFont typeface="Arial" panose="020B0604020202020204" pitchFamily="34" charset="0"/>
              <a:buChar char="•"/>
              <a:defRPr/>
            </a:pPr>
            <a:r>
              <a:rPr lang="sv-SE" dirty="0">
                <a:solidFill>
                  <a:schemeClr val="tx1"/>
                </a:solidFill>
              </a:rPr>
              <a:t>Fler patienter med välgrundad misstanke om RA får snabb tillgång reumatologisk specialistvård</a:t>
            </a:r>
          </a:p>
          <a:p>
            <a:pPr marL="285750" lvl="0" indent="-285750">
              <a:spcBef>
                <a:spcPts val="600"/>
              </a:spcBef>
              <a:buFont typeface="Arial" panose="020B0604020202020204" pitchFamily="34" charset="0"/>
              <a:buChar char="•"/>
              <a:defRPr/>
            </a:pPr>
            <a:r>
              <a:rPr lang="sv-SE" dirty="0">
                <a:solidFill>
                  <a:schemeClr val="tx1"/>
                </a:solidFill>
              </a:rPr>
              <a:t>Fler patienter med nydiagnostiserad RA får ett välstrukturerat omhändertagande med vård och behandling enligt befintliga riktlinjer</a:t>
            </a:r>
            <a:endParaRPr lang="sv-SE" sz="2000" b="1" dirty="0">
              <a:solidFill>
                <a:schemeClr val="tx1"/>
              </a:solidFill>
            </a:endParaRPr>
          </a:p>
          <a:p>
            <a:pPr marL="285750" indent="-285750">
              <a:spcBef>
                <a:spcPts val="600"/>
              </a:spcBef>
              <a:buFont typeface="Arial" panose="020B0604020202020204" pitchFamily="34" charset="0"/>
              <a:buChar char="•"/>
              <a:defRPr/>
            </a:pPr>
            <a:r>
              <a:rPr lang="sv-SE" dirty="0">
                <a:solidFill>
                  <a:schemeClr val="tx1"/>
                </a:solidFill>
              </a:rPr>
              <a:t>Skapar förutsättningar för ett strukturerat omhändertagande som kan följas upp och utvärderas </a:t>
            </a:r>
          </a:p>
          <a:p>
            <a:pPr marL="285750" indent="-285750">
              <a:spcBef>
                <a:spcPts val="600"/>
              </a:spcBef>
              <a:buFont typeface="Arial" panose="020B0604020202020204" pitchFamily="34" charset="0"/>
              <a:buChar char="•"/>
              <a:defRPr/>
            </a:pPr>
            <a:r>
              <a:rPr lang="sv-SE" dirty="0">
                <a:solidFill>
                  <a:schemeClr val="tx1"/>
                </a:solidFill>
              </a:rPr>
              <a:t>Skapar förutsättningar för mer jämlik vård </a:t>
            </a:r>
          </a:p>
          <a:p>
            <a:pPr marL="285750" indent="-285750">
              <a:spcBef>
                <a:spcPts val="600"/>
              </a:spcBef>
              <a:buFont typeface="Arial" panose="020B0604020202020204" pitchFamily="34" charset="0"/>
              <a:buChar char="•"/>
              <a:defRPr/>
            </a:pPr>
            <a:r>
              <a:rPr lang="sv-SE" dirty="0">
                <a:solidFill>
                  <a:schemeClr val="tx1"/>
                </a:solidFill>
              </a:rPr>
              <a:t>Ökar möjligheter för individens delaktighet i vård och behandling samt eget ansvar för hälsosamma levnadsvanor </a:t>
            </a:r>
          </a:p>
          <a:p>
            <a:pPr lvl="0">
              <a:spcBef>
                <a:spcPts val="600"/>
              </a:spcBef>
              <a:defRPr/>
            </a:pPr>
            <a:endParaRPr lang="sv-SE" sz="2000" b="1" dirty="0">
              <a:solidFill>
                <a:srgbClr val="000000"/>
              </a:solidFill>
            </a:endParaRPr>
          </a:p>
        </p:txBody>
      </p:sp>
      <p:sp>
        <p:nvSpPr>
          <p:cNvPr id="9" name="Rectangle 8">
            <a:extLst>
              <a:ext uri="{FF2B5EF4-FFF2-40B4-BE49-F238E27FC236}">
                <a16:creationId xmlns:a16="http://schemas.microsoft.com/office/drawing/2014/main" id="{B0B07D15-DBC9-4A8D-93AF-5B2C4F8F0C21}"/>
              </a:ext>
            </a:extLst>
          </p:cNvPr>
          <p:cNvSpPr/>
          <p:nvPr/>
        </p:nvSpPr>
        <p:spPr>
          <a:xfrm>
            <a:off x="6888823" y="1339683"/>
            <a:ext cx="4681544" cy="4975391"/>
          </a:xfrm>
          <a:prstGeom prst="rect">
            <a:avLst/>
          </a:prstGeom>
          <a:solidFill>
            <a:srgbClr val="D1EBEA"/>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rgbClr val="000000"/>
                </a:solidFill>
              </a:rPr>
              <a:t>Eventuella risker/svårigheter</a:t>
            </a:r>
          </a:p>
          <a:p>
            <a:pPr marL="285750" indent="-285750">
              <a:spcBef>
                <a:spcPts val="600"/>
              </a:spcBef>
              <a:buFont typeface="Arial" panose="020B0604020202020204" pitchFamily="34" charset="0"/>
              <a:buChar char="•"/>
              <a:defRPr/>
            </a:pPr>
            <a:r>
              <a:rPr lang="sv-SE" dirty="0">
                <a:solidFill>
                  <a:srgbClr val="000000"/>
                </a:solidFill>
              </a:rPr>
              <a:t>Undanträngning av patienter som insjuknar i andra inflammatoriska reumatisk sjukdomar eller som redan följs inom reumatologisk specialistvård</a:t>
            </a:r>
          </a:p>
          <a:p>
            <a:pPr marL="285750" indent="-285750">
              <a:spcBef>
                <a:spcPts val="600"/>
              </a:spcBef>
              <a:buFont typeface="Arial" panose="020B0604020202020204" pitchFamily="34" charset="0"/>
              <a:buChar char="•"/>
              <a:defRPr/>
            </a:pPr>
            <a:r>
              <a:rPr lang="sv-SE" dirty="0">
                <a:solidFill>
                  <a:srgbClr val="000000"/>
                </a:solidFill>
              </a:rPr>
              <a:t>Resursbrist vad gäller tillgång till rätt kompetens </a:t>
            </a:r>
            <a:r>
              <a:rPr lang="sv-SE" dirty="0">
                <a:solidFill>
                  <a:schemeClr val="tx1"/>
                </a:solidFill>
              </a:rPr>
              <a:t>och ökade kostnader för </a:t>
            </a:r>
            <a:r>
              <a:rPr lang="sv-SE" dirty="0">
                <a:solidFill>
                  <a:srgbClr val="000000"/>
                </a:solidFill>
              </a:rPr>
              <a:t>anställning/utbildning/fortbildning</a:t>
            </a:r>
          </a:p>
          <a:p>
            <a:pPr marL="285750" indent="-285750">
              <a:spcBef>
                <a:spcPts val="600"/>
              </a:spcBef>
              <a:buFont typeface="Arial" panose="020B0604020202020204" pitchFamily="34" charset="0"/>
              <a:buChar char="•"/>
              <a:defRPr/>
            </a:pPr>
            <a:r>
              <a:rPr lang="sv-SE" dirty="0">
                <a:solidFill>
                  <a:srgbClr val="000000"/>
                </a:solidFill>
              </a:rPr>
              <a:t>Organisatorisk svårigheter om inte alla yrkeskompetenser finns inom samma vårdgivare</a:t>
            </a:r>
          </a:p>
          <a:p>
            <a:pPr marL="285750" indent="-285750">
              <a:spcBef>
                <a:spcPts val="600"/>
              </a:spcBef>
              <a:buFont typeface="Arial" panose="020B0604020202020204" pitchFamily="34" charset="0"/>
              <a:buChar char="•"/>
              <a:defRPr/>
            </a:pPr>
            <a:r>
              <a:rPr lang="sv-SE" dirty="0">
                <a:solidFill>
                  <a:schemeClr val="tx1"/>
                </a:solidFill>
              </a:rPr>
              <a:t>För rättvisande uppföljning </a:t>
            </a:r>
            <a:r>
              <a:rPr lang="sv-SE" dirty="0">
                <a:solidFill>
                  <a:srgbClr val="000000"/>
                </a:solidFill>
              </a:rPr>
              <a:t>krävs hög täckningsgrad och komplett registrering i SRQ</a:t>
            </a:r>
          </a:p>
          <a:p>
            <a:pPr marL="285750" indent="-285750">
              <a:spcBef>
                <a:spcPts val="600"/>
              </a:spcBef>
              <a:buFont typeface="Arial" panose="020B0604020202020204" pitchFamily="34" charset="0"/>
              <a:buChar char="•"/>
              <a:defRPr/>
            </a:pPr>
            <a:r>
              <a:rPr lang="sv-SE" dirty="0">
                <a:solidFill>
                  <a:srgbClr val="000000"/>
                </a:solidFill>
              </a:rPr>
              <a:t>Vissa indikatorer kan idag inte följas i tillgängliga sjukvårdsadministrativa system</a:t>
            </a:r>
          </a:p>
          <a:p>
            <a:pPr lvl="0">
              <a:spcBef>
                <a:spcPts val="600"/>
              </a:spcBef>
              <a:defRPr/>
            </a:pPr>
            <a:endParaRPr lang="sv-SE" b="1" dirty="0">
              <a:solidFill>
                <a:srgbClr val="000000"/>
              </a:solidFill>
            </a:endParaRPr>
          </a:p>
        </p:txBody>
      </p:sp>
      <p:pic>
        <p:nvPicPr>
          <p:cNvPr id="3" name="Picture 2" descr="A close up of a logo&#10;&#10;Description automatically generated">
            <a:extLst>
              <a:ext uri="{FF2B5EF4-FFF2-40B4-BE49-F238E27FC236}">
                <a16:creationId xmlns:a16="http://schemas.microsoft.com/office/drawing/2014/main" id="{6506CDB5-7F3F-4DAF-B872-1BC8872ABD7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72426" y="2223346"/>
            <a:ext cx="2039842" cy="2039842"/>
          </a:xfrm>
          <a:prstGeom prst="rect">
            <a:avLst/>
          </a:prstGeom>
        </p:spPr>
      </p:pic>
      <p:sp>
        <p:nvSpPr>
          <p:cNvPr id="10" name="textruta 9"/>
          <p:cNvSpPr txBox="1"/>
          <p:nvPr/>
        </p:nvSpPr>
        <p:spPr>
          <a:xfrm>
            <a:off x="10925135" y="24939"/>
            <a:ext cx="1551963" cy="276999"/>
          </a:xfrm>
          <a:prstGeom prst="rect">
            <a:avLst/>
          </a:prstGeom>
          <a:noFill/>
        </p:spPr>
        <p:txBody>
          <a:bodyPr wrap="square" rtlCol="0">
            <a:spAutoFit/>
          </a:bodyPr>
          <a:lstStyle/>
          <a:p>
            <a:r>
              <a:rPr lang="sv-SE" sz="1200" dirty="0" err="1">
                <a:solidFill>
                  <a:schemeClr val="bg1">
                    <a:lumMod val="65000"/>
                  </a:schemeClr>
                </a:solidFill>
              </a:rPr>
              <a:t>Reumatoid</a:t>
            </a:r>
            <a:r>
              <a:rPr lang="sv-SE" sz="1200" dirty="0">
                <a:solidFill>
                  <a:schemeClr val="bg1">
                    <a:lumMod val="65000"/>
                  </a:schemeClr>
                </a:solidFill>
              </a:rPr>
              <a:t> artrit</a:t>
            </a:r>
          </a:p>
        </p:txBody>
      </p:sp>
    </p:spTree>
    <p:extLst>
      <p:ext uri="{BB962C8B-B14F-4D97-AF65-F5344CB8AC3E}">
        <p14:creationId xmlns:p14="http://schemas.microsoft.com/office/powerpoint/2010/main" val="2254339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t>Dialog</a:t>
            </a:r>
          </a:p>
        </p:txBody>
      </p:sp>
      <p:sp>
        <p:nvSpPr>
          <p:cNvPr id="6" name="Platshållare för text 5"/>
          <p:cNvSpPr>
            <a:spLocks noGrp="1"/>
          </p:cNvSpPr>
          <p:nvPr>
            <p:ph type="body" sz="quarter" idx="10"/>
          </p:nvPr>
        </p:nvSpPr>
        <p:spPr>
          <a:xfrm>
            <a:off x="903952" y="1613792"/>
            <a:ext cx="7112288" cy="4595622"/>
          </a:xfrm>
        </p:spPr>
        <p:txBody>
          <a:bodyPr>
            <a:normAutofit fontScale="85000" lnSpcReduction="10000"/>
          </a:bodyPr>
          <a:lstStyle/>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Positiva effekter hos oss </a:t>
            </a:r>
            <a:r>
              <a:rPr lang="sv-SE" sz="2500" dirty="0">
                <a:solidFill>
                  <a:srgbClr val="000000"/>
                </a:solidFill>
                <a:ea typeface="Calibri" panose="020F0502020204030204" pitchFamily="34" charset="0"/>
                <a:cs typeface="Arial" panose="020B0604020202020204" pitchFamily="34" charset="0"/>
              </a:rPr>
              <a:t>– patient, personal, resurser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Styrkor i regionen </a:t>
            </a:r>
            <a:r>
              <a:rPr lang="sv-SE" sz="2500" dirty="0">
                <a:solidFill>
                  <a:srgbClr val="000000"/>
                </a:solidFill>
                <a:ea typeface="Calibri" panose="020F0502020204030204" pitchFamily="34" charset="0"/>
                <a:cs typeface="Arial" panose="020B0604020202020204" pitchFamily="34" charset="0"/>
              </a:rPr>
              <a:t>– goda exempel, nyckelpersoner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påverkas </a:t>
            </a:r>
            <a:r>
              <a:rPr lang="sv-SE" sz="2500" dirty="0">
                <a:solidFill>
                  <a:srgbClr val="000000"/>
                </a:solidFill>
                <a:ea typeface="Calibri" panose="020F0502020204030204" pitchFamily="34" charset="0"/>
                <a:cs typeface="Arial" panose="020B0604020202020204" pitchFamily="34" charset="0"/>
              </a:rPr>
              <a:t>– patientgrupper, verksamheter, professioner</a:t>
            </a:r>
          </a:p>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Vad ska vi göra annorlunda </a:t>
            </a:r>
            <a:r>
              <a:rPr lang="sv-SE" sz="2500" dirty="0">
                <a:solidFill>
                  <a:srgbClr val="000000"/>
                </a:solidFill>
                <a:ea typeface="Calibri" panose="020F0502020204030204" pitchFamily="34" charset="0"/>
                <a:cs typeface="Arial" panose="020B0604020202020204" pitchFamily="34" charset="0"/>
              </a:rPr>
              <a:t>- vad gör vi redan nu, ska sluta göra, arbetssätt, digitalisering</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genomför </a:t>
            </a:r>
            <a:r>
              <a:rPr lang="sv-SE" sz="2500" dirty="0">
                <a:solidFill>
                  <a:srgbClr val="000000"/>
                </a:solidFill>
                <a:ea typeface="Calibri" panose="020F0502020204030204" pitchFamily="34" charset="0"/>
                <a:cs typeface="Arial" panose="020B0604020202020204" pitchFamily="34" charset="0"/>
              </a:rPr>
              <a:t>– vilket stöd behövs, vad rår vi själva över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Hur genomförs </a:t>
            </a:r>
            <a:r>
              <a:rPr lang="sv-SE" sz="2500" dirty="0">
                <a:solidFill>
                  <a:srgbClr val="000000"/>
                </a:solidFill>
                <a:ea typeface="Calibri" panose="020F0502020204030204" pitchFamily="34" charset="0"/>
                <a:cs typeface="Arial" panose="020B0604020202020204" pitchFamily="34" charset="0"/>
              </a:rPr>
              <a:t>– behövs beslut, påverkas resurser, avtal, kunskapsdokument, rutinbeskrivningar, tidpunkt</a:t>
            </a:r>
          </a:p>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Svårigheter och risker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Kommunikation</a:t>
            </a:r>
            <a:r>
              <a:rPr lang="sv-SE" sz="2500" dirty="0">
                <a:solidFill>
                  <a:srgbClr val="000000"/>
                </a:solidFill>
                <a:ea typeface="Calibri" panose="020F0502020204030204" pitchFamily="34" charset="0"/>
                <a:cs typeface="Arial" panose="020B0604020202020204" pitchFamily="34" charset="0"/>
              </a:rPr>
              <a:t> – målgrupp, budskap, former, tidpunkt</a:t>
            </a: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423515" y="1613791"/>
            <a:ext cx="3418453"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2000" b="1" dirty="0">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2000" dirty="0">
                <a:solidFill>
                  <a:schemeClr val="bg1"/>
                </a:solidFill>
                <a:ea typeface="Calibri" panose="020F0502020204030204" pitchFamily="34" charset="0"/>
                <a:cs typeface="Arial" panose="020B0604020202020204" pitchFamily="34" charset="0"/>
              </a:rPr>
              <a:t>Hur ser gapet ut hos oss?</a:t>
            </a:r>
          </a:p>
          <a:p>
            <a:pPr marL="342900" indent="-342900">
              <a:spcBef>
                <a:spcPts val="600"/>
              </a:spcBef>
              <a:buFont typeface="Arial" panose="020B0604020202020204" pitchFamily="34" charset="0"/>
              <a:buChar char="•"/>
            </a:pPr>
            <a:r>
              <a:rPr lang="sv-SE" sz="2000" dirty="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2000" dirty="0">
                <a:solidFill>
                  <a:schemeClr val="bg1"/>
                </a:solidFill>
                <a:ea typeface="Calibri" panose="020F0502020204030204" pitchFamily="34" charset="0"/>
                <a:cs typeface="Arial" panose="020B0604020202020204" pitchFamily="34" charset="0"/>
              </a:rPr>
              <a:t>Vad är uppföljningsbart hos oss redan nu?</a:t>
            </a:r>
          </a:p>
        </p:txBody>
      </p:sp>
    </p:spTree>
    <p:extLst>
      <p:ext uri="{BB962C8B-B14F-4D97-AF65-F5344CB8AC3E}">
        <p14:creationId xmlns:p14="http://schemas.microsoft.com/office/powerpoint/2010/main" val="1985095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9F76A-BE0A-4578-809C-BF0E5E1ADB5A}"/>
              </a:ext>
            </a:extLst>
          </p:cNvPr>
          <p:cNvSpPr>
            <a:spLocks noGrp="1"/>
          </p:cNvSpPr>
          <p:nvPr>
            <p:ph type="ctrTitle"/>
          </p:nvPr>
        </p:nvSpPr>
        <p:spPr>
          <a:xfrm>
            <a:off x="1028700" y="616841"/>
            <a:ext cx="9144000" cy="609793"/>
          </a:xfrm>
        </p:spPr>
        <p:txBody>
          <a:bodyPr>
            <a:normAutofit/>
          </a:bodyPr>
          <a:lstStyle/>
          <a:p>
            <a:r>
              <a:rPr lang="sv-SE" sz="3600" dirty="0"/>
              <a:t>Deltagare i den nationella arbetsgruppen</a:t>
            </a:r>
          </a:p>
        </p:txBody>
      </p:sp>
      <p:graphicFrame>
        <p:nvGraphicFramePr>
          <p:cNvPr id="6" name="Platshållare för innehåll 5">
            <a:extLst>
              <a:ext uri="{FF2B5EF4-FFF2-40B4-BE49-F238E27FC236}">
                <a16:creationId xmlns:a16="http://schemas.microsoft.com/office/drawing/2014/main" id="{C7B166F5-64E0-4B0E-B230-0D996B257C55}"/>
              </a:ext>
            </a:extLst>
          </p:cNvPr>
          <p:cNvGraphicFramePr>
            <a:graphicFrameLocks noGrp="1"/>
          </p:cNvGraphicFramePr>
          <p:nvPr>
            <p:ph idx="4294967295"/>
            <p:extLst>
              <p:ext uri="{D42A27DB-BD31-4B8C-83A1-F6EECF244321}">
                <p14:modId xmlns:p14="http://schemas.microsoft.com/office/powerpoint/2010/main" val="4118338961"/>
              </p:ext>
            </p:extLst>
          </p:nvPr>
        </p:nvGraphicFramePr>
        <p:xfrm>
          <a:off x="1028700" y="1411288"/>
          <a:ext cx="9000000" cy="3996002"/>
        </p:xfrm>
        <a:graphic>
          <a:graphicData uri="http://schemas.openxmlformats.org/drawingml/2006/table">
            <a:tbl>
              <a:tblPr firstRow="1" firstCol="1" bandRow="1">
                <a:tableStyleId>{69012ECD-51FC-41F1-AA8D-1B2483CD663E}</a:tableStyleId>
              </a:tblPr>
              <a:tblGrid>
                <a:gridCol w="2505682">
                  <a:extLst>
                    <a:ext uri="{9D8B030D-6E8A-4147-A177-3AD203B41FA5}">
                      <a16:colId xmlns:a16="http://schemas.microsoft.com/office/drawing/2014/main" val="3973459589"/>
                    </a:ext>
                  </a:extLst>
                </a:gridCol>
                <a:gridCol w="3541193">
                  <a:extLst>
                    <a:ext uri="{9D8B030D-6E8A-4147-A177-3AD203B41FA5}">
                      <a16:colId xmlns:a16="http://schemas.microsoft.com/office/drawing/2014/main" val="138910382"/>
                    </a:ext>
                  </a:extLst>
                </a:gridCol>
                <a:gridCol w="2953125">
                  <a:extLst>
                    <a:ext uri="{9D8B030D-6E8A-4147-A177-3AD203B41FA5}">
                      <a16:colId xmlns:a16="http://schemas.microsoft.com/office/drawing/2014/main" val="4160860710"/>
                    </a:ext>
                  </a:extLst>
                </a:gridCol>
              </a:tblGrid>
              <a:tr h="363609">
                <a:tc>
                  <a:txBody>
                    <a:bodyPr/>
                    <a:lstStyle/>
                    <a:p>
                      <a:pPr>
                        <a:lnSpc>
                          <a:spcPct val="106000"/>
                        </a:lnSpc>
                        <a:spcBef>
                          <a:spcPts val="600"/>
                        </a:spcBef>
                        <a:spcAft>
                          <a:spcPts val="0"/>
                        </a:spcAft>
                      </a:pPr>
                      <a:r>
                        <a:rPr lang="sv-SE" sz="2000" dirty="0">
                          <a:effectLst/>
                        </a:rPr>
                        <a:t>Namn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Bef>
                          <a:spcPts val="600"/>
                        </a:spcBef>
                        <a:spcAft>
                          <a:spcPts val="0"/>
                        </a:spcAft>
                      </a:pPr>
                      <a:r>
                        <a:rPr lang="sv-SE" sz="2000" dirty="0">
                          <a:effectLst/>
                          <a:latin typeface="+mn-lt"/>
                          <a:ea typeface="+mn-ea"/>
                          <a:cs typeface="+mn-cs"/>
                        </a:rPr>
                        <a:t>Yrkesroll/motsvarande</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Bef>
                          <a:spcPts val="600"/>
                        </a:spcBef>
                        <a:spcAft>
                          <a:spcPts val="0"/>
                        </a:spcAft>
                      </a:pPr>
                      <a:r>
                        <a:rPr lang="sv-SE" sz="2000" dirty="0">
                          <a:effectLst/>
                        </a:rPr>
                        <a:t>Region/sjukvårdsregion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723658834"/>
                  </a:ext>
                </a:extLst>
              </a:tr>
              <a:tr h="363609">
                <a:tc>
                  <a:txBody>
                    <a:bodyPr/>
                    <a:lstStyle/>
                    <a:p>
                      <a:pPr>
                        <a:lnSpc>
                          <a:spcPct val="100000"/>
                        </a:lnSpc>
                        <a:spcBef>
                          <a:spcPts val="600"/>
                        </a:spcBef>
                        <a:spcAft>
                          <a:spcPts val="0"/>
                        </a:spcAft>
                      </a:pPr>
                      <a:r>
                        <a:rPr lang="sv-SE" sz="2000" dirty="0">
                          <a:solidFill>
                            <a:schemeClr val="tx1"/>
                          </a:solidFill>
                          <a:effectLst/>
                          <a:latin typeface="+mn-lt"/>
                          <a:ea typeface="+mn-ea"/>
                          <a:cs typeface="+mn-cs"/>
                        </a:rPr>
                        <a:t>Anna</a:t>
                      </a:r>
                      <a:r>
                        <a:rPr lang="sv-SE" sz="2000" baseline="0" dirty="0">
                          <a:solidFill>
                            <a:schemeClr val="tx1"/>
                          </a:solidFill>
                          <a:effectLst/>
                          <a:latin typeface="+mn-lt"/>
                          <a:ea typeface="+mn-ea"/>
                          <a:cs typeface="+mn-cs"/>
                        </a:rPr>
                        <a:t> Svärd</a:t>
                      </a:r>
                      <a:endParaRPr lang="sv-SE"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Bef>
                          <a:spcPts val="600"/>
                        </a:spcBef>
                        <a:spcAft>
                          <a:spcPts val="0"/>
                        </a:spcAft>
                      </a:pPr>
                      <a:r>
                        <a:rPr lang="sv-SE" sz="2000" dirty="0">
                          <a:effectLst/>
                          <a:latin typeface="+mn-lt"/>
                          <a:ea typeface="+mn-ea"/>
                          <a:cs typeface="+mn-cs"/>
                        </a:rPr>
                        <a:t>Specialistläkare</a:t>
                      </a:r>
                      <a:r>
                        <a:rPr lang="sv-SE" sz="2000" baseline="0" dirty="0">
                          <a:effectLst/>
                          <a:latin typeface="+mn-lt"/>
                          <a:ea typeface="+mn-ea"/>
                          <a:cs typeface="+mn-cs"/>
                        </a:rPr>
                        <a:t> reumatologi</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Bef>
                          <a:spcPts val="600"/>
                        </a:spcBef>
                        <a:spcAft>
                          <a:spcPts val="0"/>
                        </a:spcAft>
                      </a:pPr>
                      <a:r>
                        <a:rPr lang="sv-SE" sz="2000" dirty="0">
                          <a:effectLst/>
                          <a:latin typeface="+mn-lt"/>
                          <a:ea typeface="+mn-ea"/>
                          <a:cs typeface="+mn-cs"/>
                        </a:rPr>
                        <a:t>Region</a:t>
                      </a:r>
                      <a:r>
                        <a:rPr lang="sv-SE" sz="2000" baseline="0" dirty="0">
                          <a:effectLst/>
                          <a:latin typeface="+mn-lt"/>
                          <a:ea typeface="+mn-ea"/>
                          <a:cs typeface="+mn-cs"/>
                        </a:rPr>
                        <a:t> Dalarna</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2739928518"/>
                  </a:ext>
                </a:extLst>
              </a:tr>
              <a:tr h="363609">
                <a:tc>
                  <a:txBody>
                    <a:bodyPr/>
                    <a:lstStyle/>
                    <a:p>
                      <a:pPr>
                        <a:lnSpc>
                          <a:spcPct val="100000"/>
                        </a:lnSpc>
                        <a:spcBef>
                          <a:spcPts val="600"/>
                        </a:spcBef>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Anna Södergren</a:t>
                      </a:r>
                    </a:p>
                  </a:txBody>
                  <a:tcPr marL="75438" marR="75438" marT="0" marB="0"/>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sv-SE" sz="2000" dirty="0">
                          <a:effectLst/>
                          <a:latin typeface="+mn-lt"/>
                          <a:ea typeface="+mn-ea"/>
                          <a:cs typeface="+mn-cs"/>
                        </a:rPr>
                        <a:t>Specialistläkare</a:t>
                      </a:r>
                      <a:r>
                        <a:rPr lang="sv-SE" sz="2000" baseline="0" dirty="0">
                          <a:effectLst/>
                          <a:latin typeface="+mn-lt"/>
                          <a:ea typeface="+mn-ea"/>
                          <a:cs typeface="+mn-cs"/>
                        </a:rPr>
                        <a:t> reumatologi</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Bef>
                          <a:spcPts val="600"/>
                        </a:spcBef>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a:t>
                      </a:r>
                      <a:r>
                        <a:rPr lang="sv-SE" sz="2000" baseline="0" dirty="0">
                          <a:effectLst/>
                          <a:latin typeface="Calibri" panose="020F0502020204030204" pitchFamily="34" charset="0"/>
                          <a:ea typeface="Calibri" panose="020F0502020204030204" pitchFamily="34" charset="0"/>
                          <a:cs typeface="Times New Roman" panose="02020603050405020304" pitchFamily="18" charset="0"/>
                        </a:rPr>
                        <a:t> Västerbotten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1726488147"/>
                  </a:ext>
                </a:extLst>
              </a:tr>
              <a:tr h="359912">
                <a:tc>
                  <a:txBody>
                    <a:bodyPr/>
                    <a:lstStyle/>
                    <a:p>
                      <a:pPr>
                        <a:lnSpc>
                          <a:spcPct val="100000"/>
                        </a:lnSpc>
                        <a:spcBef>
                          <a:spcPts val="600"/>
                        </a:spcBef>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Cecilia Carlens (ordf.)</a:t>
                      </a:r>
                    </a:p>
                  </a:txBody>
                  <a:tcPr marL="75438" marR="75438" marT="0" marB="0"/>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sv-SE" sz="2000" dirty="0">
                          <a:effectLst/>
                          <a:latin typeface="+mn-lt"/>
                          <a:ea typeface="+mn-ea"/>
                          <a:cs typeface="+mn-cs"/>
                        </a:rPr>
                        <a:t>Specialistläkare</a:t>
                      </a:r>
                      <a:r>
                        <a:rPr lang="sv-SE" sz="2000" baseline="0" dirty="0">
                          <a:effectLst/>
                          <a:latin typeface="+mn-lt"/>
                          <a:ea typeface="+mn-ea"/>
                          <a:cs typeface="+mn-cs"/>
                        </a:rPr>
                        <a:t> reumatologi</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Bef>
                          <a:spcPts val="600"/>
                        </a:spcBef>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Stockholm</a:t>
                      </a:r>
                    </a:p>
                  </a:txBody>
                  <a:tcPr marL="75438" marR="75438" marT="0" marB="0"/>
                </a:tc>
                <a:extLst>
                  <a:ext uri="{0D108BD9-81ED-4DB2-BD59-A6C34878D82A}">
                    <a16:rowId xmlns:a16="http://schemas.microsoft.com/office/drawing/2014/main" val="1043800923"/>
                  </a:ext>
                </a:extLst>
              </a:tr>
              <a:tr h="363609">
                <a:tc>
                  <a:txBody>
                    <a:bodyPr/>
                    <a:lstStyle/>
                    <a:p>
                      <a:pPr>
                        <a:lnSpc>
                          <a:spcPct val="100000"/>
                        </a:lnSpc>
                        <a:spcBef>
                          <a:spcPts val="600"/>
                        </a:spcBef>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Lena Bäckström</a:t>
                      </a:r>
                    </a:p>
                  </a:txBody>
                  <a:tcPr marL="75438" marR="75438" marT="0" marB="0"/>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sv-SE" sz="2000" dirty="0">
                          <a:effectLst/>
                          <a:latin typeface="+mn-lt"/>
                          <a:ea typeface="+mn-ea"/>
                          <a:cs typeface="+mn-cs"/>
                        </a:rPr>
                        <a:t>Specialistläkare</a:t>
                      </a:r>
                      <a:r>
                        <a:rPr lang="sv-SE" sz="2000" baseline="0" dirty="0">
                          <a:effectLst/>
                          <a:latin typeface="+mn-lt"/>
                          <a:ea typeface="+mn-ea"/>
                          <a:cs typeface="+mn-cs"/>
                        </a:rPr>
                        <a:t> allmänmedicin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Stockholm</a:t>
                      </a:r>
                    </a:p>
                  </a:txBody>
                  <a:tcPr marL="75438" marR="75438" marT="0" marB="0"/>
                </a:tc>
                <a:extLst>
                  <a:ext uri="{0D108BD9-81ED-4DB2-BD59-A6C34878D82A}">
                    <a16:rowId xmlns:a16="http://schemas.microsoft.com/office/drawing/2014/main" val="36787345"/>
                  </a:ext>
                </a:extLst>
              </a:tr>
              <a:tr h="363609">
                <a:tc>
                  <a:txBody>
                    <a:bodyPr/>
                    <a:lstStyle/>
                    <a:p>
                      <a:pPr>
                        <a:lnSpc>
                          <a:spcPct val="100000"/>
                        </a:lnSpc>
                        <a:spcBef>
                          <a:spcPts val="600"/>
                        </a:spcBef>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Malin Regardt</a:t>
                      </a:r>
                    </a:p>
                  </a:txBody>
                  <a:tcPr marL="75438" marR="75438" marT="0" marB="0"/>
                </a:tc>
                <a:tc>
                  <a:txBody>
                    <a:bodyPr/>
                    <a:lstStyle/>
                    <a:p>
                      <a:pPr>
                        <a:lnSpc>
                          <a:spcPct val="100000"/>
                        </a:lnSpc>
                        <a:spcBef>
                          <a:spcPts val="600"/>
                        </a:spcBef>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Arbetsterapeut</a:t>
                      </a:r>
                    </a:p>
                  </a:txBody>
                  <a:tcPr marL="75438" marR="75438" marT="0" marB="0"/>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Stockholm</a:t>
                      </a:r>
                    </a:p>
                  </a:txBody>
                  <a:tcPr marL="75438" marR="75438" marT="0" marB="0"/>
                </a:tc>
                <a:extLst>
                  <a:ext uri="{0D108BD9-81ED-4DB2-BD59-A6C34878D82A}">
                    <a16:rowId xmlns:a16="http://schemas.microsoft.com/office/drawing/2014/main" val="1424280812"/>
                  </a:ext>
                </a:extLst>
              </a:tr>
              <a:tr h="363609">
                <a:tc>
                  <a:txBody>
                    <a:bodyPr/>
                    <a:lstStyle/>
                    <a:p>
                      <a:pPr>
                        <a:lnSpc>
                          <a:spcPct val="100000"/>
                        </a:lnSpc>
                        <a:spcBef>
                          <a:spcPts val="600"/>
                        </a:spcBef>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Mats Dehlin</a:t>
                      </a:r>
                    </a:p>
                  </a:txBody>
                  <a:tcPr marL="75438" marR="75438" marT="0" marB="0"/>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sv-SE" sz="2000" dirty="0">
                          <a:effectLst/>
                          <a:latin typeface="+mn-lt"/>
                          <a:ea typeface="+mn-ea"/>
                          <a:cs typeface="+mn-cs"/>
                        </a:rPr>
                        <a:t>Specialistläkare</a:t>
                      </a:r>
                      <a:r>
                        <a:rPr lang="sv-SE" sz="2000" baseline="0" dirty="0">
                          <a:effectLst/>
                          <a:latin typeface="+mn-lt"/>
                          <a:ea typeface="+mn-ea"/>
                          <a:cs typeface="+mn-cs"/>
                        </a:rPr>
                        <a:t> reumatologi</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Bef>
                          <a:spcPts val="600"/>
                        </a:spcBef>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Västra Götaland</a:t>
                      </a:r>
                    </a:p>
                  </a:txBody>
                  <a:tcPr marL="75438" marR="75438" marT="0" marB="0"/>
                </a:tc>
                <a:extLst>
                  <a:ext uri="{0D108BD9-81ED-4DB2-BD59-A6C34878D82A}">
                    <a16:rowId xmlns:a16="http://schemas.microsoft.com/office/drawing/2014/main" val="912211026"/>
                  </a:ext>
                </a:extLst>
              </a:tr>
              <a:tr h="363609">
                <a:tc>
                  <a:txBody>
                    <a:bodyPr/>
                    <a:lstStyle/>
                    <a:p>
                      <a:pPr>
                        <a:lnSpc>
                          <a:spcPct val="100000"/>
                        </a:lnSpc>
                        <a:spcBef>
                          <a:spcPts val="600"/>
                        </a:spcBef>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Susanne</a:t>
                      </a:r>
                      <a:r>
                        <a:rPr lang="sv-SE" sz="2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Pettersson</a:t>
                      </a:r>
                      <a:endPar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Bef>
                          <a:spcPts val="600"/>
                        </a:spcBef>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Sjuksköterska</a:t>
                      </a:r>
                    </a:p>
                  </a:txBody>
                  <a:tcPr marL="75438" marR="75438" marT="0" marB="0"/>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Stockholm</a:t>
                      </a:r>
                    </a:p>
                  </a:txBody>
                  <a:tcPr marL="75438" marR="75438" marT="0" marB="0"/>
                </a:tc>
                <a:extLst>
                  <a:ext uri="{0D108BD9-81ED-4DB2-BD59-A6C34878D82A}">
                    <a16:rowId xmlns:a16="http://schemas.microsoft.com/office/drawing/2014/main" val="1492334297"/>
                  </a:ext>
                </a:extLst>
              </a:tr>
              <a:tr h="363609">
                <a:tc>
                  <a:txBody>
                    <a:bodyPr/>
                    <a:lstStyle/>
                    <a:p>
                      <a:pPr>
                        <a:lnSpc>
                          <a:spcPct val="100000"/>
                        </a:lnSpc>
                        <a:spcBef>
                          <a:spcPts val="600"/>
                        </a:spcBef>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Tommy Olsson</a:t>
                      </a:r>
                    </a:p>
                  </a:txBody>
                  <a:tcPr marL="75438" marR="75438" marT="0" marB="0"/>
                </a:tc>
                <a:tc>
                  <a:txBody>
                    <a:bodyPr/>
                    <a:lstStyle/>
                    <a:p>
                      <a:pPr>
                        <a:lnSpc>
                          <a:spcPct val="100000"/>
                        </a:lnSpc>
                        <a:spcBef>
                          <a:spcPts val="600"/>
                        </a:spcBef>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Patientföreträdare</a:t>
                      </a:r>
                    </a:p>
                  </a:txBody>
                  <a:tcPr marL="75438" marR="75438" marT="0" marB="0"/>
                </a:tc>
                <a:tc>
                  <a:txBody>
                    <a:bodyPr/>
                    <a:lstStyle/>
                    <a:p>
                      <a:pPr>
                        <a:lnSpc>
                          <a:spcPct val="100000"/>
                        </a:lnSpc>
                        <a:spcBef>
                          <a:spcPts val="600"/>
                        </a:spcBef>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4160741064"/>
                  </a:ext>
                </a:extLst>
              </a:tr>
              <a:tr h="363609">
                <a:tc>
                  <a:txBody>
                    <a:bodyPr/>
                    <a:lstStyle/>
                    <a:p>
                      <a:pPr>
                        <a:lnSpc>
                          <a:spcPct val="100000"/>
                        </a:lnSpc>
                        <a:spcBef>
                          <a:spcPts val="600"/>
                        </a:spcBef>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Valentina</a:t>
                      </a:r>
                      <a:r>
                        <a:rPr lang="sv-SE" sz="2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Bale</a:t>
                      </a:r>
                      <a:endPar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Bef>
                          <a:spcPts val="600"/>
                        </a:spcBef>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Sjuksköterska</a:t>
                      </a:r>
                      <a:r>
                        <a:rPr lang="sv-SE" sz="2000" baseline="0" dirty="0">
                          <a:effectLst/>
                          <a:latin typeface="Calibri" panose="020F0502020204030204" pitchFamily="34" charset="0"/>
                          <a:ea typeface="Calibri" panose="020F0502020204030204" pitchFamily="34" charset="0"/>
                          <a:cs typeface="Times New Roman" panose="02020603050405020304" pitchFamily="18" charset="0"/>
                        </a:rPr>
                        <a:t> </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Bef>
                          <a:spcPts val="600"/>
                        </a:spcBef>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Skåne</a:t>
                      </a:r>
                    </a:p>
                  </a:txBody>
                  <a:tcPr marL="75438" marR="75438" marT="0" marB="0"/>
                </a:tc>
                <a:extLst>
                  <a:ext uri="{0D108BD9-81ED-4DB2-BD59-A6C34878D82A}">
                    <a16:rowId xmlns:a16="http://schemas.microsoft.com/office/drawing/2014/main" val="2772251599"/>
                  </a:ext>
                </a:extLst>
              </a:tr>
              <a:tr h="363609">
                <a:tc>
                  <a:txBody>
                    <a:bodyPr/>
                    <a:lstStyle/>
                    <a:p>
                      <a:pPr>
                        <a:lnSpc>
                          <a:spcPct val="100000"/>
                        </a:lnSpc>
                        <a:spcBef>
                          <a:spcPts val="600"/>
                        </a:spcBef>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Åsa Lindkvist</a:t>
                      </a:r>
                    </a:p>
                  </a:txBody>
                  <a:tcPr marL="75438" marR="75438" marT="0" marB="0"/>
                </a:tc>
                <a:tc>
                  <a:txBody>
                    <a:bodyPr/>
                    <a:lstStyle/>
                    <a:p>
                      <a:pPr>
                        <a:lnSpc>
                          <a:spcPct val="100000"/>
                        </a:lnSpc>
                        <a:spcBef>
                          <a:spcPts val="600"/>
                        </a:spcBef>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Fysioterapeut</a:t>
                      </a:r>
                    </a:p>
                  </a:txBody>
                  <a:tcPr marL="75438" marR="75438" marT="0" marB="0"/>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Stockholm</a:t>
                      </a:r>
                    </a:p>
                  </a:txBody>
                  <a:tcPr marL="75438" marR="75438" marT="0" marB="0"/>
                </a:tc>
                <a:extLst>
                  <a:ext uri="{0D108BD9-81ED-4DB2-BD59-A6C34878D82A}">
                    <a16:rowId xmlns:a16="http://schemas.microsoft.com/office/drawing/2014/main" val="3050412052"/>
                  </a:ext>
                </a:extLst>
              </a:tr>
            </a:tbl>
          </a:graphicData>
        </a:graphic>
      </p:graphicFrame>
      <p:sp>
        <p:nvSpPr>
          <p:cNvPr id="7" name="Rectangle 5">
            <a:extLst>
              <a:ext uri="{FF2B5EF4-FFF2-40B4-BE49-F238E27FC236}">
                <a16:creationId xmlns:a16="http://schemas.microsoft.com/office/drawing/2014/main" id="{01F77448-64CF-4386-8406-839026FD8FC9}"/>
              </a:ext>
            </a:extLst>
          </p:cNvPr>
          <p:cNvSpPr/>
          <p:nvPr/>
        </p:nvSpPr>
        <p:spPr>
          <a:xfrm>
            <a:off x="1028700" y="5413568"/>
            <a:ext cx="9000000" cy="68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600"/>
              </a:spcBef>
            </a:pPr>
            <a:r>
              <a:rPr lang="sv-SE" sz="2000" dirty="0"/>
              <a:t>Referensgrupp utsedd av NPO reumatiska sjukdomar</a:t>
            </a:r>
          </a:p>
        </p:txBody>
      </p:sp>
      <p:sp>
        <p:nvSpPr>
          <p:cNvPr id="11" name="textruta 10"/>
          <p:cNvSpPr txBox="1"/>
          <p:nvPr/>
        </p:nvSpPr>
        <p:spPr>
          <a:xfrm>
            <a:off x="10925135" y="24939"/>
            <a:ext cx="1551963" cy="276999"/>
          </a:xfrm>
          <a:prstGeom prst="rect">
            <a:avLst/>
          </a:prstGeom>
          <a:noFill/>
        </p:spPr>
        <p:txBody>
          <a:bodyPr wrap="square" rtlCol="0">
            <a:spAutoFit/>
          </a:bodyPr>
          <a:lstStyle/>
          <a:p>
            <a:r>
              <a:rPr lang="sv-SE" sz="1200" dirty="0" err="1">
                <a:solidFill>
                  <a:schemeClr val="bg1">
                    <a:lumMod val="65000"/>
                  </a:schemeClr>
                </a:solidFill>
              </a:rPr>
              <a:t>Reumatoid</a:t>
            </a:r>
            <a:r>
              <a:rPr lang="sv-SE" sz="1200" dirty="0">
                <a:solidFill>
                  <a:schemeClr val="bg1">
                    <a:lumMod val="65000"/>
                  </a:schemeClr>
                </a:solidFill>
              </a:rPr>
              <a:t> artrit</a:t>
            </a:r>
          </a:p>
        </p:txBody>
      </p:sp>
    </p:spTree>
    <p:extLst>
      <p:ext uri="{BB962C8B-B14F-4D97-AF65-F5344CB8AC3E}">
        <p14:creationId xmlns:p14="http://schemas.microsoft.com/office/powerpoint/2010/main" val="2656784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8564D2F-45CC-4D11-B1EF-80B21B99A4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B8564D2F-45CC-4D11-B1EF-80B21B99A4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21C52E-9F03-416F-B9DA-51DBF7EF0172}"/>
              </a:ext>
            </a:extLst>
          </p:cNvPr>
          <p:cNvSpPr>
            <a:spLocks noGrp="1"/>
          </p:cNvSpPr>
          <p:nvPr>
            <p:ph type="ctrTitle"/>
          </p:nvPr>
        </p:nvSpPr>
        <p:spPr/>
        <p:txBody>
          <a:bodyPr>
            <a:normAutofit fontScale="90000"/>
          </a:bodyPr>
          <a:lstStyle/>
          <a:p>
            <a:r>
              <a:rPr lang="sv-SE" dirty="0"/>
              <a:t>Personcentrerat och sammanhållet vårdförlopp för </a:t>
            </a:r>
            <a:r>
              <a:rPr lang="sv-SE" dirty="0" err="1"/>
              <a:t>reumatoid</a:t>
            </a:r>
            <a:r>
              <a:rPr lang="sv-SE" dirty="0"/>
              <a:t> artrit</a:t>
            </a:r>
          </a:p>
        </p:txBody>
      </p:sp>
      <p:sp>
        <p:nvSpPr>
          <p:cNvPr id="7" name="Rektangel 6"/>
          <p:cNvSpPr/>
          <p:nvPr/>
        </p:nvSpPr>
        <p:spPr>
          <a:xfrm>
            <a:off x="895252" y="1327613"/>
            <a:ext cx="10214205" cy="1569660"/>
          </a:xfrm>
          <a:prstGeom prst="rect">
            <a:avLst/>
          </a:prstGeom>
        </p:spPr>
        <p:txBody>
          <a:bodyPr wrap="square">
            <a:spAutoFit/>
          </a:bodyPr>
          <a:lstStyle/>
          <a:p>
            <a:r>
              <a:rPr lang="sv-SE" sz="2400" i="1" dirty="0">
                <a:solidFill>
                  <a:schemeClr val="accent1"/>
                </a:solidFill>
              </a:rPr>
              <a:t>Vårdförloppet inleds vid välgrundad misstanke om reumatoid artrit och avslutas när patienten har haft diagnosen i ett år</a:t>
            </a:r>
            <a:endParaRPr lang="sv-SE" sz="2400" dirty="0">
              <a:solidFill>
                <a:schemeClr val="accent1"/>
              </a:solidFill>
            </a:endParaRPr>
          </a:p>
          <a:p>
            <a:endParaRPr lang="sv-SE" sz="2400" i="1" dirty="0">
              <a:solidFill>
                <a:schemeClr val="accent1"/>
              </a:solidFill>
            </a:endParaRPr>
          </a:p>
          <a:p>
            <a:endParaRPr lang="sv-SE" sz="2400" dirty="0">
              <a:solidFill>
                <a:schemeClr val="accent1"/>
              </a:solidFill>
            </a:endParaRPr>
          </a:p>
        </p:txBody>
      </p:sp>
      <p:sp>
        <p:nvSpPr>
          <p:cNvPr id="8" name="Rectangle 20">
            <a:extLst>
              <a:ext uri="{FF2B5EF4-FFF2-40B4-BE49-F238E27FC236}">
                <a16:creationId xmlns:a16="http://schemas.microsoft.com/office/drawing/2014/main" id="{3E0FFD61-48A6-4B7A-BD67-7DC59845871C}"/>
              </a:ext>
            </a:extLst>
          </p:cNvPr>
          <p:cNvSpPr/>
          <p:nvPr/>
        </p:nvSpPr>
        <p:spPr>
          <a:xfrm>
            <a:off x="821101" y="2310624"/>
            <a:ext cx="5220000" cy="3420000"/>
          </a:xfrm>
          <a:prstGeom prst="rect">
            <a:avLst/>
          </a:prstGeom>
          <a:solidFill>
            <a:srgbClr val="D1EBEA"/>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34290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Tidig diagnostik och behandling samt tät monitorering är avgörande för att minska risken för funktionsnedsättning och komplikationer av </a:t>
            </a:r>
            <a:r>
              <a:rPr lang="sv-SE" sz="2000" dirty="0" err="1">
                <a:solidFill>
                  <a:srgbClr val="000000"/>
                </a:solidFill>
                <a:ea typeface="Calibri" panose="020F0502020204030204" pitchFamily="34" charset="0"/>
                <a:cs typeface="Arial" panose="020B0604020202020204" pitchFamily="34" charset="0"/>
              </a:rPr>
              <a:t>reumatoid</a:t>
            </a:r>
            <a:r>
              <a:rPr lang="sv-SE" sz="2000" dirty="0">
                <a:solidFill>
                  <a:srgbClr val="000000"/>
                </a:solidFill>
                <a:ea typeface="Calibri" panose="020F0502020204030204" pitchFamily="34" charset="0"/>
                <a:cs typeface="Arial" panose="020B0604020202020204" pitchFamily="34" charset="0"/>
              </a:rPr>
              <a:t> artrit (RA). </a:t>
            </a:r>
          </a:p>
          <a:p>
            <a:pPr marL="34290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I nuläget varierar ledtider till första besök i reumatologisk specialiserad vård och andelen nydiagnostiserade som erbjuds strukturerad kontakt med reumatologiska team mellan olika regioner i landet. </a:t>
            </a:r>
          </a:p>
        </p:txBody>
      </p:sp>
      <p:sp>
        <p:nvSpPr>
          <p:cNvPr id="9" name="Rectangle 8">
            <a:extLst>
              <a:ext uri="{FF2B5EF4-FFF2-40B4-BE49-F238E27FC236}">
                <a16:creationId xmlns:a16="http://schemas.microsoft.com/office/drawing/2014/main" id="{B0B07D15-DBC9-4A8D-93AF-5B2C4F8F0C21}"/>
              </a:ext>
            </a:extLst>
          </p:cNvPr>
          <p:cNvSpPr/>
          <p:nvPr/>
        </p:nvSpPr>
        <p:spPr>
          <a:xfrm>
            <a:off x="6503017" y="2310624"/>
            <a:ext cx="5220000" cy="3420000"/>
          </a:xfrm>
          <a:prstGeom prst="rect">
            <a:avLst/>
          </a:prstGeom>
          <a:solidFill>
            <a:srgbClr val="D1EBEA"/>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34290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Vårdförloppet ger möjlighet för individen att få bästa tänkbara behandling utifrån aktuell kunskap och tillgänglig evidens</a:t>
            </a:r>
          </a:p>
          <a:p>
            <a:pPr marL="34290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Vårdförloppet är väl förenligt med omställningen till Nära vård och ger bättre förutsättningar för samverkan mellan specialistvård och primärvård samt ökad delaktighet för patienter.</a:t>
            </a:r>
          </a:p>
          <a:p>
            <a:pPr marL="34290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Arbete med ett vårdförlopp för etablerad RA har påbörjats. </a:t>
            </a:r>
          </a:p>
        </p:txBody>
      </p:sp>
      <p:sp>
        <p:nvSpPr>
          <p:cNvPr id="11" name="Rektangel 10"/>
          <p:cNvSpPr/>
          <p:nvPr/>
        </p:nvSpPr>
        <p:spPr>
          <a:xfrm rot="18892177">
            <a:off x="-106693" y="452933"/>
            <a:ext cx="1391149" cy="276999"/>
          </a:xfrm>
          <a:prstGeom prst="rect">
            <a:avLst/>
          </a:prstGeom>
          <a:solidFill>
            <a:schemeClr val="accent1"/>
          </a:solidFill>
          <a:ln w="9525">
            <a:solidFill>
              <a:schemeClr val="tx1"/>
            </a:solidFill>
          </a:ln>
        </p:spPr>
        <p:txBody>
          <a:bodyPr wrap="square">
            <a:spAutoFit/>
          </a:bodyPr>
          <a:lstStyle/>
          <a:p>
            <a:r>
              <a:rPr lang="sv-SE" sz="1200" b="1" i="1" dirty="0">
                <a:solidFill>
                  <a:schemeClr val="bg1"/>
                </a:solidFill>
                <a:latin typeface="Arial" panose="020B0604020202020204" pitchFamily="34" charset="0"/>
                <a:cs typeface="Arial" panose="020B0604020202020204" pitchFamily="34" charset="0"/>
              </a:rPr>
              <a:t>Sammanfattning</a:t>
            </a:r>
          </a:p>
        </p:txBody>
      </p:sp>
    </p:spTree>
    <p:extLst>
      <p:ext uri="{BB962C8B-B14F-4D97-AF65-F5344CB8AC3E}">
        <p14:creationId xmlns:p14="http://schemas.microsoft.com/office/powerpoint/2010/main" val="4249426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89013" y="565621"/>
            <a:ext cx="9144000" cy="609793"/>
          </a:xfrm>
        </p:spPr>
        <p:txBody>
          <a:bodyPr/>
          <a:lstStyle/>
          <a:p>
            <a:r>
              <a:rPr lang="sv-SE" dirty="0"/>
              <a:t>Mer information och stöd</a:t>
            </a:r>
          </a:p>
        </p:txBody>
      </p:sp>
      <p:sp>
        <p:nvSpPr>
          <p:cNvPr id="3" name="Platshållare för text 2"/>
          <p:cNvSpPr>
            <a:spLocks noGrp="1"/>
          </p:cNvSpPr>
          <p:nvPr>
            <p:ph type="body" sz="quarter" idx="10"/>
          </p:nvPr>
        </p:nvSpPr>
        <p:spPr>
          <a:xfrm>
            <a:off x="989013" y="1413069"/>
            <a:ext cx="5148385" cy="4185298"/>
          </a:xfrm>
        </p:spPr>
        <p:txBody>
          <a:bodyPr/>
          <a:lstStyle/>
          <a:p>
            <a:pPr marL="342900" indent="-342900">
              <a:buFont typeface="Arial" panose="020B0604020202020204" pitchFamily="34" charset="0"/>
              <a:buChar char="•"/>
            </a:pPr>
            <a:r>
              <a:rPr lang="sv-SE" dirty="0"/>
              <a:t>Mer information och presentationsmaterial för personcentrerade och sammanhållna vårdförlopp finns på </a:t>
            </a:r>
            <a:r>
              <a:rPr lang="sv-SE" dirty="0">
                <a:hlinkClick r:id="rId2"/>
              </a:rPr>
              <a:t>www.kunskapsstyrningvard.se</a:t>
            </a:r>
            <a:endParaRPr lang="sv-SE" dirty="0"/>
          </a:p>
          <a:p>
            <a:endParaRPr lang="sv-SE" dirty="0"/>
          </a:p>
          <a:p>
            <a:pPr marL="342900" indent="-342900">
              <a:buFont typeface="Arial" panose="020B0604020202020204" pitchFamily="34" charset="0"/>
              <a:buChar char="•"/>
            </a:pPr>
            <a:r>
              <a:rPr lang="sv-SE" dirty="0"/>
              <a:t>Vårdförloppen finns tillgängliga i regionernas gemensamma system för kunskapsstöd </a:t>
            </a:r>
            <a:r>
              <a:rPr lang="sv-SE" dirty="0">
                <a:hlinkClick r:id="rId3"/>
              </a:rPr>
              <a:t>NKK</a:t>
            </a:r>
            <a:endParaRPr lang="sv-SE" dirty="0"/>
          </a:p>
        </p:txBody>
      </p:sp>
      <p:sp>
        <p:nvSpPr>
          <p:cNvPr id="6" name="Rektangel 5"/>
          <p:cNvSpPr/>
          <p:nvPr/>
        </p:nvSpPr>
        <p:spPr>
          <a:xfrm>
            <a:off x="6515531" y="1306742"/>
            <a:ext cx="5148385" cy="418529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6731289" y="4558684"/>
            <a:ext cx="4890095" cy="600164"/>
          </a:xfrm>
          <a:prstGeom prst="rect">
            <a:avLst/>
          </a:prstGeom>
        </p:spPr>
        <p:txBody>
          <a:bodyPr wrap="square">
            <a:spAutoFit/>
          </a:bodyPr>
          <a:lstStyle/>
          <a:p>
            <a:pPr>
              <a:defRPr/>
            </a:pPr>
            <a:r>
              <a:rPr kumimoji="0" lang="sv-SE" sz="1100" b="0" i="0" u="none" strike="noStrike" kern="1200" cap="none" spc="0" normalizeH="0" baseline="0" noProof="0" dirty="0">
                <a:ln>
                  <a:noFill/>
                </a:ln>
                <a:solidFill>
                  <a:srgbClr val="000000"/>
                </a:solidFill>
                <a:effectLst/>
                <a:uLnTx/>
                <a:uFillTx/>
                <a:latin typeface="Calibri"/>
                <a:ea typeface="+mn-ea"/>
                <a:cs typeface="+mn-cs"/>
                <a:hlinkClick r:id="rId4"/>
              </a:rPr>
              <a:t>LÄNK: </a:t>
            </a:r>
            <a:r>
              <a:rPr lang="sv-SE" sz="1100" dirty="0">
                <a:solidFill>
                  <a:srgbClr val="000000"/>
                </a:solidFill>
                <a:hlinkClick r:id="rId5"/>
              </a:rPr>
              <a:t>https://kunskapsstyrningvard.se/kunskapsstod/personcentreradesammanhallnavardforlopp/godkandavardforlopp/vardforloppreumatoidartrit.1006.html</a:t>
            </a:r>
            <a:endParaRPr lang="sv-SE" sz="1100" dirty="0">
              <a:solidFill>
                <a:srgbClr val="000000"/>
              </a:solidFill>
            </a:endParaRPr>
          </a:p>
        </p:txBody>
      </p:sp>
      <p:sp>
        <p:nvSpPr>
          <p:cNvPr id="10" name="textruta 9"/>
          <p:cNvSpPr txBox="1"/>
          <p:nvPr/>
        </p:nvSpPr>
        <p:spPr>
          <a:xfrm>
            <a:off x="6627053" y="1306742"/>
            <a:ext cx="4910325" cy="1564780"/>
          </a:xfrm>
          <a:prstGeom prst="rect">
            <a:avLst/>
          </a:prstGeom>
          <a:noFill/>
        </p:spPr>
        <p:txBody>
          <a:bodyPr wrap="square" rtlCol="0">
            <a:noAutofit/>
          </a:bodyPr>
          <a:lstStyle/>
          <a:p>
            <a:r>
              <a:rPr lang="sv-SE" sz="2400" dirty="0"/>
              <a:t>Filmer</a:t>
            </a:r>
            <a:r>
              <a:rPr lang="sv-SE" sz="1600" dirty="0"/>
              <a:t> </a:t>
            </a:r>
          </a:p>
          <a:p>
            <a:r>
              <a:rPr lang="sv-SE" sz="1600" dirty="0"/>
              <a:t>Beskriver mål och syfte med vårdförloppet utifrån ett patient- och vårdgivarperspektiv. De intervjuade är ordförande respektive patientrepresentant för den nationella arbetsgrupp (NAG) som har tagit fram vårdförloppet.</a:t>
            </a:r>
          </a:p>
        </p:txBody>
      </p:sp>
      <p:sp>
        <p:nvSpPr>
          <p:cNvPr id="8" name="textruta 7"/>
          <p:cNvSpPr txBox="1"/>
          <p:nvPr/>
        </p:nvSpPr>
        <p:spPr>
          <a:xfrm>
            <a:off x="10925135" y="24939"/>
            <a:ext cx="1551963" cy="276999"/>
          </a:xfrm>
          <a:prstGeom prst="rect">
            <a:avLst/>
          </a:prstGeom>
          <a:noFill/>
        </p:spPr>
        <p:txBody>
          <a:bodyPr wrap="square" rtlCol="0">
            <a:spAutoFit/>
          </a:bodyPr>
          <a:lstStyle/>
          <a:p>
            <a:r>
              <a:rPr lang="sv-SE" sz="1200" dirty="0" err="1">
                <a:solidFill>
                  <a:schemeClr val="bg1">
                    <a:lumMod val="65000"/>
                  </a:schemeClr>
                </a:solidFill>
              </a:rPr>
              <a:t>Reumatoid</a:t>
            </a:r>
            <a:r>
              <a:rPr lang="sv-SE" sz="1200" dirty="0">
                <a:solidFill>
                  <a:schemeClr val="bg1">
                    <a:lumMod val="65000"/>
                  </a:schemeClr>
                </a:solidFill>
              </a:rPr>
              <a:t> artrit</a:t>
            </a:r>
          </a:p>
        </p:txBody>
      </p:sp>
      <p:pic>
        <p:nvPicPr>
          <p:cNvPr id="11" name="Bildobjekt 10"/>
          <p:cNvPicPr>
            <a:picLocks noChangeAspect="1"/>
          </p:cNvPicPr>
          <p:nvPr/>
        </p:nvPicPr>
        <p:blipFill rotWithShape="1">
          <a:blip r:embed="rId6"/>
          <a:srcRect b="51604"/>
          <a:stretch/>
        </p:blipFill>
        <p:spPr>
          <a:xfrm>
            <a:off x="6731578" y="3002850"/>
            <a:ext cx="2370103" cy="1348115"/>
          </a:xfrm>
          <a:prstGeom prst="rect">
            <a:avLst/>
          </a:prstGeom>
        </p:spPr>
      </p:pic>
      <p:pic>
        <p:nvPicPr>
          <p:cNvPr id="13" name="Bildobjekt 12"/>
          <p:cNvPicPr>
            <a:picLocks noChangeAspect="1"/>
          </p:cNvPicPr>
          <p:nvPr/>
        </p:nvPicPr>
        <p:blipFill rotWithShape="1">
          <a:blip r:embed="rId6"/>
          <a:srcRect t="49264"/>
          <a:stretch/>
        </p:blipFill>
        <p:spPr>
          <a:xfrm>
            <a:off x="9199959" y="2998579"/>
            <a:ext cx="2370104" cy="1413307"/>
          </a:xfrm>
          <a:prstGeom prst="rect">
            <a:avLst/>
          </a:prstGeom>
        </p:spPr>
      </p:pic>
    </p:spTree>
    <p:extLst>
      <p:ext uri="{BB962C8B-B14F-4D97-AF65-F5344CB8AC3E}">
        <p14:creationId xmlns:p14="http://schemas.microsoft.com/office/powerpoint/2010/main" val="317854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119" y="346077"/>
            <a:ext cx="10944840" cy="609793"/>
          </a:xfrm>
        </p:spPr>
        <p:txBody>
          <a:bodyPr>
            <a:normAutofit fontScale="90000"/>
          </a:bodyPr>
          <a:lstStyle/>
          <a:p>
            <a:r>
              <a:rPr lang="sv-SE" dirty="0"/>
              <a:t>Syftet med personcentrerade och sammanhållna vårdförlopp </a:t>
            </a:r>
          </a:p>
        </p:txBody>
      </p:sp>
      <p:sp>
        <p:nvSpPr>
          <p:cNvPr id="3" name="Platshållare för text 2"/>
          <p:cNvSpPr>
            <a:spLocks noGrp="1"/>
          </p:cNvSpPr>
          <p:nvPr>
            <p:ph type="body" sz="quarter" idx="10"/>
          </p:nvPr>
        </p:nvSpPr>
        <p:spPr>
          <a:xfrm>
            <a:off x="625119" y="1150228"/>
            <a:ext cx="5673044" cy="4381241"/>
          </a:xfrm>
        </p:spPr>
        <p:txBody>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Syftet är att öka jämlikheten, effektiviteten och kvaliteten i vården. </a:t>
            </a:r>
          </a:p>
          <a:p>
            <a:pPr marL="342900" indent="-342900">
              <a:buFont typeface="Arial" panose="020B0604020202020204" pitchFamily="34" charset="0"/>
              <a:buChar char="•"/>
            </a:pPr>
            <a:r>
              <a:rPr lang="sv-SE" dirty="0"/>
              <a:t>Patienter ska uppleva en välorganiserad och helhetsorienterad process med gott flöde i samband med utredning och behandling. </a:t>
            </a:r>
          </a:p>
          <a:p>
            <a:pPr marL="342900" indent="-342900">
              <a:buFont typeface="Arial" panose="020B0604020202020204" pitchFamily="34" charset="0"/>
              <a:buChar char="•"/>
            </a:pPr>
            <a:r>
              <a:rPr lang="sv-SE" dirty="0"/>
              <a:t>Patienternas livskvalitet och nöjdhet med vården ska förbättras.</a:t>
            </a:r>
          </a:p>
        </p:txBody>
      </p:sp>
      <p:pic>
        <p:nvPicPr>
          <p:cNvPr id="5" name="Bildobjekt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01149" y="1477001"/>
            <a:ext cx="5587548" cy="3727693"/>
          </a:xfrm>
          <a:prstGeom prst="rect">
            <a:avLst/>
          </a:prstGeom>
        </p:spPr>
      </p:pic>
      <p:sp>
        <p:nvSpPr>
          <p:cNvPr id="7" name="Rektangel 6"/>
          <p:cNvSpPr/>
          <p:nvPr/>
        </p:nvSpPr>
        <p:spPr>
          <a:xfrm>
            <a:off x="625119" y="5223692"/>
            <a:ext cx="5786832"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sv-SE" sz="1600" b="1" i="1" u="none" strike="noStrike" kern="1200" cap="none" spc="0" normalizeH="0" baseline="0" noProof="0" dirty="0">
                <a:ln>
                  <a:noFill/>
                </a:ln>
                <a:solidFill>
                  <a:srgbClr val="000000"/>
                </a:solidFill>
                <a:effectLst/>
                <a:uLnTx/>
                <a:uFillTx/>
                <a:latin typeface="Calibri" panose="020F0502020204030204"/>
                <a:ea typeface="+mn-ea"/>
                <a:cs typeface="+mn-cs"/>
              </a:rPr>
              <a:t>Patienter, brukare och hälso-och sjukvårdens medarbetare ska vara trygga i att bästa tillgängliga kunskap används i varje möte”</a:t>
            </a:r>
          </a:p>
        </p:txBody>
      </p:sp>
    </p:spTree>
    <p:extLst>
      <p:ext uri="{BB962C8B-B14F-4D97-AF65-F5344CB8AC3E}">
        <p14:creationId xmlns:p14="http://schemas.microsoft.com/office/powerpoint/2010/main" val="3793900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DEE8EDC8-C761-7C47-80B6-45DEEFC874AD}"/>
              </a:ext>
            </a:extLst>
          </p:cNvPr>
          <p:cNvSpPr>
            <a:spLocks noGrp="1"/>
          </p:cNvSpPr>
          <p:nvPr>
            <p:ph type="ctrTitle"/>
          </p:nvPr>
        </p:nvSpPr>
        <p:spPr/>
        <p:txBody>
          <a:bodyPr/>
          <a:lstStyle/>
          <a:p>
            <a:r>
              <a:rPr lang="sv-SE" dirty="0"/>
              <a:t>Regionerna i samverkan</a:t>
            </a:r>
          </a:p>
        </p:txBody>
      </p:sp>
      <p:sp>
        <p:nvSpPr>
          <p:cNvPr id="14" name="Platshållare för text 13">
            <a:extLst>
              <a:ext uri="{FF2B5EF4-FFF2-40B4-BE49-F238E27FC236}">
                <a16:creationId xmlns:a16="http://schemas.microsoft.com/office/drawing/2014/main" id="{478FA9FC-4A68-8B4C-AE38-1074E1489DED}"/>
              </a:ext>
            </a:extLst>
          </p:cNvPr>
          <p:cNvSpPr>
            <a:spLocks noGrp="1"/>
          </p:cNvSpPr>
          <p:nvPr>
            <p:ph type="body" sz="quarter" idx="10"/>
          </p:nvPr>
        </p:nvSpPr>
        <p:spPr>
          <a:xfrm>
            <a:off x="988742" y="1543698"/>
            <a:ext cx="6922359" cy="4035170"/>
          </a:xfrm>
        </p:spPr>
        <p:txBody>
          <a:bodyPr>
            <a:noAutofit/>
          </a:bodyPr>
          <a:lstStyle/>
          <a:p>
            <a:pPr marL="342900" indent="-342900">
              <a:buFont typeface="Arial" panose="020B0604020202020204" pitchFamily="34" charset="0"/>
              <a:buChar char="•"/>
            </a:pPr>
            <a:r>
              <a:rPr lang="sv-SE" sz="2000" dirty="0"/>
              <a:t>Arbetet med vårdförloppen utgår från en överenskommelse mellan staten och Sveriges Kommuner och Regioner (SKR).</a:t>
            </a:r>
          </a:p>
          <a:p>
            <a:pPr marL="342900" indent="-342900">
              <a:buFont typeface="Arial" panose="020B0604020202020204" pitchFamily="34" charset="0"/>
              <a:buChar char="•"/>
            </a:pPr>
            <a:r>
              <a:rPr lang="sv-SE" sz="2000" dirty="0"/>
              <a:t>Regeringen vill med satsningen stödja utvecklingsarbetet i regionerna kring kunskapsstyrning i hälso- och sjukvården. </a:t>
            </a:r>
          </a:p>
          <a:p>
            <a:pPr marL="342900" indent="-342900">
              <a:buFont typeface="Arial" panose="020B0604020202020204" pitchFamily="34" charset="0"/>
              <a:buChar char="•"/>
            </a:pPr>
            <a:r>
              <a:rPr lang="sv-SE" sz="2000" dirty="0"/>
              <a:t>Vårdförloppen tas fram av regionerna inom Nationellt system för kunskapsstyrning Hälso- och sjukvård.</a:t>
            </a:r>
          </a:p>
          <a:p>
            <a:pPr marL="342900" indent="-342900">
              <a:buFont typeface="Arial" panose="020B0604020202020204" pitchFamily="34" charset="0"/>
              <a:buChar char="•"/>
            </a:pPr>
            <a:r>
              <a:rPr lang="sv-SE" sz="2000" dirty="0">
                <a:ea typeface="MS Mincho" panose="02020609040205080304" pitchFamily="49" charset="-128"/>
                <a:cs typeface="Arial" panose="020B0604020202020204" pitchFamily="34" charset="0"/>
              </a:rPr>
              <a:t>Vårdförloppen är primärt ett kunskapsstöd för hälso- och sjukvårdspersonal i det kliniska mötet med patient och närstående</a:t>
            </a:r>
          </a:p>
          <a:p>
            <a:pPr marL="342900" indent="-342900">
              <a:buFont typeface="Arial" panose="020B0604020202020204" pitchFamily="34" charset="0"/>
              <a:buChar char="•"/>
            </a:pPr>
            <a:r>
              <a:rPr lang="sv-SE" sz="2000" dirty="0"/>
              <a:t>Vårdförloppen ska utgå ifrån tillförlitliga och aktuella kunskapsstöd och baseras på bästa tillgängliga kunskap om vård och behandling.</a:t>
            </a:r>
          </a:p>
          <a:p>
            <a:pPr marL="342900" indent="-342900">
              <a:buFont typeface="Arial" panose="020B0604020202020204" pitchFamily="34" charset="0"/>
              <a:buChar char="•"/>
            </a:pPr>
            <a:endParaRPr lang="sv-SE" sz="2000" dirty="0"/>
          </a:p>
          <a:p>
            <a:endParaRPr lang="sv-SE" sz="2000" dirty="0"/>
          </a:p>
        </p:txBody>
      </p:sp>
      <p:pic>
        <p:nvPicPr>
          <p:cNvPr id="4" name="Bildobjekt 3"/>
          <p:cNvPicPr>
            <a:picLocks noChangeAspect="1"/>
          </p:cNvPicPr>
          <p:nvPr/>
        </p:nvPicPr>
        <p:blipFill rotWithShape="1">
          <a:blip r:embed="rId2" cstate="screen">
            <a:extLst>
              <a:ext uri="{28A0092B-C50C-407E-A947-70E740481C1C}">
                <a14:useLocalDpi xmlns:a14="http://schemas.microsoft.com/office/drawing/2010/main"/>
              </a:ext>
            </a:extLst>
          </a:blip>
          <a:srcRect l="27373"/>
          <a:stretch/>
        </p:blipFill>
        <p:spPr>
          <a:xfrm>
            <a:off x="7894224" y="1624979"/>
            <a:ext cx="4297776" cy="3254705"/>
          </a:xfrm>
          <a:prstGeom prst="rect">
            <a:avLst/>
          </a:prstGeom>
        </p:spPr>
      </p:pic>
    </p:spTree>
    <p:extLst>
      <p:ext uri="{BB962C8B-B14F-4D97-AF65-F5344CB8AC3E}">
        <p14:creationId xmlns:p14="http://schemas.microsoft.com/office/powerpoint/2010/main" val="2022214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988741" y="616842"/>
            <a:ext cx="9594591" cy="534626"/>
          </a:xfrm>
        </p:spPr>
        <p:txBody>
          <a:bodyPr>
            <a:noAutofit/>
          </a:bodyPr>
          <a:lstStyle/>
          <a:p>
            <a:r>
              <a:rPr lang="sv-SE" dirty="0">
                <a:solidFill>
                  <a:srgbClr val="5A8695"/>
                </a:solidFill>
              </a:rPr>
              <a:t>Personcentrerat och sammanhållet vårdförlopp för reumatoid artrit</a:t>
            </a:r>
          </a:p>
        </p:txBody>
      </p:sp>
      <p:sp>
        <p:nvSpPr>
          <p:cNvPr id="21" name="Rectangle 20">
            <a:extLst>
              <a:ext uri="{FF2B5EF4-FFF2-40B4-BE49-F238E27FC236}">
                <a16:creationId xmlns:a16="http://schemas.microsoft.com/office/drawing/2014/main" id="{3E0FFD61-48A6-4B7A-BD67-7DC59845871C}"/>
              </a:ext>
            </a:extLst>
          </p:cNvPr>
          <p:cNvSpPr/>
          <p:nvPr/>
        </p:nvSpPr>
        <p:spPr>
          <a:xfrm>
            <a:off x="988740" y="2075824"/>
            <a:ext cx="6174060" cy="34766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Ingång till vårdförloppet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Patienten är över 18 år och har ledvärk eller svullna leder där annan orsak till symtomen som till exempel trauma, gikt eller infektion har uteslutits.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sv-SE"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Samt att patienten har minst en av följande: </a:t>
            </a:r>
          </a:p>
          <a:p>
            <a:pPr marL="357188" marR="0" lvl="1" indent="-3444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symmetrisk småledsartrit </a:t>
            </a:r>
          </a:p>
          <a:p>
            <a:pPr marL="357188" marR="0" lvl="1" indent="-3444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minst en svullen led samt positivt anti-CCP-test </a:t>
            </a:r>
          </a:p>
          <a:p>
            <a:pPr marL="357188" marR="0" lvl="1" indent="-3444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minst en svullen led samt artritförändringar på röntgen </a:t>
            </a:r>
          </a:p>
          <a:p>
            <a:pPr marL="357188" marR="0" lvl="1" indent="-3444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ledvärk i händer eller fötter samt positivt anti-CCP-test</a:t>
            </a:r>
            <a:r>
              <a:rPr kumimoji="0" lang="sv-SE"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p>
        </p:txBody>
      </p:sp>
      <p:sp>
        <p:nvSpPr>
          <p:cNvPr id="9" name="Rectangle 8">
            <a:extLst>
              <a:ext uri="{FF2B5EF4-FFF2-40B4-BE49-F238E27FC236}">
                <a16:creationId xmlns:a16="http://schemas.microsoft.com/office/drawing/2014/main" id="{B0B07D15-DBC9-4A8D-93AF-5B2C4F8F0C21}"/>
              </a:ext>
            </a:extLst>
          </p:cNvPr>
          <p:cNvSpPr/>
          <p:nvPr/>
        </p:nvSpPr>
        <p:spPr>
          <a:xfrm>
            <a:off x="7479302" y="2075823"/>
            <a:ext cx="3953927" cy="34766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Utgång från vårdförloppet</a:t>
            </a: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diagnos RA inte kan fastställas</a:t>
            </a: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uppföljningsbesöket vid </a:t>
            </a:r>
            <a:br>
              <a:rPr kumimoji="0" lang="sv-SE"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br>
            <a:r>
              <a:rPr kumimoji="0" lang="sv-SE"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12 månader har skett</a:t>
            </a:r>
          </a:p>
        </p:txBody>
      </p:sp>
      <p:sp>
        <p:nvSpPr>
          <p:cNvPr id="2" name="Rektangel 1"/>
          <p:cNvSpPr/>
          <p:nvPr/>
        </p:nvSpPr>
        <p:spPr>
          <a:xfrm>
            <a:off x="895251" y="1219200"/>
            <a:ext cx="10434387" cy="923330"/>
          </a:xfrm>
          <a:prstGeom prst="rect">
            <a:avLst/>
          </a:prstGeom>
        </p:spPr>
        <p:txBody>
          <a:bodyPr wrap="square">
            <a:spAutoFit/>
          </a:bodyPr>
          <a:lstStyle/>
          <a:p>
            <a:r>
              <a:rPr kumimoji="0" lang="sv-SE" sz="1800" b="0" i="1" u="none" strike="noStrike" kern="1200" cap="none" spc="0" normalizeH="0" baseline="0" noProof="0" dirty="0">
                <a:ln>
                  <a:noFill/>
                </a:ln>
                <a:solidFill>
                  <a:srgbClr val="377D7A"/>
                </a:solidFill>
                <a:effectLst/>
                <a:uLnTx/>
                <a:uFillTx/>
                <a:latin typeface="Calibri" panose="020F0502020204030204"/>
                <a:ea typeface="+mn-ea"/>
                <a:cs typeface="+mn-cs"/>
              </a:rPr>
              <a:t>Vårdförloppet inleds vid välgrundad misstanke om </a:t>
            </a:r>
            <a:r>
              <a:rPr kumimoji="0" lang="sv-SE" sz="1800" b="0" i="1" u="none" strike="noStrike" kern="1200" cap="none" spc="0" normalizeH="0" baseline="0" noProof="0" dirty="0" err="1">
                <a:ln>
                  <a:noFill/>
                </a:ln>
                <a:solidFill>
                  <a:srgbClr val="377D7A"/>
                </a:solidFill>
                <a:effectLst/>
                <a:uLnTx/>
                <a:uFillTx/>
                <a:latin typeface="Calibri" panose="020F0502020204030204"/>
                <a:ea typeface="+mn-ea"/>
                <a:cs typeface="+mn-cs"/>
              </a:rPr>
              <a:t>reumatoid</a:t>
            </a:r>
            <a:r>
              <a:rPr kumimoji="0" lang="sv-SE" sz="1800" b="0" i="1" u="none" strike="noStrike" kern="1200" cap="none" spc="0" normalizeH="0" baseline="0" noProof="0" dirty="0">
                <a:ln>
                  <a:noFill/>
                </a:ln>
                <a:solidFill>
                  <a:srgbClr val="377D7A"/>
                </a:solidFill>
                <a:effectLst/>
                <a:uLnTx/>
                <a:uFillTx/>
                <a:latin typeface="Calibri" panose="020F0502020204030204"/>
                <a:ea typeface="+mn-ea"/>
                <a:cs typeface="+mn-cs"/>
              </a:rPr>
              <a:t> artrit</a:t>
            </a:r>
            <a:r>
              <a:rPr kumimoji="0" lang="sv-SE" sz="1800" b="0" i="1" u="none" strike="noStrike" kern="1200" cap="none" spc="0" normalizeH="0" noProof="0" dirty="0">
                <a:ln>
                  <a:noFill/>
                </a:ln>
                <a:solidFill>
                  <a:srgbClr val="377D7A"/>
                </a:solidFill>
                <a:effectLst/>
                <a:uLnTx/>
                <a:uFillTx/>
                <a:latin typeface="Calibri" panose="020F0502020204030204"/>
                <a:ea typeface="+mn-ea"/>
                <a:cs typeface="+mn-cs"/>
              </a:rPr>
              <a:t> </a:t>
            </a:r>
            <a:r>
              <a:rPr lang="sv-SE" i="1" dirty="0">
                <a:solidFill>
                  <a:srgbClr val="377D7A"/>
                </a:solidFill>
              </a:rPr>
              <a:t>och avslutas när patienten har haft diagnosen i ett år</a:t>
            </a:r>
            <a:endParaRPr lang="sv-SE" dirty="0">
              <a:solidFill>
                <a:srgbClr val="377D7A"/>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1" u="none" strike="noStrike" kern="1200" cap="none" spc="0" normalizeH="0" baseline="0" noProof="0" dirty="0">
              <a:ln>
                <a:noFill/>
              </a:ln>
              <a:solidFill>
                <a:srgbClr val="377D7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016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Nationell variation</a:t>
            </a:r>
          </a:p>
        </p:txBody>
      </p:sp>
      <p:sp>
        <p:nvSpPr>
          <p:cNvPr id="5" name="Platshållare för text 4"/>
          <p:cNvSpPr>
            <a:spLocks noGrp="1"/>
          </p:cNvSpPr>
          <p:nvPr>
            <p:ph type="body" sz="quarter" idx="10"/>
          </p:nvPr>
        </p:nvSpPr>
        <p:spPr>
          <a:solidFill>
            <a:schemeClr val="accent1">
              <a:lumMod val="20000"/>
              <a:lumOff val="80000"/>
            </a:schemeClr>
          </a:solidFill>
        </p:spPr>
        <p:txBody>
          <a:bodyPr tIns="90000"/>
          <a:lstStyle/>
          <a:p>
            <a:pPr marL="342900" indent="-342900">
              <a:lnSpc>
                <a:spcPct val="100000"/>
              </a:lnSpc>
              <a:spcBef>
                <a:spcPts val="600"/>
              </a:spcBef>
              <a:buFont typeface="Arial" panose="020B0604020202020204" pitchFamily="34" charset="0"/>
              <a:buChar char="•"/>
              <a:defRPr/>
            </a:pPr>
            <a:r>
              <a:rPr lang="sv-SE" dirty="0"/>
              <a:t>I en enkät (2019) till verksamhetsföreträdare svarar 65% att patienter med misstänkt RA får nybesök inom 4 veckor, 18% att patienterna får nybesök inom 6 v och 15% att patienterna får nybesök inom 7-12 v</a:t>
            </a:r>
          </a:p>
          <a:p>
            <a:pPr marL="342900" indent="-342900">
              <a:lnSpc>
                <a:spcPct val="100000"/>
              </a:lnSpc>
              <a:spcBef>
                <a:spcPts val="600"/>
              </a:spcBef>
              <a:buFont typeface="Arial" panose="020B0604020202020204" pitchFamily="34" charset="0"/>
              <a:buChar char="•"/>
              <a:defRPr/>
            </a:pPr>
            <a:r>
              <a:rPr lang="sv-SE" dirty="0"/>
              <a:t>I samma enkät svarar 31% att kardiovaskulär screening görs någon gång under första året.</a:t>
            </a:r>
          </a:p>
          <a:p>
            <a:pPr marL="342900" indent="-342900">
              <a:lnSpc>
                <a:spcPct val="100000"/>
              </a:lnSpc>
              <a:spcBef>
                <a:spcPts val="600"/>
              </a:spcBef>
              <a:buFont typeface="Arial" panose="020B0604020202020204" pitchFamily="34" charset="0"/>
              <a:buChar char="•"/>
              <a:defRPr/>
            </a:pPr>
            <a:r>
              <a:rPr lang="sv-SE" dirty="0"/>
              <a:t>Data från SRQ visar att det är mycket stor variation i registrering av besöksdata i SRQ – därmed går inte att utvärdera om </a:t>
            </a:r>
            <a:r>
              <a:rPr lang="sv-SE" dirty="0" err="1"/>
              <a:t>målvärden</a:t>
            </a:r>
            <a:r>
              <a:rPr lang="sv-SE" dirty="0"/>
              <a:t> för tex sjukdomsaktivitet nås.</a:t>
            </a:r>
          </a:p>
          <a:p>
            <a:pPr marL="34290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Finns inte besöken registrerade i SRQ vet vi inte om de genomförs eller inte</a:t>
            </a:r>
          </a:p>
          <a:p>
            <a:endParaRPr lang="sv-SE" dirty="0"/>
          </a:p>
        </p:txBody>
      </p:sp>
      <p:sp>
        <p:nvSpPr>
          <p:cNvPr id="6" name="textruta 5"/>
          <p:cNvSpPr txBox="1"/>
          <p:nvPr/>
        </p:nvSpPr>
        <p:spPr>
          <a:xfrm>
            <a:off x="10925135" y="24939"/>
            <a:ext cx="1551963" cy="276999"/>
          </a:xfrm>
          <a:prstGeom prst="rect">
            <a:avLst/>
          </a:prstGeom>
          <a:noFill/>
        </p:spPr>
        <p:txBody>
          <a:bodyPr wrap="square" rtlCol="0">
            <a:spAutoFit/>
          </a:bodyPr>
          <a:lstStyle/>
          <a:p>
            <a:r>
              <a:rPr lang="sv-SE" sz="1200" dirty="0" err="1">
                <a:solidFill>
                  <a:schemeClr val="bg1">
                    <a:lumMod val="65000"/>
                  </a:schemeClr>
                </a:solidFill>
              </a:rPr>
              <a:t>Reumatoid</a:t>
            </a:r>
            <a:r>
              <a:rPr lang="sv-SE" sz="1200" dirty="0">
                <a:solidFill>
                  <a:schemeClr val="bg1">
                    <a:lumMod val="65000"/>
                  </a:schemeClr>
                </a:solidFill>
              </a:rPr>
              <a:t> artrit</a:t>
            </a:r>
          </a:p>
        </p:txBody>
      </p:sp>
    </p:spTree>
    <p:extLst>
      <p:ext uri="{BB962C8B-B14F-4D97-AF65-F5344CB8AC3E}">
        <p14:creationId xmlns:p14="http://schemas.microsoft.com/office/powerpoint/2010/main" val="185936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988741" y="616841"/>
            <a:ext cx="9962793" cy="609793"/>
          </a:xfrm>
        </p:spPr>
        <p:txBody>
          <a:bodyPr>
            <a:noAutofit/>
          </a:bodyPr>
          <a:lstStyle/>
          <a:p>
            <a:r>
              <a:rPr lang="sv-SE" sz="2800" dirty="0"/>
              <a:t>Vårdförloppet utgår från tillförlitliga och aktuella kunskapsstöd och baseras på bästa tillgängliga kunskap</a:t>
            </a:r>
          </a:p>
        </p:txBody>
      </p:sp>
      <p:sp>
        <p:nvSpPr>
          <p:cNvPr id="6" name="Platshållare för text 4"/>
          <p:cNvSpPr>
            <a:spLocks noGrp="1"/>
          </p:cNvSpPr>
          <p:nvPr>
            <p:ph type="body" sz="quarter" idx="10"/>
          </p:nvPr>
        </p:nvSpPr>
        <p:spPr>
          <a:xfrm>
            <a:off x="989012" y="1422399"/>
            <a:ext cx="8130050" cy="4818759"/>
          </a:xfrm>
          <a:solidFill>
            <a:schemeClr val="accent1">
              <a:lumMod val="20000"/>
              <a:lumOff val="80000"/>
            </a:schemeClr>
          </a:solidFill>
        </p:spPr>
        <p:txBody>
          <a:bodyPr tIns="90000">
            <a:normAutofit fontScale="92500"/>
          </a:bodyPr>
          <a:lstStyle/>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Europeiska (EULAR) rekommendationer för </a:t>
            </a:r>
          </a:p>
          <a:p>
            <a:pPr marL="1028700" lvl="1" indent="-342900">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omhändertagande av patienter med tidig reumatoid artrit</a:t>
            </a:r>
          </a:p>
          <a:p>
            <a:pPr marL="1028700" lvl="1" indent="-342900">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fysisk aktivitet hos patienter med reumatisk sjukdom samt artros</a:t>
            </a:r>
          </a:p>
          <a:p>
            <a:pPr marL="1028700" lvl="1" indent="-342900">
              <a:lnSpc>
                <a:spcPct val="100000"/>
              </a:lnSpc>
              <a:spcBef>
                <a:spcPts val="600"/>
              </a:spcBef>
              <a:defRPr/>
            </a:pPr>
            <a:r>
              <a:rPr lang="en-US" dirty="0" err="1"/>
              <a:t>sjuksköterskans</a:t>
            </a:r>
            <a:r>
              <a:rPr lang="en-US" dirty="0"/>
              <a:t> roll </a:t>
            </a:r>
            <a:r>
              <a:rPr lang="en-US" dirty="0" err="1"/>
              <a:t>i</a:t>
            </a:r>
            <a:r>
              <a:rPr lang="en-US" dirty="0"/>
              <a:t> </a:t>
            </a:r>
            <a:r>
              <a:rPr lang="en-US" dirty="0" err="1"/>
              <a:t>omhändertagandet</a:t>
            </a:r>
            <a:r>
              <a:rPr lang="en-US" dirty="0"/>
              <a:t> av </a:t>
            </a:r>
            <a:r>
              <a:rPr lang="en-US" dirty="0" err="1"/>
              <a:t>patienter</a:t>
            </a:r>
            <a:r>
              <a:rPr lang="en-US" dirty="0"/>
              <a:t> med </a:t>
            </a:r>
            <a:r>
              <a:rPr lang="en-US" dirty="0" err="1"/>
              <a:t>kronisk</a:t>
            </a:r>
            <a:r>
              <a:rPr lang="en-US" dirty="0"/>
              <a:t> </a:t>
            </a:r>
            <a:r>
              <a:rPr lang="en-US" dirty="0" err="1"/>
              <a:t>inflammatorisk</a:t>
            </a:r>
            <a:r>
              <a:rPr lang="en-US" dirty="0"/>
              <a:t> </a:t>
            </a:r>
            <a:r>
              <a:rPr lang="en-US" dirty="0" err="1"/>
              <a:t>artrit</a:t>
            </a:r>
            <a:r>
              <a:rPr lang="en-US" dirty="0"/>
              <a:t> </a:t>
            </a:r>
          </a:p>
          <a:p>
            <a:pPr marL="1028700" lvl="1" indent="-342900">
              <a:lnSpc>
                <a:spcPct val="100000"/>
              </a:lnSpc>
              <a:spcBef>
                <a:spcPts val="600"/>
              </a:spcBef>
              <a:defRPr/>
            </a:pPr>
            <a:r>
              <a:rPr lang="en-US" dirty="0" err="1"/>
              <a:t>patientutbildning</a:t>
            </a:r>
            <a:r>
              <a:rPr lang="en-US" dirty="0"/>
              <a:t> för </a:t>
            </a:r>
            <a:r>
              <a:rPr lang="en-US" dirty="0" err="1"/>
              <a:t>patienter</a:t>
            </a:r>
            <a:r>
              <a:rPr lang="en-US" dirty="0"/>
              <a:t> med </a:t>
            </a:r>
            <a:r>
              <a:rPr lang="en-US" dirty="0" err="1"/>
              <a:t>inflammatorisk</a:t>
            </a:r>
            <a:r>
              <a:rPr lang="en-US" dirty="0"/>
              <a:t> </a:t>
            </a:r>
            <a:r>
              <a:rPr lang="en-US" dirty="0" err="1"/>
              <a:t>artrit</a:t>
            </a:r>
            <a:endParaRPr lang="en-US" dirty="0"/>
          </a:p>
          <a:p>
            <a:pPr marL="342900" lvl="0" indent="-342900">
              <a:lnSpc>
                <a:spcPct val="100000"/>
              </a:lnSpc>
              <a:spcBef>
                <a:spcPts val="600"/>
              </a:spcBef>
              <a:buFont typeface="Arial" panose="020B0604020202020204" pitchFamily="34" charset="0"/>
              <a:buChar char="•"/>
              <a:defRPr/>
            </a:pPr>
            <a:r>
              <a:rPr lang="en-US" dirty="0" err="1">
                <a:solidFill>
                  <a:srgbClr val="000000"/>
                </a:solidFill>
                <a:ea typeface="Calibri" panose="020F0502020204030204" pitchFamily="34" charset="0"/>
                <a:cs typeface="Arial" panose="020B0604020202020204" pitchFamily="34" charset="0"/>
              </a:rPr>
              <a:t>Svensk</a:t>
            </a:r>
            <a:r>
              <a:rPr lang="en-US" dirty="0">
                <a:solidFill>
                  <a:srgbClr val="000000"/>
                </a:solidFill>
                <a:ea typeface="Calibri" panose="020F0502020204030204" pitchFamily="34" charset="0"/>
                <a:cs typeface="Arial" panose="020B0604020202020204" pitchFamily="34" charset="0"/>
              </a:rPr>
              <a:t> </a:t>
            </a:r>
            <a:r>
              <a:rPr lang="en-US" dirty="0" err="1">
                <a:solidFill>
                  <a:srgbClr val="000000"/>
                </a:solidFill>
                <a:ea typeface="Calibri" panose="020F0502020204030204" pitchFamily="34" charset="0"/>
                <a:cs typeface="Arial" panose="020B0604020202020204" pitchFamily="34" charset="0"/>
              </a:rPr>
              <a:t>Reumatologisk</a:t>
            </a:r>
            <a:r>
              <a:rPr lang="en-US" dirty="0">
                <a:solidFill>
                  <a:srgbClr val="000000"/>
                </a:solidFill>
                <a:ea typeface="Calibri" panose="020F0502020204030204" pitchFamily="34" charset="0"/>
                <a:cs typeface="Arial" panose="020B0604020202020204" pitchFamily="34" charset="0"/>
              </a:rPr>
              <a:t> </a:t>
            </a:r>
            <a:r>
              <a:rPr lang="en-US" dirty="0" err="1">
                <a:solidFill>
                  <a:srgbClr val="000000"/>
                </a:solidFill>
                <a:ea typeface="Calibri" panose="020F0502020204030204" pitchFamily="34" charset="0"/>
                <a:cs typeface="Arial" panose="020B0604020202020204" pitchFamily="34" charset="0"/>
              </a:rPr>
              <a:t>Förenings</a:t>
            </a:r>
            <a:r>
              <a:rPr lang="en-US" dirty="0">
                <a:solidFill>
                  <a:srgbClr val="000000"/>
                </a:solidFill>
                <a:ea typeface="Calibri" panose="020F0502020204030204" pitchFamily="34" charset="0"/>
                <a:cs typeface="Arial" panose="020B0604020202020204" pitchFamily="34" charset="0"/>
              </a:rPr>
              <a:t> (SRF) </a:t>
            </a:r>
            <a:r>
              <a:rPr lang="en-US" dirty="0" err="1">
                <a:solidFill>
                  <a:srgbClr val="000000"/>
                </a:solidFill>
                <a:ea typeface="Calibri" panose="020F0502020204030204" pitchFamily="34" charset="0"/>
                <a:cs typeface="Arial" panose="020B0604020202020204" pitchFamily="34" charset="0"/>
              </a:rPr>
              <a:t>nationella</a:t>
            </a:r>
            <a:r>
              <a:rPr lang="en-US" dirty="0">
                <a:solidFill>
                  <a:srgbClr val="000000"/>
                </a:solidFill>
                <a:ea typeface="Calibri" panose="020F0502020204030204" pitchFamily="34" charset="0"/>
                <a:cs typeface="Arial" panose="020B0604020202020204" pitchFamily="34" charset="0"/>
              </a:rPr>
              <a:t> </a:t>
            </a:r>
            <a:r>
              <a:rPr lang="en-US" dirty="0" err="1">
                <a:solidFill>
                  <a:srgbClr val="000000"/>
                </a:solidFill>
                <a:ea typeface="Calibri" panose="020F0502020204030204" pitchFamily="34" charset="0"/>
                <a:cs typeface="Arial" panose="020B0604020202020204" pitchFamily="34" charset="0"/>
              </a:rPr>
              <a:t>riktlinjer</a:t>
            </a:r>
            <a:r>
              <a:rPr lang="en-US" dirty="0">
                <a:solidFill>
                  <a:srgbClr val="000000"/>
                </a:solidFill>
                <a:ea typeface="Calibri" panose="020F0502020204030204" pitchFamily="34" charset="0"/>
                <a:cs typeface="Arial" panose="020B0604020202020204" pitchFamily="34" charset="0"/>
              </a:rPr>
              <a:t> och </a:t>
            </a:r>
            <a:r>
              <a:rPr lang="en-US" dirty="0" err="1">
                <a:solidFill>
                  <a:srgbClr val="000000"/>
                </a:solidFill>
                <a:ea typeface="Calibri" panose="020F0502020204030204" pitchFamily="34" charset="0"/>
                <a:cs typeface="Arial" panose="020B0604020202020204" pitchFamily="34" charset="0"/>
              </a:rPr>
              <a:t>rekommendationer</a:t>
            </a:r>
            <a:endParaRPr lang="en-US" dirty="0">
              <a:solidFill>
                <a:srgbClr val="000000"/>
              </a:solidFill>
              <a:ea typeface="Calibri" panose="020F0502020204030204" pitchFamily="34" charset="0"/>
              <a:cs typeface="Arial" panose="020B0604020202020204" pitchFamily="34" charset="0"/>
            </a:endParaRPr>
          </a:p>
          <a:p>
            <a:pPr marL="342900" lvl="0" indent="-342900">
              <a:lnSpc>
                <a:spcPct val="100000"/>
              </a:lnSpc>
              <a:spcBef>
                <a:spcPts val="600"/>
              </a:spcBef>
              <a:buFont typeface="Arial" panose="020B0604020202020204" pitchFamily="34" charset="0"/>
              <a:buChar char="•"/>
              <a:defRPr/>
            </a:pPr>
            <a:r>
              <a:rPr lang="en-US" dirty="0">
                <a:solidFill>
                  <a:srgbClr val="000000"/>
                </a:solidFill>
                <a:ea typeface="Calibri" panose="020F0502020204030204" pitchFamily="34" charset="0"/>
                <a:cs typeface="Arial" panose="020B0604020202020204" pitchFamily="34" charset="0"/>
              </a:rPr>
              <a:t>SRFs och Svenska </a:t>
            </a:r>
            <a:r>
              <a:rPr lang="en-US" dirty="0" err="1">
                <a:solidFill>
                  <a:srgbClr val="000000"/>
                </a:solidFill>
                <a:ea typeface="Calibri" panose="020F0502020204030204" pitchFamily="34" charset="0"/>
                <a:cs typeface="Arial" panose="020B0604020202020204" pitchFamily="34" charset="0"/>
              </a:rPr>
              <a:t>Läkaresällskapets</a:t>
            </a:r>
            <a:r>
              <a:rPr lang="en-US" dirty="0">
                <a:solidFill>
                  <a:srgbClr val="000000"/>
                </a:solidFill>
                <a:ea typeface="Calibri" panose="020F0502020204030204" pitchFamily="34" charset="0"/>
                <a:cs typeface="Arial" panose="020B0604020202020204" pitchFamily="34" charset="0"/>
              </a:rPr>
              <a:t> </a:t>
            </a:r>
            <a:r>
              <a:rPr lang="en-US" dirty="0" err="1">
                <a:solidFill>
                  <a:srgbClr val="000000"/>
                </a:solidFill>
                <a:ea typeface="Calibri" panose="020F0502020204030204" pitchFamily="34" charset="0"/>
                <a:cs typeface="Arial" panose="020B0604020202020204" pitchFamily="34" charset="0"/>
              </a:rPr>
              <a:t>rekommendationer</a:t>
            </a:r>
            <a:r>
              <a:rPr lang="en-US" dirty="0">
                <a:solidFill>
                  <a:srgbClr val="000000"/>
                </a:solidFill>
                <a:ea typeface="Calibri" panose="020F0502020204030204" pitchFamily="34" charset="0"/>
                <a:cs typeface="Arial" panose="020B0604020202020204" pitchFamily="34" charset="0"/>
              </a:rPr>
              <a:t> </a:t>
            </a:r>
            <a:r>
              <a:rPr lang="en-US" dirty="0" err="1">
                <a:solidFill>
                  <a:srgbClr val="000000"/>
                </a:solidFill>
                <a:ea typeface="Calibri" panose="020F0502020204030204" pitchFamily="34" charset="0"/>
                <a:cs typeface="Arial" panose="020B0604020202020204" pitchFamily="34" charset="0"/>
              </a:rPr>
              <a:t>avseende</a:t>
            </a:r>
            <a:r>
              <a:rPr lang="en-US" dirty="0">
                <a:solidFill>
                  <a:srgbClr val="000000"/>
                </a:solidFill>
                <a:ea typeface="Calibri" panose="020F0502020204030204" pitchFamily="34" charset="0"/>
                <a:cs typeface="Arial" panose="020B0604020202020204" pitchFamily="34" charset="0"/>
              </a:rPr>
              <a:t> </a:t>
            </a:r>
            <a:r>
              <a:rPr lang="en-US" dirty="0" err="1">
                <a:solidFill>
                  <a:srgbClr val="000000"/>
                </a:solidFill>
                <a:ea typeface="Calibri" panose="020F0502020204030204" pitchFamily="34" charset="0"/>
                <a:cs typeface="Arial" panose="020B0604020202020204" pitchFamily="34" charset="0"/>
              </a:rPr>
              <a:t>levnadsvanearbete</a:t>
            </a:r>
            <a:r>
              <a:rPr lang="en-US" dirty="0">
                <a:solidFill>
                  <a:srgbClr val="000000"/>
                </a:solidFill>
                <a:ea typeface="Calibri" panose="020F0502020204030204" pitchFamily="34" charset="0"/>
                <a:cs typeface="Arial" panose="020B0604020202020204" pitchFamily="34" charset="0"/>
              </a:rPr>
              <a:t> vid </a:t>
            </a:r>
            <a:r>
              <a:rPr lang="en-US" dirty="0" err="1">
                <a:solidFill>
                  <a:srgbClr val="000000"/>
                </a:solidFill>
                <a:ea typeface="Calibri" panose="020F0502020204030204" pitchFamily="34" charset="0"/>
                <a:cs typeface="Arial" panose="020B0604020202020204" pitchFamily="34" charset="0"/>
              </a:rPr>
              <a:t>inflammatorisk</a:t>
            </a:r>
            <a:r>
              <a:rPr lang="en-US" dirty="0">
                <a:solidFill>
                  <a:srgbClr val="000000"/>
                </a:solidFill>
                <a:ea typeface="Calibri" panose="020F0502020204030204" pitchFamily="34" charset="0"/>
                <a:cs typeface="Arial" panose="020B0604020202020204" pitchFamily="34" charset="0"/>
              </a:rPr>
              <a:t> </a:t>
            </a:r>
            <a:r>
              <a:rPr lang="en-US" dirty="0" err="1">
                <a:solidFill>
                  <a:srgbClr val="000000"/>
                </a:solidFill>
                <a:ea typeface="Calibri" panose="020F0502020204030204" pitchFamily="34" charset="0"/>
                <a:cs typeface="Arial" panose="020B0604020202020204" pitchFamily="34" charset="0"/>
              </a:rPr>
              <a:t>reumatisk</a:t>
            </a:r>
            <a:r>
              <a:rPr lang="en-US" dirty="0">
                <a:solidFill>
                  <a:srgbClr val="000000"/>
                </a:solidFill>
                <a:ea typeface="Calibri" panose="020F0502020204030204" pitchFamily="34" charset="0"/>
                <a:cs typeface="Arial" panose="020B0604020202020204" pitchFamily="34" charset="0"/>
              </a:rPr>
              <a:t> </a:t>
            </a:r>
            <a:r>
              <a:rPr lang="en-US" dirty="0" err="1">
                <a:solidFill>
                  <a:srgbClr val="000000"/>
                </a:solidFill>
                <a:ea typeface="Calibri" panose="020F0502020204030204" pitchFamily="34" charset="0"/>
                <a:cs typeface="Arial" panose="020B0604020202020204" pitchFamily="34" charset="0"/>
              </a:rPr>
              <a:t>sjukdom</a:t>
            </a:r>
            <a:endParaRPr lang="en-US" dirty="0">
              <a:solidFill>
                <a:srgbClr val="000000"/>
              </a:solidFill>
              <a:ea typeface="Calibri" panose="020F0502020204030204" pitchFamily="34" charset="0"/>
              <a:cs typeface="Arial" panose="020B0604020202020204" pitchFamily="34" charset="0"/>
            </a:endParaRPr>
          </a:p>
          <a:p>
            <a:pPr marL="342900" lvl="0" indent="-342900">
              <a:lnSpc>
                <a:spcPct val="100000"/>
              </a:lnSpc>
              <a:spcBef>
                <a:spcPts val="600"/>
              </a:spcBef>
              <a:buFont typeface="Arial" panose="020B0604020202020204" pitchFamily="34" charset="0"/>
              <a:buChar char="•"/>
              <a:defRPr/>
            </a:pPr>
            <a:endParaRPr lang="en-US" dirty="0">
              <a:solidFill>
                <a:srgbClr val="000000"/>
              </a:solidFill>
              <a:ea typeface="Calibri" panose="020F0502020204030204" pitchFamily="34" charset="0"/>
              <a:cs typeface="Arial" panose="020B0604020202020204" pitchFamily="34" charset="0"/>
            </a:endParaRPr>
          </a:p>
          <a:p>
            <a:pPr marL="342900" lvl="0" indent="-342900">
              <a:lnSpc>
                <a:spcPct val="100000"/>
              </a:lnSpc>
              <a:spcBef>
                <a:spcPts val="600"/>
              </a:spcBef>
              <a:buFont typeface="Arial" panose="020B0604020202020204" pitchFamily="34" charset="0"/>
              <a:buChar char="•"/>
              <a:defRPr/>
            </a:pPr>
            <a:endParaRPr lang="sv-SE" dirty="0">
              <a:solidFill>
                <a:srgbClr val="000000"/>
              </a:solidFill>
              <a:ea typeface="Calibri" panose="020F0502020204030204" pitchFamily="34" charset="0"/>
              <a:cs typeface="Arial" panose="020B0604020202020204" pitchFamily="34" charset="0"/>
            </a:endParaRPr>
          </a:p>
          <a:p>
            <a:pPr lvl="0">
              <a:lnSpc>
                <a:spcPct val="100000"/>
              </a:lnSpc>
              <a:spcBef>
                <a:spcPts val="600"/>
              </a:spcBef>
              <a:defRPr/>
            </a:pPr>
            <a:endParaRPr lang="sv-SE" dirty="0">
              <a:solidFill>
                <a:srgbClr val="000000"/>
              </a:solidFill>
              <a:ea typeface="Calibri" panose="020F0502020204030204" pitchFamily="34" charset="0"/>
              <a:cs typeface="Arial" panose="020B0604020202020204" pitchFamily="34" charset="0"/>
            </a:endParaRPr>
          </a:p>
          <a:p>
            <a:endParaRPr lang="sv-SE" dirty="0"/>
          </a:p>
        </p:txBody>
      </p:sp>
      <p:pic>
        <p:nvPicPr>
          <p:cNvPr id="4" name="Bildobjekt 3"/>
          <p:cNvPicPr>
            <a:picLocks noChangeAspect="1"/>
          </p:cNvPicPr>
          <p:nvPr/>
        </p:nvPicPr>
        <p:blipFill rotWithShape="1">
          <a:blip r:embed="rId2">
            <a:extLst>
              <a:ext uri="{28A0092B-C50C-407E-A947-70E740481C1C}">
                <a14:useLocalDpi xmlns:a14="http://schemas.microsoft.com/office/drawing/2010/main" val="0"/>
              </a:ext>
            </a:extLst>
          </a:blip>
          <a:srcRect l="22562" t="21573" r="7634"/>
          <a:stretch/>
        </p:blipFill>
        <p:spPr>
          <a:xfrm>
            <a:off x="9262872" y="1422400"/>
            <a:ext cx="2424701" cy="4083384"/>
          </a:xfrm>
          <a:prstGeom prst="rect">
            <a:avLst/>
          </a:prstGeom>
        </p:spPr>
      </p:pic>
      <p:sp>
        <p:nvSpPr>
          <p:cNvPr id="7" name="textruta 6"/>
          <p:cNvSpPr txBox="1"/>
          <p:nvPr/>
        </p:nvSpPr>
        <p:spPr>
          <a:xfrm>
            <a:off x="10925135" y="24939"/>
            <a:ext cx="1551963" cy="276999"/>
          </a:xfrm>
          <a:prstGeom prst="rect">
            <a:avLst/>
          </a:prstGeom>
          <a:noFill/>
        </p:spPr>
        <p:txBody>
          <a:bodyPr wrap="square" rtlCol="0">
            <a:spAutoFit/>
          </a:bodyPr>
          <a:lstStyle/>
          <a:p>
            <a:r>
              <a:rPr lang="sv-SE" sz="1200" dirty="0" err="1">
                <a:solidFill>
                  <a:schemeClr val="bg1">
                    <a:lumMod val="65000"/>
                  </a:schemeClr>
                </a:solidFill>
              </a:rPr>
              <a:t>Reumatoid</a:t>
            </a:r>
            <a:r>
              <a:rPr lang="sv-SE" sz="1200" dirty="0">
                <a:solidFill>
                  <a:schemeClr val="bg1">
                    <a:lumMod val="65000"/>
                  </a:schemeClr>
                </a:solidFill>
              </a:rPr>
              <a:t> artrit</a:t>
            </a:r>
          </a:p>
        </p:txBody>
      </p:sp>
    </p:spTree>
    <p:extLst>
      <p:ext uri="{BB962C8B-B14F-4D97-AF65-F5344CB8AC3E}">
        <p14:creationId xmlns:p14="http://schemas.microsoft.com/office/powerpoint/2010/main" val="4056409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normAutofit/>
          </a:bodyPr>
          <a:lstStyle/>
          <a:p>
            <a:r>
              <a:rPr lang="sv-SE" dirty="0"/>
              <a:t>Nulägesbeskrivning ur ett patientperspektiv</a:t>
            </a:r>
          </a:p>
        </p:txBody>
      </p:sp>
      <p:sp>
        <p:nvSpPr>
          <p:cNvPr id="8" name="Platshållare för text 4"/>
          <p:cNvSpPr txBox="1">
            <a:spLocks/>
          </p:cNvSpPr>
          <p:nvPr/>
        </p:nvSpPr>
        <p:spPr>
          <a:xfrm>
            <a:off x="5132390" y="3297294"/>
            <a:ext cx="5407270" cy="792000"/>
          </a:xfrm>
          <a:prstGeom prst="rect">
            <a:avLst/>
          </a:prstGeom>
          <a:solidFill>
            <a:schemeClr val="accent4">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Reumatoid artrit kan ha stor påverkan på patientens liv</a:t>
            </a:r>
          </a:p>
        </p:txBody>
      </p:sp>
      <p:sp>
        <p:nvSpPr>
          <p:cNvPr id="9" name="Platshållare för text 4"/>
          <p:cNvSpPr txBox="1">
            <a:spLocks/>
          </p:cNvSpPr>
          <p:nvPr/>
        </p:nvSpPr>
        <p:spPr>
          <a:xfrm>
            <a:off x="5132391" y="4756453"/>
            <a:ext cx="5407270" cy="792000"/>
          </a:xfrm>
          <a:prstGeom prst="rect">
            <a:avLst/>
          </a:prstGeom>
          <a:solidFill>
            <a:schemeClr val="accent4">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Att leva med reumatoid artrit medför stort egenansvar</a:t>
            </a:r>
            <a:endParaRPr lang="sv-SE" dirty="0"/>
          </a:p>
        </p:txBody>
      </p:sp>
      <p:sp>
        <p:nvSpPr>
          <p:cNvPr id="2" name="Högerpil 1"/>
          <p:cNvSpPr/>
          <p:nvPr/>
        </p:nvSpPr>
        <p:spPr>
          <a:xfrm>
            <a:off x="4826271" y="1953398"/>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Högerpil 11"/>
          <p:cNvSpPr/>
          <p:nvPr/>
        </p:nvSpPr>
        <p:spPr>
          <a:xfrm>
            <a:off x="4826271" y="3379149"/>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Högerpil 13"/>
          <p:cNvSpPr/>
          <p:nvPr/>
        </p:nvSpPr>
        <p:spPr>
          <a:xfrm>
            <a:off x="4826271" y="4829355"/>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text 4"/>
          <p:cNvSpPr>
            <a:spLocks noGrp="1"/>
          </p:cNvSpPr>
          <p:nvPr>
            <p:ph type="body" sz="quarter" idx="10"/>
          </p:nvPr>
        </p:nvSpPr>
        <p:spPr>
          <a:xfrm>
            <a:off x="5132393" y="1894488"/>
            <a:ext cx="5407270" cy="792000"/>
          </a:xfrm>
          <a:solidFill>
            <a:schemeClr val="accent4">
              <a:lumMod val="60000"/>
              <a:lumOff val="40000"/>
            </a:schemeClr>
          </a:solidFill>
        </p:spPr>
        <p:txBody>
          <a:bodyPr>
            <a:noAutofit/>
          </a:body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Utredning av reumatoid artrit kan ta tid</a:t>
            </a:r>
            <a:endParaRPr lang="sv-SE" dirty="0"/>
          </a:p>
          <a:p>
            <a:pPr lvl="0">
              <a:lnSpc>
                <a:spcPct val="100000"/>
              </a:lnSpc>
              <a:spcBef>
                <a:spcPts val="600"/>
              </a:spcBef>
              <a:defRPr/>
            </a:pPr>
            <a:endParaRPr lang="sv-SE" sz="1600" dirty="0"/>
          </a:p>
        </p:txBody>
      </p:sp>
      <p:sp>
        <p:nvSpPr>
          <p:cNvPr id="18" name="textruta 17"/>
          <p:cNvSpPr txBox="1"/>
          <p:nvPr/>
        </p:nvSpPr>
        <p:spPr>
          <a:xfrm>
            <a:off x="5132389" y="1318668"/>
            <a:ext cx="1956241" cy="523220"/>
          </a:xfrm>
          <a:prstGeom prst="rect">
            <a:avLst/>
          </a:prstGeom>
          <a:noFill/>
        </p:spPr>
        <p:txBody>
          <a:bodyPr wrap="none" rtlCol="0">
            <a:spAutoFit/>
          </a:bodyPr>
          <a:lstStyle/>
          <a:p>
            <a:r>
              <a:rPr lang="sv-SE" sz="2800" b="1" dirty="0">
                <a:solidFill>
                  <a:schemeClr val="accent4">
                    <a:lumMod val="75000"/>
                  </a:schemeClr>
                </a:solidFill>
              </a:rPr>
              <a:t>Utmaningar</a:t>
            </a:r>
          </a:p>
        </p:txBody>
      </p:sp>
      <p:sp>
        <p:nvSpPr>
          <p:cNvPr id="19" name="textruta 18"/>
          <p:cNvSpPr txBox="1"/>
          <p:nvPr/>
        </p:nvSpPr>
        <p:spPr>
          <a:xfrm>
            <a:off x="10925135" y="24939"/>
            <a:ext cx="1551963" cy="276999"/>
          </a:xfrm>
          <a:prstGeom prst="rect">
            <a:avLst/>
          </a:prstGeom>
          <a:noFill/>
        </p:spPr>
        <p:txBody>
          <a:bodyPr wrap="square" rtlCol="0">
            <a:spAutoFit/>
          </a:bodyPr>
          <a:lstStyle/>
          <a:p>
            <a:r>
              <a:rPr lang="sv-SE" sz="1200" dirty="0" err="1">
                <a:solidFill>
                  <a:schemeClr val="bg1">
                    <a:lumMod val="65000"/>
                  </a:schemeClr>
                </a:solidFill>
              </a:rPr>
              <a:t>Reumatoid</a:t>
            </a:r>
            <a:r>
              <a:rPr lang="sv-SE" sz="1200" dirty="0">
                <a:solidFill>
                  <a:schemeClr val="bg1">
                    <a:lumMod val="65000"/>
                  </a:schemeClr>
                </a:solidFill>
              </a:rPr>
              <a:t> artrit</a:t>
            </a:r>
          </a:p>
        </p:txBody>
      </p:sp>
      <p:pic>
        <p:nvPicPr>
          <p:cNvPr id="20" name="Picture 3">
            <a:extLst>
              <a:ext uri="{FF2B5EF4-FFF2-40B4-BE49-F238E27FC236}">
                <a16:creationId xmlns:a16="http://schemas.microsoft.com/office/drawing/2014/main" id="{214262A2-CA36-4888-8697-ECB10436E359}"/>
              </a:ext>
            </a:extLst>
          </p:cNvPr>
          <p:cNvPicPr>
            <a:picLocks noChangeAspect="1"/>
          </p:cNvPicPr>
          <p:nvPr/>
        </p:nvPicPr>
        <p:blipFill rotWithShape="1">
          <a:blip r:embed="rId3"/>
          <a:srcRect b="4780"/>
          <a:stretch/>
        </p:blipFill>
        <p:spPr>
          <a:xfrm>
            <a:off x="988742" y="1318668"/>
            <a:ext cx="3502558" cy="5057611"/>
          </a:xfrm>
          <a:prstGeom prst="rect">
            <a:avLst/>
          </a:prstGeom>
        </p:spPr>
      </p:pic>
    </p:spTree>
    <p:extLst>
      <p:ext uri="{BB962C8B-B14F-4D97-AF65-F5344CB8AC3E}">
        <p14:creationId xmlns:p14="http://schemas.microsoft.com/office/powerpoint/2010/main" val="3348951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29" name="Rectangle 28">
            <a:extLst>
              <a:ext uri="{FF2B5EF4-FFF2-40B4-BE49-F238E27FC236}">
                <a16:creationId xmlns:a16="http://schemas.microsoft.com/office/drawing/2014/main" id="{DD8C4BEE-7F0B-438E-A43A-161FF0E3A92E}"/>
              </a:ext>
            </a:extLst>
          </p:cNvPr>
          <p:cNvSpPr/>
          <p:nvPr/>
        </p:nvSpPr>
        <p:spPr>
          <a:xfrm>
            <a:off x="1066800" y="1863638"/>
            <a:ext cx="9305925" cy="3864439"/>
          </a:xfrm>
          <a:prstGeom prst="rect">
            <a:avLst/>
          </a:prstGeom>
          <a:solidFill>
            <a:srgbClr val="D1EBEA"/>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180000" lvl="0" indent="-180000">
              <a:spcBef>
                <a:spcPts val="600"/>
              </a:spcBef>
              <a:spcAft>
                <a:spcPts val="1200"/>
              </a:spcAft>
              <a:buFont typeface="Arial" panose="020B0604020202020204" pitchFamily="34" charset="0"/>
              <a:buChar char="•"/>
              <a:defRPr/>
            </a:pPr>
            <a:r>
              <a:rPr lang="sv-SE" sz="2500" dirty="0">
                <a:solidFill>
                  <a:srgbClr val="000000"/>
                </a:solidFill>
              </a:rPr>
              <a:t>Öka andelen patienter som snabbt når </a:t>
            </a:r>
            <a:r>
              <a:rPr lang="sv-SE" sz="2500" dirty="0" err="1">
                <a:solidFill>
                  <a:srgbClr val="000000"/>
                </a:solidFill>
              </a:rPr>
              <a:t>remission</a:t>
            </a:r>
            <a:r>
              <a:rPr lang="sv-SE" sz="2500" dirty="0">
                <a:solidFill>
                  <a:srgbClr val="000000"/>
                </a:solidFill>
              </a:rPr>
              <a:t> eller låg sjukdomsaktivitet</a:t>
            </a:r>
          </a:p>
          <a:p>
            <a:pPr marL="180000" lvl="0" indent="-180000">
              <a:spcBef>
                <a:spcPts val="600"/>
              </a:spcBef>
              <a:spcAft>
                <a:spcPts val="1200"/>
              </a:spcAft>
              <a:buFont typeface="Arial" panose="020B0604020202020204" pitchFamily="34" charset="0"/>
              <a:buChar char="•"/>
              <a:defRPr/>
            </a:pPr>
            <a:r>
              <a:rPr lang="sv-SE" sz="2500" dirty="0">
                <a:solidFill>
                  <a:srgbClr val="000000"/>
                </a:solidFill>
              </a:rPr>
              <a:t>Minska andelen patienter som utvecklar bestående funktionsnedsättning</a:t>
            </a:r>
          </a:p>
          <a:p>
            <a:pPr marL="180000" lvl="0" indent="-180000">
              <a:spcBef>
                <a:spcPts val="600"/>
              </a:spcBef>
              <a:spcAft>
                <a:spcPts val="1200"/>
              </a:spcAft>
              <a:buFont typeface="Arial" panose="020B0604020202020204" pitchFamily="34" charset="0"/>
              <a:buChar char="•"/>
              <a:defRPr/>
            </a:pPr>
            <a:r>
              <a:rPr lang="sv-SE" sz="2500" dirty="0">
                <a:solidFill>
                  <a:srgbClr val="000000"/>
                </a:solidFill>
              </a:rPr>
              <a:t>Minska tiden från välgrundad misstanke om RA till </a:t>
            </a:r>
            <a:br>
              <a:rPr lang="sv-SE" sz="2500" dirty="0">
                <a:solidFill>
                  <a:srgbClr val="000000"/>
                </a:solidFill>
              </a:rPr>
            </a:br>
            <a:r>
              <a:rPr lang="sv-SE" sz="2500" dirty="0">
                <a:solidFill>
                  <a:srgbClr val="000000"/>
                </a:solidFill>
              </a:rPr>
              <a:t>diagnos och behandling</a:t>
            </a:r>
          </a:p>
          <a:p>
            <a:pPr marL="180000" lvl="0" indent="-180000">
              <a:spcBef>
                <a:spcPts val="600"/>
              </a:spcBef>
              <a:spcAft>
                <a:spcPts val="1200"/>
              </a:spcAft>
              <a:buFont typeface="Arial" panose="020B0604020202020204" pitchFamily="34" charset="0"/>
              <a:buChar char="•"/>
              <a:defRPr/>
            </a:pPr>
            <a:r>
              <a:rPr lang="sv-SE" sz="2500" dirty="0">
                <a:solidFill>
                  <a:srgbClr val="000000"/>
                </a:solidFill>
              </a:rPr>
              <a:t>Patienten ska få behandling och </a:t>
            </a:r>
            <a:r>
              <a:rPr lang="sv-SE" sz="2500" dirty="0" err="1">
                <a:solidFill>
                  <a:srgbClr val="000000"/>
                </a:solidFill>
              </a:rPr>
              <a:t>monitoreras</a:t>
            </a:r>
            <a:r>
              <a:rPr lang="sv-SE" sz="2500" dirty="0">
                <a:solidFill>
                  <a:srgbClr val="000000"/>
                </a:solidFill>
              </a:rPr>
              <a:t> enligt </a:t>
            </a:r>
            <a:br>
              <a:rPr lang="sv-SE" sz="2500" dirty="0">
                <a:solidFill>
                  <a:srgbClr val="000000"/>
                </a:solidFill>
              </a:rPr>
            </a:br>
            <a:r>
              <a:rPr lang="sv-SE" sz="2500" dirty="0">
                <a:solidFill>
                  <a:srgbClr val="000000"/>
                </a:solidFill>
              </a:rPr>
              <a:t>befintliga riktlinjer.</a:t>
            </a: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p:txBody>
          <a:bodyPr>
            <a:noAutofit/>
          </a:bodyPr>
          <a:lstStyle/>
          <a:p>
            <a:r>
              <a:rPr lang="sv-SE" dirty="0">
                <a:solidFill>
                  <a:srgbClr val="5A8695"/>
                </a:solidFill>
              </a:rPr>
              <a:t>Vårdförloppets mål</a:t>
            </a:r>
          </a:p>
        </p:txBody>
      </p:sp>
      <p:pic>
        <p:nvPicPr>
          <p:cNvPr id="12" name="Picture 11" descr="A close up of a logo&#10;&#10;Description automatically generated">
            <a:extLst>
              <a:ext uri="{FF2B5EF4-FFF2-40B4-BE49-F238E27FC236}">
                <a16:creationId xmlns:a16="http://schemas.microsoft.com/office/drawing/2014/main" id="{E8D5B392-6F96-48F4-8CDD-77F2E434C2F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72698" y="3163382"/>
            <a:ext cx="2564695" cy="2564695"/>
          </a:xfrm>
          <a:prstGeom prst="rect">
            <a:avLst/>
          </a:prstGeom>
        </p:spPr>
      </p:pic>
      <p:sp>
        <p:nvSpPr>
          <p:cNvPr id="10" name="textruta 9"/>
          <p:cNvSpPr txBox="1"/>
          <p:nvPr/>
        </p:nvSpPr>
        <p:spPr>
          <a:xfrm>
            <a:off x="10925135" y="24939"/>
            <a:ext cx="1551963" cy="276999"/>
          </a:xfrm>
          <a:prstGeom prst="rect">
            <a:avLst/>
          </a:prstGeom>
          <a:noFill/>
        </p:spPr>
        <p:txBody>
          <a:bodyPr wrap="square" rtlCol="0">
            <a:spAutoFit/>
          </a:bodyPr>
          <a:lstStyle/>
          <a:p>
            <a:r>
              <a:rPr lang="sv-SE" sz="1200" dirty="0" err="1">
                <a:solidFill>
                  <a:schemeClr val="bg1">
                    <a:lumMod val="65000"/>
                  </a:schemeClr>
                </a:solidFill>
              </a:rPr>
              <a:t>Reumatoid</a:t>
            </a:r>
            <a:r>
              <a:rPr lang="sv-SE" sz="1200" dirty="0">
                <a:solidFill>
                  <a:schemeClr val="bg1">
                    <a:lumMod val="65000"/>
                  </a:schemeClr>
                </a:solidFill>
              </a:rPr>
              <a:t> artrit</a:t>
            </a:r>
          </a:p>
        </p:txBody>
      </p:sp>
    </p:spTree>
    <p:extLst>
      <p:ext uri="{BB962C8B-B14F-4D97-AF65-F5344CB8AC3E}">
        <p14:creationId xmlns:p14="http://schemas.microsoft.com/office/powerpoint/2010/main" val="1119405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826757" y="1153626"/>
            <a:ext cx="3168000" cy="360000"/>
          </a:xfrm>
          <a:prstGeom prst="rect">
            <a:avLst/>
          </a:prstGeom>
          <a:solidFill>
            <a:srgbClr val="92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556854" y="1133997"/>
            <a:ext cx="7272000" cy="360000"/>
          </a:xfrm>
          <a:prstGeom prst="rect">
            <a:avLst/>
          </a:prstGeom>
          <a:solidFill>
            <a:srgbClr val="92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Åtgärdsblock</a:t>
            </a:r>
          </a:p>
        </p:txBody>
      </p:sp>
      <p:sp>
        <p:nvSpPr>
          <p:cNvPr id="12" name="Vänsterpil 11"/>
          <p:cNvSpPr/>
          <p:nvPr/>
        </p:nvSpPr>
        <p:spPr>
          <a:xfrm rot="10800000">
            <a:off x="4005149" y="3780377"/>
            <a:ext cx="504000" cy="216000"/>
          </a:xfrm>
          <a:prstGeom prst="leftArrow">
            <a:avLst/>
          </a:prstGeom>
          <a:solidFill>
            <a:schemeClr val="accent1">
              <a:lumMod val="60000"/>
              <a:lumOff val="40000"/>
            </a:schemeClr>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ell 5"/>
          <p:cNvGraphicFramePr>
            <a:graphicFrameLocks noGrp="1"/>
          </p:cNvGraphicFramePr>
          <p:nvPr>
            <p:extLst>
              <p:ext uri="{D42A27DB-BD31-4B8C-83A1-F6EECF244321}">
                <p14:modId xmlns:p14="http://schemas.microsoft.com/office/powerpoint/2010/main" val="1466147985"/>
              </p:ext>
            </p:extLst>
          </p:nvPr>
        </p:nvGraphicFramePr>
        <p:xfrm>
          <a:off x="4572896" y="1607830"/>
          <a:ext cx="7263504" cy="4697237"/>
        </p:xfrm>
        <a:graphic>
          <a:graphicData uri="http://schemas.openxmlformats.org/drawingml/2006/table">
            <a:tbl>
              <a:tblPr firstRow="1" bandRow="1">
                <a:tableStyleId>{2D5ABB26-0587-4C30-8999-92F81FD0307C}</a:tableStyleId>
              </a:tblPr>
              <a:tblGrid>
                <a:gridCol w="5124607">
                  <a:extLst>
                    <a:ext uri="{9D8B030D-6E8A-4147-A177-3AD203B41FA5}">
                      <a16:colId xmlns:a16="http://schemas.microsoft.com/office/drawing/2014/main" val="1177575122"/>
                    </a:ext>
                  </a:extLst>
                </a:gridCol>
                <a:gridCol w="2138897">
                  <a:extLst>
                    <a:ext uri="{9D8B030D-6E8A-4147-A177-3AD203B41FA5}">
                      <a16:colId xmlns:a16="http://schemas.microsoft.com/office/drawing/2014/main" val="636639073"/>
                    </a:ext>
                  </a:extLst>
                </a:gridCol>
              </a:tblGrid>
              <a:tr h="407391">
                <a:tc>
                  <a:txBody>
                    <a:bodyPr/>
                    <a:lstStyle/>
                    <a:p>
                      <a:pPr>
                        <a:lnSpc>
                          <a:spcPct val="115000"/>
                        </a:lnSpc>
                        <a:spcAft>
                          <a:spcPts val="0"/>
                        </a:spcAft>
                      </a:pPr>
                      <a:r>
                        <a:rPr lang="sv-SE" sz="1300" b="1" dirty="0">
                          <a:effectLst/>
                          <a:latin typeface="+mn-lt"/>
                          <a:ea typeface="Calibri" panose="020F0502020204030204" pitchFamily="34" charset="0"/>
                          <a:cs typeface="Arial" panose="020B0604020202020204" pitchFamily="34" charset="0"/>
                        </a:rPr>
                        <a:t>Hälso- och sjukvårdens åtgärder</a:t>
                      </a:r>
                      <a:endParaRPr lang="sv-SE" sz="13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sv-SE" sz="1300" b="1" dirty="0">
                          <a:solidFill>
                            <a:srgbClr val="000000"/>
                          </a:solidFill>
                          <a:effectLst/>
                          <a:latin typeface="+mn-lt"/>
                          <a:ea typeface="Calibri" panose="020F0502020204030204" pitchFamily="34" charset="0"/>
                          <a:cs typeface="Calibri" panose="020F0502020204030204" pitchFamily="34" charset="0"/>
                        </a:rPr>
                        <a:t>Patientens åtgärder</a:t>
                      </a:r>
                    </a:p>
                    <a:p>
                      <a:pPr>
                        <a:lnSpc>
                          <a:spcPct val="100000"/>
                        </a:lnSpc>
                        <a:spcAft>
                          <a:spcPts val="0"/>
                        </a:spcAft>
                      </a:pPr>
                      <a:r>
                        <a:rPr lang="sv-SE" sz="1300" b="0" dirty="0">
                          <a:solidFill>
                            <a:srgbClr val="000000"/>
                          </a:solidFill>
                          <a:effectLst/>
                          <a:latin typeface="+mn-lt"/>
                          <a:ea typeface="Calibri" panose="020F0502020204030204" pitchFamily="34" charset="0"/>
                          <a:cs typeface="Calibri" panose="020F0502020204030204" pitchFamily="34" charset="0"/>
                        </a:rPr>
                        <a:t>(efter förmåga)</a:t>
                      </a:r>
                      <a:endParaRPr lang="sv-SE" sz="1300" b="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8788643"/>
                  </a:ext>
                </a:extLst>
              </a:tr>
              <a:tr h="4271279">
                <a:tc>
                  <a:txBody>
                    <a:bodyPr/>
                    <a:lstStyle/>
                    <a:p>
                      <a:r>
                        <a:rPr lang="sv-SE" sz="1300" b="1" dirty="0">
                          <a:latin typeface="+mn-lt"/>
                        </a:rPr>
                        <a:t>(K) Behandlingsblock: Behandling </a:t>
                      </a:r>
                    </a:p>
                    <a:p>
                      <a:r>
                        <a:rPr lang="sv-SE" sz="1300" dirty="0">
                          <a:latin typeface="+mn-lt"/>
                        </a:rPr>
                        <a:t>Genomförs i anslutning till att patienten har fått diagnos (block F) eller så snart som möjligt. </a:t>
                      </a:r>
                    </a:p>
                    <a:p>
                      <a:pPr>
                        <a:spcBef>
                          <a:spcPts val="600"/>
                        </a:spcBef>
                      </a:pPr>
                      <a:r>
                        <a:rPr lang="sv-SE" sz="1300" dirty="0">
                          <a:latin typeface="+mn-lt"/>
                        </a:rPr>
                        <a:t>Dialog med patient om diagnos, prognos och behandlingsalternativ Utför, mät, skatta följande: </a:t>
                      </a:r>
                    </a:p>
                    <a:p>
                      <a:r>
                        <a:rPr lang="sv-SE" sz="1300" dirty="0">
                          <a:latin typeface="+mn-lt"/>
                        </a:rPr>
                        <a:t>• DAS28 </a:t>
                      </a:r>
                    </a:p>
                    <a:p>
                      <a:r>
                        <a:rPr lang="sv-SE" sz="1300" dirty="0">
                          <a:latin typeface="+mn-lt"/>
                        </a:rPr>
                        <a:t>• Ställningstagande till behov av sjukskrivning </a:t>
                      </a:r>
                    </a:p>
                    <a:p>
                      <a:r>
                        <a:rPr lang="sv-SE" sz="1300" dirty="0">
                          <a:latin typeface="+mn-lt"/>
                        </a:rPr>
                        <a:t>• VAS smärta </a:t>
                      </a:r>
                    </a:p>
                    <a:p>
                      <a:r>
                        <a:rPr lang="sv-SE" sz="1300" dirty="0">
                          <a:latin typeface="+mn-lt"/>
                        </a:rPr>
                        <a:t>• VAS trötthet </a:t>
                      </a:r>
                    </a:p>
                    <a:p>
                      <a:r>
                        <a:rPr lang="sv-SE" sz="1300" dirty="0">
                          <a:latin typeface="+mn-lt"/>
                        </a:rPr>
                        <a:t>• HAQ </a:t>
                      </a:r>
                    </a:p>
                    <a:p>
                      <a:pPr>
                        <a:spcBef>
                          <a:spcPts val="600"/>
                        </a:spcBef>
                      </a:pPr>
                      <a:r>
                        <a:rPr lang="sv-SE" sz="1300" dirty="0">
                          <a:latin typeface="+mn-lt"/>
                        </a:rPr>
                        <a:t>Åtgärder: </a:t>
                      </a:r>
                    </a:p>
                    <a:p>
                      <a:r>
                        <a:rPr lang="sv-SE" sz="1300" dirty="0">
                          <a:latin typeface="+mn-lt"/>
                        </a:rPr>
                        <a:t>• </a:t>
                      </a:r>
                      <a:r>
                        <a:rPr lang="sv-SE" sz="1300" dirty="0" err="1">
                          <a:latin typeface="+mn-lt"/>
                        </a:rPr>
                        <a:t>Inklusion</a:t>
                      </a:r>
                      <a:r>
                        <a:rPr lang="sv-SE" sz="1300" dirty="0">
                          <a:latin typeface="+mn-lt"/>
                        </a:rPr>
                        <a:t> i SRQ </a:t>
                      </a:r>
                    </a:p>
                    <a:p>
                      <a:r>
                        <a:rPr lang="sv-SE" sz="1300" dirty="0">
                          <a:latin typeface="+mn-lt"/>
                        </a:rPr>
                        <a:t>• Utforma behandlingsmål tillsammans med patienten </a:t>
                      </a:r>
                    </a:p>
                    <a:p>
                      <a:r>
                        <a:rPr lang="sv-SE" sz="1300" dirty="0">
                          <a:latin typeface="+mn-lt"/>
                        </a:rPr>
                        <a:t>• Val och start av behandling (enligt SRFs behandlingsriktlinjer) </a:t>
                      </a:r>
                    </a:p>
                    <a:p>
                      <a:r>
                        <a:rPr lang="sv-SE" sz="1300" dirty="0">
                          <a:latin typeface="+mn-lt"/>
                        </a:rPr>
                        <a:t>• Överväg vaccinationer (enligt SRFs riktlinjer) </a:t>
                      </a:r>
                    </a:p>
                    <a:p>
                      <a:r>
                        <a:rPr lang="sv-SE" sz="1300" dirty="0">
                          <a:latin typeface="+mn-lt"/>
                        </a:rPr>
                        <a:t>• Överväg TB screening/hepatitscreening (enligt SRFs riktlinjer) </a:t>
                      </a:r>
                    </a:p>
                    <a:p>
                      <a:r>
                        <a:rPr lang="sv-SE" sz="1300" dirty="0">
                          <a:latin typeface="+mn-lt"/>
                        </a:rPr>
                        <a:t>• Överväg osteoporosprofylax </a:t>
                      </a:r>
                    </a:p>
                    <a:p>
                      <a:r>
                        <a:rPr lang="sv-SE" sz="1300" dirty="0">
                          <a:latin typeface="+mn-lt"/>
                        </a:rPr>
                        <a:t>• Information till patienter om deltagande i tillgängliga forskningsstudier </a:t>
                      </a:r>
                    </a:p>
                    <a:p>
                      <a:r>
                        <a:rPr lang="sv-SE" sz="1300" dirty="0">
                          <a:latin typeface="+mn-lt"/>
                        </a:rPr>
                        <a:t>• Information om betydelse av hälsosamma levnadsvanor </a:t>
                      </a:r>
                    </a:p>
                    <a:p>
                      <a:r>
                        <a:rPr lang="sv-SE" sz="1300" dirty="0">
                          <a:latin typeface="+mn-lt"/>
                        </a:rPr>
                        <a:t>• Tydliggöra planering och kontaktvägar.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88900">
                        <a:spcBef>
                          <a:spcPts val="300"/>
                        </a:spcBef>
                        <a:buFont typeface="Arial" panose="020B0604020202020204" pitchFamily="34" charset="0"/>
                        <a:buNone/>
                      </a:pPr>
                      <a:r>
                        <a:rPr lang="sv-SE" sz="1300" dirty="0">
                          <a:latin typeface="+mn-lt"/>
                        </a:rPr>
                        <a:t>• Delta i beslut om behandling. </a:t>
                      </a:r>
                    </a:p>
                    <a:p>
                      <a:pPr marL="88900" indent="-88900">
                        <a:spcBef>
                          <a:spcPts val="300"/>
                        </a:spcBef>
                        <a:buFont typeface="Arial" panose="020B0604020202020204" pitchFamily="34" charset="0"/>
                        <a:buNone/>
                      </a:pPr>
                      <a:r>
                        <a:rPr lang="sv-SE" sz="1300" dirty="0">
                          <a:latin typeface="+mn-lt"/>
                        </a:rPr>
                        <a:t>• Reflektera över given information kring diagnos och behandling. </a:t>
                      </a:r>
                    </a:p>
                    <a:p>
                      <a:pPr marL="88900" indent="-88900">
                        <a:spcBef>
                          <a:spcPts val="300"/>
                        </a:spcBef>
                        <a:buFont typeface="Arial" panose="020B0604020202020204" pitchFamily="34" charset="0"/>
                        <a:buNone/>
                      </a:pPr>
                      <a:r>
                        <a:rPr lang="sv-SE" sz="1300" dirty="0">
                          <a:latin typeface="+mn-lt"/>
                        </a:rPr>
                        <a:t>• Genomför kontrollprovtagning utifrån läkemedelsbehandling. • Genomför vaccinationer. </a:t>
                      </a:r>
                    </a:p>
                    <a:p>
                      <a:pPr marL="88900" indent="-88900">
                        <a:spcBef>
                          <a:spcPts val="300"/>
                        </a:spcBef>
                        <a:buFont typeface="Arial" panose="020B0604020202020204" pitchFamily="34" charset="0"/>
                        <a:buNone/>
                      </a:pPr>
                      <a:r>
                        <a:rPr lang="sv-SE" sz="1300" dirty="0">
                          <a:latin typeface="+mn-lt"/>
                        </a:rPr>
                        <a:t>• Aktivt arbeta med omställning till hälsosamma levnadsvanor: rökavvänjning, fysisk aktivitet, mat- och alkoholvanor. </a:t>
                      </a:r>
                    </a:p>
                    <a:p>
                      <a:pPr marL="88900" indent="-88900">
                        <a:spcBef>
                          <a:spcPts val="300"/>
                        </a:spcBef>
                        <a:buFont typeface="Arial" panose="020B0604020202020204" pitchFamily="34" charset="0"/>
                        <a:buNone/>
                      </a:pPr>
                      <a:r>
                        <a:rPr lang="sv-SE" sz="1300" dirty="0">
                          <a:latin typeface="+mn-lt"/>
                        </a:rPr>
                        <a:t>Kontakta vården: </a:t>
                      </a:r>
                    </a:p>
                    <a:p>
                      <a:pPr marL="88900" indent="-88900">
                        <a:spcBef>
                          <a:spcPts val="0"/>
                        </a:spcBef>
                        <a:buFont typeface="Arial" panose="020B0604020202020204" pitchFamily="34" charset="0"/>
                        <a:buNone/>
                      </a:pPr>
                      <a:r>
                        <a:rPr lang="sv-SE" sz="1300" dirty="0">
                          <a:latin typeface="+mn-lt"/>
                        </a:rPr>
                        <a:t>• vid ihållande försämring som varar mer än en vecka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799594"/>
                  </a:ext>
                </a:extLst>
              </a:tr>
            </a:tbl>
          </a:graphicData>
        </a:graphic>
      </p:graphicFrame>
      <p:sp>
        <p:nvSpPr>
          <p:cNvPr id="13" name="textruta 12"/>
          <p:cNvSpPr txBox="1"/>
          <p:nvPr/>
        </p:nvSpPr>
        <p:spPr>
          <a:xfrm>
            <a:off x="10925135" y="24939"/>
            <a:ext cx="1551963" cy="276999"/>
          </a:xfrm>
          <a:prstGeom prst="rect">
            <a:avLst/>
          </a:prstGeom>
          <a:noFill/>
        </p:spPr>
        <p:txBody>
          <a:bodyPr wrap="square" rtlCol="0">
            <a:spAutoFit/>
          </a:bodyPr>
          <a:lstStyle/>
          <a:p>
            <a:r>
              <a:rPr lang="sv-SE" sz="1200" dirty="0" err="1">
                <a:solidFill>
                  <a:schemeClr val="bg1">
                    <a:lumMod val="65000"/>
                  </a:schemeClr>
                </a:solidFill>
              </a:rPr>
              <a:t>Reumatoid</a:t>
            </a:r>
            <a:r>
              <a:rPr lang="sv-SE" sz="1200" dirty="0">
                <a:solidFill>
                  <a:schemeClr val="bg1">
                    <a:lumMod val="65000"/>
                  </a:schemeClr>
                </a:solidFill>
              </a:rPr>
              <a:t> artrit</a:t>
            </a:r>
          </a:p>
        </p:txBody>
      </p:sp>
      <p:pic>
        <p:nvPicPr>
          <p:cNvPr id="3" name="Bildobjekt 2"/>
          <p:cNvPicPr>
            <a:picLocks noChangeAspect="1"/>
          </p:cNvPicPr>
          <p:nvPr/>
        </p:nvPicPr>
        <p:blipFill rotWithShape="1">
          <a:blip r:embed="rId7"/>
          <a:srcRect t="4829"/>
          <a:stretch/>
        </p:blipFill>
        <p:spPr>
          <a:xfrm>
            <a:off x="826758" y="1612253"/>
            <a:ext cx="3312105" cy="4692814"/>
          </a:xfrm>
          <a:prstGeom prst="rect">
            <a:avLst/>
          </a:prstGeom>
        </p:spPr>
      </p:pic>
    </p:spTree>
    <p:extLst>
      <p:ext uri="{BB962C8B-B14F-4D97-AF65-F5344CB8AC3E}">
        <p14:creationId xmlns:p14="http://schemas.microsoft.com/office/powerpoint/2010/main" val="2748232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60TgJhFrNbr7.Xbsbn_9N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heme/theme1.xml><?xml version="1.0" encoding="utf-8"?>
<a:theme xmlns:a="http://schemas.openxmlformats.org/drawingml/2006/main" name="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årdförlopp presentation mall" id="{D6D87600-4664-4D8D-AFA0-A72CB7C11140}" vid="{9226E296-3A06-4CC4-8B97-86EDD3B06295}"/>
    </a:ext>
  </a:extLst>
</a:theme>
</file>

<file path=ppt/theme/theme2.xml><?xml version="1.0" encoding="utf-8"?>
<a:theme xmlns:a="http://schemas.openxmlformats.org/drawingml/2006/main" name="1_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årdförlopp presentation mall" id="{D6D87600-4664-4D8D-AFA0-A72CB7C11140}" vid="{1B389F5C-5568-4364-BE4C-2A08D45B2CD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1972</TotalTime>
  <Words>1917</Words>
  <Application>Microsoft Office PowerPoint</Application>
  <PresentationFormat>Bredbild</PresentationFormat>
  <Paragraphs>232</Paragraphs>
  <Slides>17</Slides>
  <Notes>7</Notes>
  <HiddenSlides>0</HiddenSlides>
  <MMClips>0</MMClips>
  <ScaleCrop>false</ScaleCrop>
  <HeadingPairs>
    <vt:vector size="8" baseType="variant">
      <vt:variant>
        <vt:lpstr>Använt teckensnitt</vt:lpstr>
      </vt:variant>
      <vt:variant>
        <vt:i4>3</vt:i4>
      </vt:variant>
      <vt:variant>
        <vt:lpstr>Tema</vt:lpstr>
      </vt:variant>
      <vt:variant>
        <vt:i4>2</vt:i4>
      </vt:variant>
      <vt:variant>
        <vt:lpstr>Serverprogram för OLE-inbäddning</vt:lpstr>
      </vt:variant>
      <vt:variant>
        <vt:i4>1</vt:i4>
      </vt:variant>
      <vt:variant>
        <vt:lpstr>Bildrubriker</vt:lpstr>
      </vt:variant>
      <vt:variant>
        <vt:i4>17</vt:i4>
      </vt:variant>
    </vt:vector>
  </HeadingPairs>
  <TitlesOfParts>
    <vt:vector size="23" baseType="lpstr">
      <vt:lpstr>Arial</vt:lpstr>
      <vt:lpstr>Calibri</vt:lpstr>
      <vt:lpstr>Calibri Light</vt:lpstr>
      <vt:lpstr>Tema_sveriges_regioner_i_samverkan</vt:lpstr>
      <vt:lpstr>1_Tema_sveriges_regioner_i_samverkan</vt:lpstr>
      <vt:lpstr>think-cell Slide</vt:lpstr>
      <vt:lpstr>PowerPoint-presentation</vt:lpstr>
      <vt:lpstr>Syftet med personcentrerade och sammanhållna vårdförlopp </vt:lpstr>
      <vt:lpstr>Regionerna i samverkan</vt:lpstr>
      <vt:lpstr>Personcentrerat och sammanhållet vårdförlopp för reumatoid artrit</vt:lpstr>
      <vt:lpstr>Nationell variation</vt:lpstr>
      <vt:lpstr>Vårdförloppet utgår från tillförlitliga och aktuella kunskapsstöd och baseras på bästa tillgängliga kunskap</vt:lpstr>
      <vt:lpstr>Nulägesbeskrivning ur ett patientperspektiv</vt:lpstr>
      <vt:lpstr>Vårdförloppets mål</vt:lpstr>
      <vt:lpstr>Vårdförloppet innehåller flödesschema och åtgärder </vt:lpstr>
      <vt:lpstr>Vårdförloppet lägger tonvikt på</vt:lpstr>
      <vt:lpstr>Patientkontrakt</vt:lpstr>
      <vt:lpstr>Vad kommer att följas upp (urval)</vt:lpstr>
      <vt:lpstr>Vad blir konsekvenserna?</vt:lpstr>
      <vt:lpstr>Dialog</vt:lpstr>
      <vt:lpstr>Deltagare i den nationella arbetsgruppen</vt:lpstr>
      <vt:lpstr>Personcentrerat och sammanhållet vårdförlopp för reumatoid artrit</vt:lpstr>
      <vt:lpstr>Mer information och stöd</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Holmström Christina</dc:creator>
  <cp:lastModifiedBy>Alvarado Lönberg Karin</cp:lastModifiedBy>
  <cp:revision>105</cp:revision>
  <dcterms:created xsi:type="dcterms:W3CDTF">2020-05-28T13:45:39Z</dcterms:created>
  <dcterms:modified xsi:type="dcterms:W3CDTF">2021-08-11T09:30:56Z</dcterms:modified>
</cp:coreProperties>
</file>