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  <p:sldMasterId id="2147483695" r:id="rId5"/>
    <p:sldMasterId id="2147483705" r:id="rId6"/>
  </p:sldMasterIdLst>
  <p:notesMasterIdLst>
    <p:notesMasterId r:id="rId16"/>
  </p:notesMasterIdLst>
  <p:sldIdLst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" y="16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4436401240951"/>
          <c:y val="9.1525423728815239E-2"/>
          <c:w val="0.80455015511892447"/>
          <c:h val="0.7847457627118646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'Kost Sekt Mån'!$C$5</c:f>
              <c:strCache>
                <c:ptCount val="1"/>
                <c:pt idx="0">
                  <c:v>Kostnader 2024</c:v>
                </c:pt>
              </c:strCache>
            </c:strRef>
          </c:tx>
          <c:spPr>
            <a:solidFill>
              <a:srgbClr val="0071A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'Kost Sekt Mån'!$A$6:$A$17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'Kost Sekt Mån'!$C$6:$C$17</c:f>
              <c:numCache>
                <c:formatCode>#,##0</c:formatCode>
                <c:ptCount val="12"/>
                <c:pt idx="0">
                  <c:v>3242.8854388117065</c:v>
                </c:pt>
                <c:pt idx="1">
                  <c:v>3000.9364198967573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5-40B3-9E50-21382B201FBF}"/>
            </c:ext>
          </c:extLst>
        </c:ser>
        <c:ser>
          <c:idx val="0"/>
          <c:order val="1"/>
          <c:tx>
            <c:strRef>
              <c:f>'Kost Sekt Mån'!$B$5</c:f>
              <c:strCache>
                <c:ptCount val="1"/>
                <c:pt idx="0">
                  <c:v>Kostnader 2023</c:v>
                </c:pt>
              </c:strCache>
            </c:strRef>
          </c:tx>
          <c:spPr>
            <a:solidFill>
              <a:srgbClr val="7D2B4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'Kost Sekt Mån'!$A$6:$A$17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'Kost Sekt Mån'!$B$6:$B$17</c:f>
              <c:numCache>
                <c:formatCode>#,##0</c:formatCode>
                <c:ptCount val="12"/>
                <c:pt idx="0">
                  <c:v>2716.564747118065</c:v>
                </c:pt>
                <c:pt idx="1">
                  <c:v>2614.2172490377752</c:v>
                </c:pt>
                <c:pt idx="2">
                  <c:v>3017.4491758409408</c:v>
                </c:pt>
                <c:pt idx="3">
                  <c:v>2656.2889428657259</c:v>
                </c:pt>
                <c:pt idx="4">
                  <c:v>3058.1678082148119</c:v>
                </c:pt>
                <c:pt idx="5">
                  <c:v>2961.4779926182555</c:v>
                </c:pt>
                <c:pt idx="6">
                  <c:v>2814.2114366703167</c:v>
                </c:pt>
                <c:pt idx="7">
                  <c:v>3052.7070894496178</c:v>
                </c:pt>
                <c:pt idx="8">
                  <c:v>2946.0640530109358</c:v>
                </c:pt>
                <c:pt idx="9">
                  <c:v>3101.4079534448083</c:v>
                </c:pt>
                <c:pt idx="10">
                  <c:v>3073.5440000818353</c:v>
                </c:pt>
                <c:pt idx="11">
                  <c:v>2992.6715026831248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5-40B3-9E50-21382B201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690832"/>
        <c:axId val="259691224"/>
      </c:barChart>
      <c:lineChart>
        <c:grouping val="stacked"/>
        <c:varyColors val="0"/>
        <c:ser>
          <c:idx val="2"/>
          <c:order val="2"/>
          <c:tx>
            <c:strRef>
              <c:f>'Kost Sekt Mån'!$D$5</c:f>
              <c:strCache>
                <c:ptCount val="1"/>
                <c:pt idx="0">
                  <c:v>Procentuell förändring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7D5740"/>
              </a:solidFill>
              <a:ln>
                <a:solidFill>
                  <a:srgbClr val="A59687"/>
                </a:solidFill>
                <a:prstDash val="solid"/>
              </a:ln>
            </c:spPr>
          </c:marker>
          <c:dLbls>
            <c:dLbl>
              <c:idx val="4"/>
              <c:layout>
                <c:manualLayout>
                  <c:x val="-4.1365046535677364E-3"/>
                  <c:y val="-3.6158192090395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05-40B3-9E50-21382B201FBF}"/>
                </c:ext>
              </c:extLst>
            </c:dLbl>
            <c:dLbl>
              <c:idx val="10"/>
              <c:layout>
                <c:manualLayout>
                  <c:x val="-2.8955532574974348E-2"/>
                  <c:y val="3.1638418079096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05-40B3-9E50-21382B201FBF}"/>
                </c:ext>
              </c:extLst>
            </c:dLbl>
            <c:dLbl>
              <c:idx val="11"/>
              <c:layout>
                <c:manualLayout>
                  <c:x val="-3.9986211651154686E-2"/>
                  <c:y val="3.84180790960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05-40B3-9E50-21382B201FBF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'Kost Sekt Mån'!$D$7</c:f>
              <c:numCache>
                <c:formatCode>0.0%</c:formatCode>
                <c:ptCount val="1"/>
                <c:pt idx="0">
                  <c:v>0.14792924000532981</c:v>
                </c:pt>
              </c:numCache>
            </c:numRef>
          </c:cat>
          <c:val>
            <c:numRef>
              <c:f>'Kost Sekt Mån'!$D$6:$D$7</c:f>
              <c:numCache>
                <c:formatCode>0.0%</c:formatCode>
                <c:ptCount val="2"/>
                <c:pt idx="0">
                  <c:v>0.19374494653661478</c:v>
                </c:pt>
                <c:pt idx="1">
                  <c:v>0.14792924000532981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205-40B3-9E50-21382B201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692008"/>
        <c:axId val="259691616"/>
      </c:lineChart>
      <c:catAx>
        <c:axId val="25969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59691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9691224"/>
        <c:scaling>
          <c:orientation val="minMax"/>
          <c:max val="35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sv-SE"/>
                  <a:t>Miljoner kronor</a:t>
                </a:r>
              </a:p>
            </c:rich>
          </c:tx>
          <c:layout>
            <c:manualLayout>
              <c:xMode val="edge"/>
              <c:yMode val="edge"/>
              <c:x val="1.0341261633919381E-2"/>
              <c:y val="0.3745762711864482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59690832"/>
        <c:crosses val="autoZero"/>
        <c:crossBetween val="between"/>
        <c:majorUnit val="250"/>
      </c:valAx>
      <c:valAx>
        <c:axId val="259691616"/>
        <c:scaling>
          <c:orientation val="minMax"/>
        </c:scaling>
        <c:delete val="0"/>
        <c:axPos val="r"/>
        <c:numFmt formatCode="0.0%" sourceLinked="0"/>
        <c:majorTickMark val="out"/>
        <c:minorTickMark val="none"/>
        <c:tickLblPos val="nextTo"/>
        <c:crossAx val="259692008"/>
        <c:crosses val="max"/>
        <c:crossBetween val="between"/>
      </c:valAx>
      <c:catAx>
        <c:axId val="25969200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59691616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9544984488107808"/>
          <c:y val="2.5423728813559452E-2"/>
          <c:w val="0.53442017109660789"/>
          <c:h val="3.880029460539983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span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40227507755947"/>
          <c:y val="0.10338983050847445"/>
          <c:w val="0.7569803516029"/>
          <c:h val="0.762711864406787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'Kost Sekt Mån'!$I$5</c:f>
              <c:strCache>
                <c:ptCount val="1"/>
                <c:pt idx="0">
                  <c:v>Kostnader 2023</c:v>
                </c:pt>
              </c:strCache>
            </c:strRef>
          </c:tx>
          <c:spPr>
            <a:solidFill>
              <a:srgbClr val="7D2B4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'Kost Sekt Mån'!$H$6:$H$17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'Kost Sekt Mån'!$I$6:$I$17</c:f>
              <c:numCache>
                <c:formatCode>#,##0</c:formatCode>
                <c:ptCount val="12"/>
                <c:pt idx="0">
                  <c:v>2716.564747118065</c:v>
                </c:pt>
                <c:pt idx="1">
                  <c:v>5330.7819961558398</c:v>
                </c:pt>
                <c:pt idx="2">
                  <c:v>8348.2311719967802</c:v>
                </c:pt>
                <c:pt idx="3">
                  <c:v>11004.520114862506</c:v>
                </c:pt>
                <c:pt idx="4">
                  <c:v>14062.687923077317</c:v>
                </c:pt>
                <c:pt idx="5">
                  <c:v>17024.165915695572</c:v>
                </c:pt>
                <c:pt idx="6">
                  <c:v>19838.377352365889</c:v>
                </c:pt>
                <c:pt idx="7">
                  <c:v>22891.084441815507</c:v>
                </c:pt>
                <c:pt idx="8">
                  <c:v>25837.148494826441</c:v>
                </c:pt>
                <c:pt idx="9">
                  <c:v>28938.556448271251</c:v>
                </c:pt>
                <c:pt idx="10">
                  <c:v>32012.100448353085</c:v>
                </c:pt>
                <c:pt idx="11">
                  <c:v>35004.771951036208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3-4E0A-A8B5-466788CBBB61}"/>
            </c:ext>
          </c:extLst>
        </c:ser>
        <c:ser>
          <c:idx val="0"/>
          <c:order val="1"/>
          <c:tx>
            <c:strRef>
              <c:f>'Kost Sekt Mån'!$J$5</c:f>
              <c:strCache>
                <c:ptCount val="1"/>
                <c:pt idx="0">
                  <c:v>Kostnader 2024</c:v>
                </c:pt>
              </c:strCache>
            </c:strRef>
          </c:tx>
          <c:spPr>
            <a:solidFill>
              <a:srgbClr val="0071A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'Kost Sekt Mån'!$H$6:$H$17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'Kost Sekt Mån'!$J$6:$J$17</c:f>
              <c:numCache>
                <c:formatCode>#,##0</c:formatCode>
                <c:ptCount val="12"/>
                <c:pt idx="0">
                  <c:v>3242.8854388117065</c:v>
                </c:pt>
                <c:pt idx="1">
                  <c:v>6243.8218587084639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3-4E0A-A8B5-466788CBB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692792"/>
        <c:axId val="259693184"/>
      </c:barChart>
      <c:lineChart>
        <c:grouping val="standard"/>
        <c:varyColors val="0"/>
        <c:ser>
          <c:idx val="2"/>
          <c:order val="2"/>
          <c:tx>
            <c:strRef>
              <c:f>'Kost Sekt Mån'!$K$5</c:f>
              <c:strCache>
                <c:ptCount val="1"/>
                <c:pt idx="0">
                  <c:v>Procentuell förändring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7D5740"/>
              </a:solidFill>
              <a:ln>
                <a:solidFill>
                  <a:srgbClr val="A59687"/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0"/>
                  <c:y val="1.1299435028248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B3-4E0A-A8B5-466788CBBB61}"/>
                </c:ext>
              </c:extLst>
            </c:dLbl>
            <c:dLbl>
              <c:idx val="4"/>
              <c:layout>
                <c:manualLayout>
                  <c:x val="-1.6546018614271001E-2"/>
                  <c:y val="-4.7457627118644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B3-4E0A-A8B5-466788CBBB61}"/>
                </c:ext>
              </c:extLst>
            </c:dLbl>
            <c:dLbl>
              <c:idx val="7"/>
              <c:layout>
                <c:manualLayout>
                  <c:x val="-1.2065348087951485E-3"/>
                  <c:y val="-1.453285288491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B3-4E0A-A8B5-466788CBBB61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'Kost Sekt Mån'!$H$6:$H$17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'Kost Sekt Mån'!$K$6:$K$7</c:f>
              <c:numCache>
                <c:formatCode>0.0%</c:formatCode>
                <c:ptCount val="2"/>
                <c:pt idx="0">
                  <c:v>0.19374494653661456</c:v>
                </c:pt>
                <c:pt idx="1">
                  <c:v>0.17127690894338587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6B3-4E0A-A8B5-466788CBB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693576"/>
        <c:axId val="459113176"/>
      </c:lineChart>
      <c:catAx>
        <c:axId val="2596927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596931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59693184"/>
        <c:scaling>
          <c:orientation val="minMax"/>
          <c:max val="40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sv-SE"/>
                  <a:t>Miljoner kronor
</a:t>
                </a:r>
              </a:p>
            </c:rich>
          </c:tx>
          <c:layout>
            <c:manualLayout>
              <c:xMode val="edge"/>
              <c:yMode val="edge"/>
              <c:x val="1.1375387797311285E-2"/>
              <c:y val="0.3762711864406779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59692792"/>
        <c:crosses val="autoZero"/>
        <c:crossBetween val="between"/>
      </c:valAx>
      <c:catAx>
        <c:axId val="259693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59113176"/>
        <c:crosses val="autoZero"/>
        <c:auto val="0"/>
        <c:lblAlgn val="ctr"/>
        <c:lblOffset val="100"/>
        <c:noMultiLvlLbl val="0"/>
      </c:catAx>
      <c:valAx>
        <c:axId val="459113176"/>
        <c:scaling>
          <c:orientation val="minMax"/>
          <c:max val="0.2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sv-SE"/>
                  <a:t>Ackumulerad procentuell förändring</a:t>
                </a:r>
              </a:p>
            </c:rich>
          </c:tx>
          <c:layout>
            <c:manualLayout>
              <c:xMode val="edge"/>
              <c:yMode val="edge"/>
              <c:x val="0.96173733195449862"/>
              <c:y val="0.23389830508474579"/>
            </c:manualLayout>
          </c:layout>
          <c:overlay val="0"/>
          <c:spPr>
            <a:noFill/>
            <a:ln w="25400">
              <a:noFill/>
            </a:ln>
          </c:spPr>
        </c:title>
        <c:numFmt formatCode="0.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59693576"/>
        <c:crosses val="max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64736297828335"/>
          <c:y val="4.0677966101694885E-2"/>
          <c:w val="0.59152016546018549"/>
          <c:h val="4.576271186440767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rgbClr val="005A69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multiLvlStrRef>
              <c:f>'Utv löpande'!$F$163:$G$272</c:f>
              <c:multiLvlStrCache>
                <c:ptCount val="110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Okt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  <c:pt idx="109">
                    <c:v>Feb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2022</c:v>
                  </c:pt>
                  <c:pt idx="96">
                    <c:v>2023</c:v>
                  </c:pt>
                  <c:pt idx="108">
                    <c:v>2024</c:v>
                  </c:pt>
                </c:lvl>
              </c:multiLvlStrCache>
            </c:multiLvlStrRef>
          </c:cat>
          <c:val>
            <c:numRef>
              <c:f>'Utv löpande'!$L$163:$L$272</c:f>
              <c:numCache>
                <c:formatCode>0.0%</c:formatCode>
                <c:ptCount val="110"/>
                <c:pt idx="0">
                  <c:v>3.3546491199576423E-3</c:v>
                </c:pt>
                <c:pt idx="1">
                  <c:v>6.1800325755860808E-3</c:v>
                </c:pt>
                <c:pt idx="2">
                  <c:v>1.3852804989475276E-2</c:v>
                </c:pt>
                <c:pt idx="3">
                  <c:v>1.8082403012722015E-2</c:v>
                </c:pt>
                <c:pt idx="4">
                  <c:v>2.2924298927475162E-2</c:v>
                </c:pt>
                <c:pt idx="5">
                  <c:v>2.5867119322985799E-2</c:v>
                </c:pt>
                <c:pt idx="6">
                  <c:v>3.2772701062704579E-2</c:v>
                </c:pt>
                <c:pt idx="7">
                  <c:v>3.9147022399365738E-2</c:v>
                </c:pt>
                <c:pt idx="8">
                  <c:v>4.0001410092099787E-2</c:v>
                </c:pt>
                <c:pt idx="9">
                  <c:v>4.1971749650031587E-2</c:v>
                </c:pt>
                <c:pt idx="10">
                  <c:v>5.1848169324854698E-2</c:v>
                </c:pt>
                <c:pt idx="11">
                  <c:v>5.1155367493126658E-2</c:v>
                </c:pt>
                <c:pt idx="12">
                  <c:v>5.5642071740157339E-2</c:v>
                </c:pt>
                <c:pt idx="13">
                  <c:v>6.4454616642663387E-2</c:v>
                </c:pt>
                <c:pt idx="14">
                  <c:v>6.2995045634570701E-2</c:v>
                </c:pt>
                <c:pt idx="15">
                  <c:v>7.049283827334607E-2</c:v>
                </c:pt>
                <c:pt idx="16">
                  <c:v>8.2174740815581959E-2</c:v>
                </c:pt>
                <c:pt idx="17">
                  <c:v>8.0078033135392523E-2</c:v>
                </c:pt>
                <c:pt idx="18">
                  <c:v>7.5322604977061003E-2</c:v>
                </c:pt>
                <c:pt idx="19">
                  <c:v>8.23346556614033E-2</c:v>
                </c:pt>
                <c:pt idx="20">
                  <c:v>8.2188876305107073E-2</c:v>
                </c:pt>
                <c:pt idx="21">
                  <c:v>8.4047857813967397E-2</c:v>
                </c:pt>
                <c:pt idx="22">
                  <c:v>8.5288418912221831E-2</c:v>
                </c:pt>
                <c:pt idx="23">
                  <c:v>8.416669602521476E-2</c:v>
                </c:pt>
                <c:pt idx="24">
                  <c:v>8.743534988323165E-2</c:v>
                </c:pt>
                <c:pt idx="25">
                  <c:v>7.6209971062470849E-2</c:v>
                </c:pt>
                <c:pt idx="26">
                  <c:v>7.8283583898826281E-2</c:v>
                </c:pt>
                <c:pt idx="27">
                  <c:v>6.5722508603192953E-2</c:v>
                </c:pt>
                <c:pt idx="28">
                  <c:v>5.9516807697157725E-2</c:v>
                </c:pt>
                <c:pt idx="29">
                  <c:v>6.0410962950404823E-2</c:v>
                </c:pt>
                <c:pt idx="30">
                  <c:v>6.3693029057404038E-2</c:v>
                </c:pt>
                <c:pt idx="31">
                  <c:v>5.8413603957928828E-2</c:v>
                </c:pt>
                <c:pt idx="32">
                  <c:v>5.59979268416535E-2</c:v>
                </c:pt>
                <c:pt idx="33">
                  <c:v>5.9277768709491641E-2</c:v>
                </c:pt>
                <c:pt idx="34">
                  <c:v>5.6097551468176743E-2</c:v>
                </c:pt>
                <c:pt idx="35">
                  <c:v>5.3909971240866383E-2</c:v>
                </c:pt>
                <c:pt idx="36">
                  <c:v>5.5491588485625742E-2</c:v>
                </c:pt>
                <c:pt idx="37">
                  <c:v>6.0010219571084322E-2</c:v>
                </c:pt>
                <c:pt idx="38">
                  <c:v>5.4847634236371734E-2</c:v>
                </c:pt>
                <c:pt idx="39">
                  <c:v>6.7728377252492367E-2</c:v>
                </c:pt>
                <c:pt idx="40">
                  <c:v>6.8209441391495318E-2</c:v>
                </c:pt>
                <c:pt idx="41">
                  <c:v>6.4756883015010258E-2</c:v>
                </c:pt>
                <c:pt idx="42">
                  <c:v>6.7988201558374151E-2</c:v>
                </c:pt>
                <c:pt idx="43">
                  <c:v>6.8853897792876761E-2</c:v>
                </c:pt>
                <c:pt idx="44">
                  <c:v>6.9365088871667924E-2</c:v>
                </c:pt>
                <c:pt idx="45">
                  <c:v>7.2600517008848398E-2</c:v>
                </c:pt>
                <c:pt idx="46">
                  <c:v>7.4984508213052026E-2</c:v>
                </c:pt>
                <c:pt idx="47">
                  <c:v>7.6029866589073514E-2</c:v>
                </c:pt>
                <c:pt idx="48">
                  <c:v>7.5799143879627495E-2</c:v>
                </c:pt>
                <c:pt idx="49">
                  <c:v>7.8433354737217575E-2</c:v>
                </c:pt>
                <c:pt idx="50">
                  <c:v>8.0233052368209101E-2</c:v>
                </c:pt>
                <c:pt idx="51">
                  <c:v>7.9606225625617588E-2</c:v>
                </c:pt>
                <c:pt idx="52">
                  <c:v>8.0948861768955105E-2</c:v>
                </c:pt>
                <c:pt idx="53">
                  <c:v>8.2535763786697025E-2</c:v>
                </c:pt>
                <c:pt idx="54">
                  <c:v>8.6914862114162883E-2</c:v>
                </c:pt>
                <c:pt idx="55">
                  <c:v>8.4595574768850934E-2</c:v>
                </c:pt>
                <c:pt idx="56">
                  <c:v>8.9748807682269671E-2</c:v>
                </c:pt>
                <c:pt idx="57">
                  <c:v>8.6707632988867189E-2</c:v>
                </c:pt>
                <c:pt idx="58">
                  <c:v>8.3340989943722965E-2</c:v>
                </c:pt>
                <c:pt idx="59">
                  <c:v>8.9122827534658944E-2</c:v>
                </c:pt>
                <c:pt idx="60">
                  <c:v>8.8164562118787204E-2</c:v>
                </c:pt>
                <c:pt idx="61">
                  <c:v>8.9172781353384467E-2</c:v>
                </c:pt>
                <c:pt idx="62">
                  <c:v>0.10965022873858876</c:v>
                </c:pt>
                <c:pt idx="63">
                  <c:v>0.10289560564126865</c:v>
                </c:pt>
                <c:pt idx="64">
                  <c:v>8.9917739922908746E-2</c:v>
                </c:pt>
                <c:pt idx="65">
                  <c:v>9.436072637328774E-2</c:v>
                </c:pt>
                <c:pt idx="66">
                  <c:v>8.6341803356112967E-2</c:v>
                </c:pt>
                <c:pt idx="67">
                  <c:v>8.4802445993009234E-2</c:v>
                </c:pt>
                <c:pt idx="68">
                  <c:v>8.4872381896567983E-2</c:v>
                </c:pt>
                <c:pt idx="69">
                  <c:v>7.912644826653259E-2</c:v>
                </c:pt>
                <c:pt idx="70">
                  <c:v>7.9494956899935909E-2</c:v>
                </c:pt>
                <c:pt idx="71">
                  <c:v>7.933963844304448E-2</c:v>
                </c:pt>
                <c:pt idx="72">
                  <c:v>6.7489877440685353E-2</c:v>
                </c:pt>
                <c:pt idx="73">
                  <c:v>6.0476003708613613E-2</c:v>
                </c:pt>
                <c:pt idx="74">
                  <c:v>2.8765319632920283E-2</c:v>
                </c:pt>
                <c:pt idx="75">
                  <c:v>2.8245768503249558E-2</c:v>
                </c:pt>
                <c:pt idx="76">
                  <c:v>4.0914456189978576E-2</c:v>
                </c:pt>
                <c:pt idx="77">
                  <c:v>3.7383565404143448E-2</c:v>
                </c:pt>
                <c:pt idx="78">
                  <c:v>3.453268719510838E-2</c:v>
                </c:pt>
                <c:pt idx="79">
                  <c:v>3.6069835225254865E-2</c:v>
                </c:pt>
                <c:pt idx="80">
                  <c:v>3.0043182174052774E-2</c:v>
                </c:pt>
                <c:pt idx="81">
                  <c:v>2.8176565619993932E-2</c:v>
                </c:pt>
                <c:pt idx="82">
                  <c:v>2.5265294186868958E-2</c:v>
                </c:pt>
                <c:pt idx="83">
                  <c:v>1.9659257635088911E-2</c:v>
                </c:pt>
                <c:pt idx="84">
                  <c:v>2.7204218896145216E-2</c:v>
                </c:pt>
                <c:pt idx="85">
                  <c:v>3.0312725100073656E-2</c:v>
                </c:pt>
                <c:pt idx="86">
                  <c:v>4.4304179890087614E-2</c:v>
                </c:pt>
                <c:pt idx="87">
                  <c:v>4.4346186769244067E-2</c:v>
                </c:pt>
                <c:pt idx="88">
                  <c:v>4.3851866912414383E-2</c:v>
                </c:pt>
                <c:pt idx="89">
                  <c:v>4.2663611873284601E-2</c:v>
                </c:pt>
                <c:pt idx="90">
                  <c:v>4.3014694337702108E-2</c:v>
                </c:pt>
                <c:pt idx="91">
                  <c:v>4.6931013026672019E-2</c:v>
                </c:pt>
                <c:pt idx="92">
                  <c:v>4.9034205546786724E-2</c:v>
                </c:pt>
                <c:pt idx="93">
                  <c:v>5.3543758839411648E-2</c:v>
                </c:pt>
                <c:pt idx="94">
                  <c:v>5.735256044012127E-2</c:v>
                </c:pt>
                <c:pt idx="95">
                  <c:v>6.0123488885540866E-2</c:v>
                </c:pt>
                <c:pt idx="96">
                  <c:v>6.3233139254896376E-2</c:v>
                </c:pt>
                <c:pt idx="97">
                  <c:v>6.4739229512226215E-2</c:v>
                </c:pt>
                <c:pt idx="98">
                  <c:v>6.3298657347323761E-2</c:v>
                </c:pt>
                <c:pt idx="99">
                  <c:v>6.6490326369624153E-2</c:v>
                </c:pt>
                <c:pt idx="100">
                  <c:v>6.9923880779674263E-2</c:v>
                </c:pt>
                <c:pt idx="101">
                  <c:v>7.5136087750810931E-2</c:v>
                </c:pt>
                <c:pt idx="102">
                  <c:v>8.369575468746171E-2</c:v>
                </c:pt>
                <c:pt idx="103">
                  <c:v>8.5240693245732135E-2</c:v>
                </c:pt>
                <c:pt idx="104">
                  <c:v>8.8128693716576612E-2</c:v>
                </c:pt>
                <c:pt idx="105">
                  <c:v>9.7595370452292274E-2</c:v>
                </c:pt>
                <c:pt idx="106">
                  <c:v>0.10189613292629862</c:v>
                </c:pt>
                <c:pt idx="107">
                  <c:v>0.10067827676386698</c:v>
                </c:pt>
                <c:pt idx="108">
                  <c:v>0.10991911895642281</c:v>
                </c:pt>
                <c:pt idx="109">
                  <c:v>0.11556485375352743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9B-4D70-9E54-0DAD56456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4344543"/>
        <c:axId val="1074342047"/>
      </c:lineChart>
      <c:catAx>
        <c:axId val="107434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80808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74342047"/>
        <c:crosses val="autoZero"/>
        <c:auto val="1"/>
        <c:lblAlgn val="ctr"/>
        <c:lblOffset val="100"/>
        <c:noMultiLvlLbl val="0"/>
      </c:catAx>
      <c:valAx>
        <c:axId val="1074342047"/>
        <c:scaling>
          <c:orientation val="minMax"/>
        </c:scaling>
        <c:delete val="0"/>
        <c:axPos val="l"/>
        <c:majorGridlines>
          <c:spPr>
            <a:ln w="1651" cap="flat" cmpd="sng" algn="ctr">
              <a:solidFill>
                <a:srgbClr val="C5C5C4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74344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F7F7F7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457083764219292E-2"/>
          <c:y val="9.6610169491525427E-2"/>
          <c:w val="0.91520165460186165"/>
          <c:h val="0.65084745762713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Per_lting!$S$5</c:f>
              <c:strCache>
                <c:ptCount val="1"/>
                <c:pt idx="0">
                  <c:v>År 2023</c:v>
                </c:pt>
              </c:strCache>
            </c:strRef>
          </c:tx>
          <c:spPr>
            <a:solidFill>
              <a:srgbClr val="7D2B4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Per_lting!$R$6:$R$27</c:f>
              <c:strCache>
                <c:ptCount val="22"/>
                <c:pt idx="0">
                  <c:v>Gotland</c:v>
                </c:pt>
                <c:pt idx="1">
                  <c:v>Norrbottens </c:v>
                </c:pt>
                <c:pt idx="2">
                  <c:v>Halland</c:v>
                </c:pt>
                <c:pt idx="3">
                  <c:v>Västerbotten</c:v>
                </c:pt>
                <c:pt idx="4">
                  <c:v>Värmland</c:v>
                </c:pt>
                <c:pt idx="5">
                  <c:v>Blekinge</c:v>
                </c:pt>
                <c:pt idx="6">
                  <c:v>Västernorrland</c:v>
                </c:pt>
                <c:pt idx="7">
                  <c:v>Gävleborg</c:v>
                </c:pt>
                <c:pt idx="8">
                  <c:v>Södermanlands </c:v>
                </c:pt>
                <c:pt idx="9">
                  <c:v>Västmanland</c:v>
                </c:pt>
                <c:pt idx="10">
                  <c:v>Dalarna</c:v>
                </c:pt>
                <c:pt idx="11">
                  <c:v>Örebro </c:v>
                </c:pt>
                <c:pt idx="12">
                  <c:v>Jämtlands </c:v>
                </c:pt>
                <c:pt idx="13">
                  <c:v>Kronobergs </c:v>
                </c:pt>
                <c:pt idx="14">
                  <c:v>Uppsala </c:v>
                </c:pt>
                <c:pt idx="15">
                  <c:v>Östergötlands </c:v>
                </c:pt>
                <c:pt idx="16">
                  <c:v>Kalmar </c:v>
                </c:pt>
                <c:pt idx="17">
                  <c:v>Jönköpings </c:v>
                </c:pt>
                <c:pt idx="18">
                  <c:v>Skåne</c:v>
                </c:pt>
                <c:pt idx="19">
                  <c:v>Stockholms </c:v>
                </c:pt>
                <c:pt idx="20">
                  <c:v>Västra Götalands </c:v>
                </c:pt>
                <c:pt idx="21">
                  <c:v>Sverige</c:v>
                </c:pt>
              </c:strCache>
            </c:strRef>
          </c:cat>
          <c:val>
            <c:numRef>
              <c:f>Per_lting!$S$6:$S$27</c:f>
              <c:numCache>
                <c:formatCode>#,##0</c:formatCode>
                <c:ptCount val="22"/>
                <c:pt idx="0">
                  <c:v>688.61703373068315</c:v>
                </c:pt>
                <c:pt idx="1">
                  <c:v>586.99397665665356</c:v>
                </c:pt>
                <c:pt idx="2">
                  <c:v>591.50557398406193</c:v>
                </c:pt>
                <c:pt idx="3">
                  <c:v>534.28836077701214</c:v>
                </c:pt>
                <c:pt idx="4">
                  <c:v>565.02930480197824</c:v>
                </c:pt>
                <c:pt idx="5">
                  <c:v>551.19810368895924</c:v>
                </c:pt>
                <c:pt idx="6">
                  <c:v>560.49721953885808</c:v>
                </c:pt>
                <c:pt idx="7">
                  <c:v>554.10385009213235</c:v>
                </c:pt>
                <c:pt idx="8">
                  <c:v>548.92760539749952</c:v>
                </c:pt>
                <c:pt idx="9">
                  <c:v>539.54948231535411</c:v>
                </c:pt>
                <c:pt idx="10">
                  <c:v>536.9352941759355</c:v>
                </c:pt>
                <c:pt idx="11">
                  <c:v>521.54238482110952</c:v>
                </c:pt>
                <c:pt idx="12">
                  <c:v>521.89640133472801</c:v>
                </c:pt>
                <c:pt idx="13">
                  <c:v>506.61492597874491</c:v>
                </c:pt>
                <c:pt idx="14">
                  <c:v>532.73918007254974</c:v>
                </c:pt>
                <c:pt idx="15">
                  <c:v>509.25839964266623</c:v>
                </c:pt>
                <c:pt idx="16">
                  <c:v>549.08642287913528</c:v>
                </c:pt>
                <c:pt idx="17">
                  <c:v>495.30549303833419</c:v>
                </c:pt>
                <c:pt idx="18">
                  <c:v>501.71602405178902</c:v>
                </c:pt>
                <c:pt idx="19">
                  <c:v>491.36105037648855</c:v>
                </c:pt>
                <c:pt idx="20">
                  <c:v>435.01729281789977</c:v>
                </c:pt>
                <c:pt idx="21">
                  <c:v>506.98283008379394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F-478C-BD5A-5750E63F2ACD}"/>
            </c:ext>
          </c:extLst>
        </c:ser>
        <c:ser>
          <c:idx val="1"/>
          <c:order val="1"/>
          <c:tx>
            <c:strRef>
              <c:f>Per_lting!$T$5</c:f>
              <c:strCache>
                <c:ptCount val="1"/>
                <c:pt idx="0">
                  <c:v>År 2024 t.o.m. Februari</c:v>
                </c:pt>
              </c:strCache>
            </c:strRef>
          </c:tx>
          <c:spPr>
            <a:solidFill>
              <a:srgbClr val="0071A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Per_lting!$R$6:$R$27</c:f>
              <c:strCache>
                <c:ptCount val="22"/>
                <c:pt idx="0">
                  <c:v>Gotland</c:v>
                </c:pt>
                <c:pt idx="1">
                  <c:v>Norrbottens </c:v>
                </c:pt>
                <c:pt idx="2">
                  <c:v>Halland</c:v>
                </c:pt>
                <c:pt idx="3">
                  <c:v>Västerbotten</c:v>
                </c:pt>
                <c:pt idx="4">
                  <c:v>Värmland</c:v>
                </c:pt>
                <c:pt idx="5">
                  <c:v>Blekinge</c:v>
                </c:pt>
                <c:pt idx="6">
                  <c:v>Västernorrland</c:v>
                </c:pt>
                <c:pt idx="7">
                  <c:v>Gävleborg</c:v>
                </c:pt>
                <c:pt idx="8">
                  <c:v>Södermanlands </c:v>
                </c:pt>
                <c:pt idx="9">
                  <c:v>Västmanland</c:v>
                </c:pt>
                <c:pt idx="10">
                  <c:v>Dalarna</c:v>
                </c:pt>
                <c:pt idx="11">
                  <c:v>Örebro </c:v>
                </c:pt>
                <c:pt idx="12">
                  <c:v>Jämtlands </c:v>
                </c:pt>
                <c:pt idx="13">
                  <c:v>Kronobergs </c:v>
                </c:pt>
                <c:pt idx="14">
                  <c:v>Uppsala </c:v>
                </c:pt>
                <c:pt idx="15">
                  <c:v>Östergötlands </c:v>
                </c:pt>
                <c:pt idx="16">
                  <c:v>Kalmar </c:v>
                </c:pt>
                <c:pt idx="17">
                  <c:v>Jönköpings </c:v>
                </c:pt>
                <c:pt idx="18">
                  <c:v>Skåne</c:v>
                </c:pt>
                <c:pt idx="19">
                  <c:v>Stockholms </c:v>
                </c:pt>
                <c:pt idx="20">
                  <c:v>Västra Götalands </c:v>
                </c:pt>
                <c:pt idx="21">
                  <c:v>Sverige</c:v>
                </c:pt>
              </c:strCache>
            </c:strRef>
          </c:cat>
          <c:val>
            <c:numRef>
              <c:f>Per_lting!$T$6:$T$27</c:f>
              <c:numCache>
                <c:formatCode>#,##0</c:formatCode>
                <c:ptCount val="22"/>
                <c:pt idx="0">
                  <c:v>773.6395775608695</c:v>
                </c:pt>
                <c:pt idx="1">
                  <c:v>738.32456155846421</c:v>
                </c:pt>
                <c:pt idx="2">
                  <c:v>692.6759269994418</c:v>
                </c:pt>
                <c:pt idx="3">
                  <c:v>675.54298772575191</c:v>
                </c:pt>
                <c:pt idx="4">
                  <c:v>665.06437478921328</c:v>
                </c:pt>
                <c:pt idx="5">
                  <c:v>652.93110166661609</c:v>
                </c:pt>
                <c:pt idx="6">
                  <c:v>635.98372086882557</c:v>
                </c:pt>
                <c:pt idx="7">
                  <c:v>633.07331630693579</c:v>
                </c:pt>
                <c:pt idx="8">
                  <c:v>625.25528158208419</c:v>
                </c:pt>
                <c:pt idx="9">
                  <c:v>621.76109384153892</c:v>
                </c:pt>
                <c:pt idx="10">
                  <c:v>619.98215385856065</c:v>
                </c:pt>
                <c:pt idx="11">
                  <c:v>617.32200782397592</c:v>
                </c:pt>
                <c:pt idx="12">
                  <c:v>616.95575286790347</c:v>
                </c:pt>
                <c:pt idx="13">
                  <c:v>606.54630363148783</c:v>
                </c:pt>
                <c:pt idx="14">
                  <c:v>604.82841084255551</c:v>
                </c:pt>
                <c:pt idx="15">
                  <c:v>600.31766380289639</c:v>
                </c:pt>
                <c:pt idx="16">
                  <c:v>596.86029847422606</c:v>
                </c:pt>
                <c:pt idx="17">
                  <c:v>595.49518134938421</c:v>
                </c:pt>
                <c:pt idx="18">
                  <c:v>580.17771131144036</c:v>
                </c:pt>
                <c:pt idx="19">
                  <c:v>574.84067018678547</c:v>
                </c:pt>
                <c:pt idx="20">
                  <c:v>502.79499018409109</c:v>
                </c:pt>
                <c:pt idx="21">
                  <c:v>591.40082630907648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1F-478C-BD5A-5750E63F2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994672"/>
        <c:axId val="260995064"/>
      </c:barChart>
      <c:catAx>
        <c:axId val="26099467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60995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09950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6099467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5160289555326085"/>
          <c:y val="1.8644067796610368E-2"/>
          <c:w val="0.31334022750775975"/>
          <c:h val="4.406779661016951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36299348591788E-2"/>
          <c:y val="8.2501294481046997E-2"/>
          <c:w val="0.91416752843846949"/>
          <c:h val="0.64237288135593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Per_lting!$T$5</c:f>
              <c:strCache>
                <c:ptCount val="1"/>
                <c:pt idx="0">
                  <c:v>År 2024 t.o.m. Februari</c:v>
                </c:pt>
              </c:strCache>
            </c:strRef>
          </c:tx>
          <c:spPr>
            <a:solidFill>
              <a:srgbClr val="0071A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Per_lting!$R$6:$R$26</c:f>
              <c:strCache>
                <c:ptCount val="21"/>
                <c:pt idx="0">
                  <c:v>Gotland</c:v>
                </c:pt>
                <c:pt idx="1">
                  <c:v>Norrbottens </c:v>
                </c:pt>
                <c:pt idx="2">
                  <c:v>Halland</c:v>
                </c:pt>
                <c:pt idx="3">
                  <c:v>Västerbotten</c:v>
                </c:pt>
                <c:pt idx="4">
                  <c:v>Värmland</c:v>
                </c:pt>
                <c:pt idx="5">
                  <c:v>Blekinge</c:v>
                </c:pt>
                <c:pt idx="6">
                  <c:v>Västernorrland</c:v>
                </c:pt>
                <c:pt idx="7">
                  <c:v>Gävleborg</c:v>
                </c:pt>
                <c:pt idx="8">
                  <c:v>Södermanlands </c:v>
                </c:pt>
                <c:pt idx="9">
                  <c:v>Västmanland</c:v>
                </c:pt>
                <c:pt idx="10">
                  <c:v>Dalarna</c:v>
                </c:pt>
                <c:pt idx="11">
                  <c:v>Örebro </c:v>
                </c:pt>
                <c:pt idx="12">
                  <c:v>Jämtlands </c:v>
                </c:pt>
                <c:pt idx="13">
                  <c:v>Kronobergs </c:v>
                </c:pt>
                <c:pt idx="14">
                  <c:v>Uppsala </c:v>
                </c:pt>
                <c:pt idx="15">
                  <c:v>Östergötlands </c:v>
                </c:pt>
                <c:pt idx="16">
                  <c:v>Kalmar </c:v>
                </c:pt>
                <c:pt idx="17">
                  <c:v>Jönköpings </c:v>
                </c:pt>
                <c:pt idx="18">
                  <c:v>Skåne</c:v>
                </c:pt>
                <c:pt idx="19">
                  <c:v>Stockholms </c:v>
                </c:pt>
                <c:pt idx="20">
                  <c:v>Västra Götalands </c:v>
                </c:pt>
              </c:strCache>
            </c:strRef>
          </c:cat>
          <c:val>
            <c:numRef>
              <c:f>Per_lting!$T$6:$T$26</c:f>
              <c:numCache>
                <c:formatCode>#,##0</c:formatCode>
                <c:ptCount val="21"/>
                <c:pt idx="0">
                  <c:v>773.6395775608695</c:v>
                </c:pt>
                <c:pt idx="1">
                  <c:v>738.32456155846421</c:v>
                </c:pt>
                <c:pt idx="2">
                  <c:v>692.6759269994418</c:v>
                </c:pt>
                <c:pt idx="3">
                  <c:v>675.54298772575191</c:v>
                </c:pt>
                <c:pt idx="4">
                  <c:v>665.06437478921328</c:v>
                </c:pt>
                <c:pt idx="5">
                  <c:v>652.93110166661609</c:v>
                </c:pt>
                <c:pt idx="6">
                  <c:v>635.98372086882557</c:v>
                </c:pt>
                <c:pt idx="7">
                  <c:v>633.07331630693579</c:v>
                </c:pt>
                <c:pt idx="8">
                  <c:v>625.25528158208419</c:v>
                </c:pt>
                <c:pt idx="9">
                  <c:v>621.76109384153892</c:v>
                </c:pt>
                <c:pt idx="10">
                  <c:v>619.98215385856065</c:v>
                </c:pt>
                <c:pt idx="11">
                  <c:v>617.32200782397592</c:v>
                </c:pt>
                <c:pt idx="12">
                  <c:v>616.95575286790347</c:v>
                </c:pt>
                <c:pt idx="13">
                  <c:v>606.54630363148783</c:v>
                </c:pt>
                <c:pt idx="14">
                  <c:v>604.82841084255551</c:v>
                </c:pt>
                <c:pt idx="15">
                  <c:v>600.31766380289639</c:v>
                </c:pt>
                <c:pt idx="16">
                  <c:v>596.86029847422606</c:v>
                </c:pt>
                <c:pt idx="17">
                  <c:v>595.49518134938421</c:v>
                </c:pt>
                <c:pt idx="18">
                  <c:v>580.17771131144036</c:v>
                </c:pt>
                <c:pt idx="19">
                  <c:v>574.84067018678547</c:v>
                </c:pt>
                <c:pt idx="20">
                  <c:v>502.79499018409109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2-48F1-85F6-219514B18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995848"/>
        <c:axId val="260996240"/>
      </c:barChart>
      <c:lineChart>
        <c:grouping val="standard"/>
        <c:varyColors val="0"/>
        <c:ser>
          <c:idx val="1"/>
          <c:order val="1"/>
          <c:tx>
            <c:strRef>
              <c:f>Per_lting!$W$5</c:f>
              <c:strCache>
                <c:ptCount val="1"/>
                <c:pt idx="0">
                  <c:v>Riket</c:v>
                </c:pt>
              </c:strCache>
            </c:strRef>
          </c:tx>
          <c:spPr>
            <a:ln w="38100">
              <a:solidFill>
                <a:srgbClr val="A59687"/>
              </a:solidFill>
              <a:prstDash val="solid"/>
            </a:ln>
          </c:spPr>
          <c:marker>
            <c:symbol val="none"/>
          </c:marker>
          <c:cat>
            <c:strRef>
              <c:f>Per_lting!$R$6:$R$26</c:f>
              <c:strCache>
                <c:ptCount val="21"/>
                <c:pt idx="0">
                  <c:v>Gotland</c:v>
                </c:pt>
                <c:pt idx="1">
                  <c:v>Norrbottens </c:v>
                </c:pt>
                <c:pt idx="2">
                  <c:v>Halland</c:v>
                </c:pt>
                <c:pt idx="3">
                  <c:v>Västerbotten</c:v>
                </c:pt>
                <c:pt idx="4">
                  <c:v>Värmland</c:v>
                </c:pt>
                <c:pt idx="5">
                  <c:v>Blekinge</c:v>
                </c:pt>
                <c:pt idx="6">
                  <c:v>Västernorrland</c:v>
                </c:pt>
                <c:pt idx="7">
                  <c:v>Gävleborg</c:v>
                </c:pt>
                <c:pt idx="8">
                  <c:v>Södermanlands </c:v>
                </c:pt>
                <c:pt idx="9">
                  <c:v>Västmanland</c:v>
                </c:pt>
                <c:pt idx="10">
                  <c:v>Dalarna</c:v>
                </c:pt>
                <c:pt idx="11">
                  <c:v>Örebro </c:v>
                </c:pt>
                <c:pt idx="12">
                  <c:v>Jämtlands </c:v>
                </c:pt>
                <c:pt idx="13">
                  <c:v>Kronobergs </c:v>
                </c:pt>
                <c:pt idx="14">
                  <c:v>Uppsala </c:v>
                </c:pt>
                <c:pt idx="15">
                  <c:v>Östergötlands </c:v>
                </c:pt>
                <c:pt idx="16">
                  <c:v>Kalmar </c:v>
                </c:pt>
                <c:pt idx="17">
                  <c:v>Jönköpings </c:v>
                </c:pt>
                <c:pt idx="18">
                  <c:v>Skåne</c:v>
                </c:pt>
                <c:pt idx="19">
                  <c:v>Stockholms </c:v>
                </c:pt>
                <c:pt idx="20">
                  <c:v>Västra Götalands </c:v>
                </c:pt>
              </c:strCache>
            </c:strRef>
          </c:cat>
          <c:val>
            <c:numRef>
              <c:f>Per_lting!$W$6:$W$26</c:f>
              <c:numCache>
                <c:formatCode>#,##0</c:formatCode>
                <c:ptCount val="21"/>
                <c:pt idx="0">
                  <c:v>591.40082630907648</c:v>
                </c:pt>
                <c:pt idx="1">
                  <c:v>591.40082630907648</c:v>
                </c:pt>
                <c:pt idx="2">
                  <c:v>591.40082630907648</c:v>
                </c:pt>
                <c:pt idx="3">
                  <c:v>591.40082630907648</c:v>
                </c:pt>
                <c:pt idx="4">
                  <c:v>591.40082630907648</c:v>
                </c:pt>
                <c:pt idx="5">
                  <c:v>591.40082630907648</c:v>
                </c:pt>
                <c:pt idx="6">
                  <c:v>591.40082630907648</c:v>
                </c:pt>
                <c:pt idx="7">
                  <c:v>591.40082630907648</c:v>
                </c:pt>
                <c:pt idx="8">
                  <c:v>591.40082630907648</c:v>
                </c:pt>
                <c:pt idx="9">
                  <c:v>591.40082630907648</c:v>
                </c:pt>
                <c:pt idx="10">
                  <c:v>591.40082630907648</c:v>
                </c:pt>
                <c:pt idx="11">
                  <c:v>591.40082630907648</c:v>
                </c:pt>
                <c:pt idx="12">
                  <c:v>591.40082630907648</c:v>
                </c:pt>
                <c:pt idx="13">
                  <c:v>591.40082630907648</c:v>
                </c:pt>
                <c:pt idx="14">
                  <c:v>591.40082630907648</c:v>
                </c:pt>
                <c:pt idx="15">
                  <c:v>591.40082630907648</c:v>
                </c:pt>
                <c:pt idx="16">
                  <c:v>591.40082630907648</c:v>
                </c:pt>
                <c:pt idx="17">
                  <c:v>591.40082630907648</c:v>
                </c:pt>
                <c:pt idx="18">
                  <c:v>591.40082630907648</c:v>
                </c:pt>
                <c:pt idx="19">
                  <c:v>591.40082630907648</c:v>
                </c:pt>
                <c:pt idx="20">
                  <c:v>591.40082630907648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02-48F1-85F6-219514B18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995848"/>
        <c:axId val="260996240"/>
      </c:lineChart>
      <c:catAx>
        <c:axId val="260995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6099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09962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6099584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</c:legendEntry>
      <c:layout>
        <c:manualLayout>
          <c:xMode val="edge"/>
          <c:yMode val="edge"/>
          <c:x val="0.33195449844881453"/>
          <c:y val="1.6949152542372881E-2"/>
          <c:w val="0.34850051706308188"/>
          <c:h val="4.576271186440767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26625605997158E-2"/>
          <c:y val="8.4745802168229856E-2"/>
          <c:w val="0.91416752843846949"/>
          <c:h val="0.6627118644067887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Strukturkost!$G$34</c:f>
              <c:strCache>
                <c:ptCount val="1"/>
                <c:pt idx="0">
                  <c:v>Behovsmodell</c:v>
                </c:pt>
              </c:strCache>
            </c:strRef>
          </c:tx>
          <c:spPr>
            <a:solidFill>
              <a:srgbClr val="0071A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Strukturkost!$E$35:$E$56</c:f>
              <c:strCache>
                <c:ptCount val="22"/>
                <c:pt idx="0">
                  <c:v>Gotland</c:v>
                </c:pt>
                <c:pt idx="1">
                  <c:v>Kalmar </c:v>
                </c:pt>
                <c:pt idx="2">
                  <c:v>Dalarna</c:v>
                </c:pt>
                <c:pt idx="3">
                  <c:v>Gävleborg</c:v>
                </c:pt>
                <c:pt idx="4">
                  <c:v>Västernorrland</c:v>
                </c:pt>
                <c:pt idx="5">
                  <c:v>Norrbotten</c:v>
                </c:pt>
                <c:pt idx="6">
                  <c:v>Värmland</c:v>
                </c:pt>
                <c:pt idx="7">
                  <c:v>Blekinge</c:v>
                </c:pt>
                <c:pt idx="8">
                  <c:v>Jämtlands </c:v>
                </c:pt>
                <c:pt idx="9">
                  <c:v>Sörmland</c:v>
                </c:pt>
                <c:pt idx="10">
                  <c:v>Västmanland</c:v>
                </c:pt>
                <c:pt idx="11">
                  <c:v>Örebro </c:v>
                </c:pt>
                <c:pt idx="12">
                  <c:v>Halland</c:v>
                </c:pt>
                <c:pt idx="13">
                  <c:v>Kronoberg</c:v>
                </c:pt>
                <c:pt idx="14">
                  <c:v>Jönköping</c:v>
                </c:pt>
                <c:pt idx="15">
                  <c:v>Västerbotten</c:v>
                </c:pt>
                <c:pt idx="16">
                  <c:v>Östergötland</c:v>
                </c:pt>
                <c:pt idx="17">
                  <c:v>Sverige</c:v>
                </c:pt>
                <c:pt idx="18">
                  <c:v>Skåne</c:v>
                </c:pt>
                <c:pt idx="19">
                  <c:v>Västra Götaland</c:v>
                </c:pt>
                <c:pt idx="20">
                  <c:v>Uppsala </c:v>
                </c:pt>
                <c:pt idx="21">
                  <c:v>Stockholm</c:v>
                </c:pt>
              </c:strCache>
            </c:strRef>
          </c:cat>
          <c:val>
            <c:numRef>
              <c:f>Strukturkost!$G$35:$G$56</c:f>
              <c:numCache>
                <c:formatCode>#,##0</c:formatCode>
                <c:ptCount val="22"/>
                <c:pt idx="0">
                  <c:v>663.50597699159357</c:v>
                </c:pt>
                <c:pt idx="1">
                  <c:v>651.26117261755849</c:v>
                </c:pt>
                <c:pt idx="2">
                  <c:v>646.12364955235205</c:v>
                </c:pt>
                <c:pt idx="3">
                  <c:v>645.68497626415569</c:v>
                </c:pt>
                <c:pt idx="4">
                  <c:v>643.09702425396256</c:v>
                </c:pt>
                <c:pt idx="5">
                  <c:v>642.17645505485893</c:v>
                </c:pt>
                <c:pt idx="6">
                  <c:v>640.77767629088896</c:v>
                </c:pt>
                <c:pt idx="7">
                  <c:v>638.57644777820701</c:v>
                </c:pt>
                <c:pt idx="8">
                  <c:v>631.2142476905691</c:v>
                </c:pt>
                <c:pt idx="9">
                  <c:v>621.1826883187349</c:v>
                </c:pt>
                <c:pt idx="10">
                  <c:v>611.99841897811507</c:v>
                </c:pt>
                <c:pt idx="11">
                  <c:v>607.59696509465493</c:v>
                </c:pt>
                <c:pt idx="12">
                  <c:v>605.28482130898294</c:v>
                </c:pt>
                <c:pt idx="13">
                  <c:v>600.30337970163419</c:v>
                </c:pt>
                <c:pt idx="14">
                  <c:v>597.99492143734062</c:v>
                </c:pt>
                <c:pt idx="15">
                  <c:v>597.56630593585635</c:v>
                </c:pt>
                <c:pt idx="16">
                  <c:v>596.08729614841513</c:v>
                </c:pt>
                <c:pt idx="17">
                  <c:v>591.40082630907648</c:v>
                </c:pt>
                <c:pt idx="18">
                  <c:v>582.95087638009181</c:v>
                </c:pt>
                <c:pt idx="19">
                  <c:v>582.4849099149784</c:v>
                </c:pt>
                <c:pt idx="20">
                  <c:v>562.58607723247917</c:v>
                </c:pt>
                <c:pt idx="21">
                  <c:v>552.45099401843265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2-4B9A-80E1-03E31B43D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113960"/>
        <c:axId val="459981504"/>
      </c:barChart>
      <c:scatterChart>
        <c:scatterStyle val="lineMarker"/>
        <c:varyColors val="0"/>
        <c:ser>
          <c:idx val="0"/>
          <c:order val="0"/>
          <c:tx>
            <c:strRef>
              <c:f>Strukturkost!$F$34</c:f>
              <c:strCache>
                <c:ptCount val="1"/>
                <c:pt idx="0">
                  <c:v>Faktisk kostnad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2"/>
            <c:spPr>
              <a:solidFill>
                <a:srgbClr val="FFFFFF"/>
              </a:solidFill>
              <a:ln>
                <a:solidFill>
                  <a:srgbClr val="11568C"/>
                </a:solidFill>
                <a:prstDash val="solid"/>
              </a:ln>
            </c:spPr>
          </c:marker>
          <c:xVal>
            <c:strRef>
              <c:f>Strukturkost!$E$35:$E$56</c:f>
              <c:strCache>
                <c:ptCount val="22"/>
                <c:pt idx="0">
                  <c:v>Gotland</c:v>
                </c:pt>
                <c:pt idx="1">
                  <c:v>Kalmar </c:v>
                </c:pt>
                <c:pt idx="2">
                  <c:v>Dalarna</c:v>
                </c:pt>
                <c:pt idx="3">
                  <c:v>Gävleborg</c:v>
                </c:pt>
                <c:pt idx="4">
                  <c:v>Västernorrland</c:v>
                </c:pt>
                <c:pt idx="5">
                  <c:v>Norrbotten</c:v>
                </c:pt>
                <c:pt idx="6">
                  <c:v>Värmland</c:v>
                </c:pt>
                <c:pt idx="7">
                  <c:v>Blekinge</c:v>
                </c:pt>
                <c:pt idx="8">
                  <c:v>Jämtlands </c:v>
                </c:pt>
                <c:pt idx="9">
                  <c:v>Sörmland</c:v>
                </c:pt>
                <c:pt idx="10">
                  <c:v>Västmanland</c:v>
                </c:pt>
                <c:pt idx="11">
                  <c:v>Örebro </c:v>
                </c:pt>
                <c:pt idx="12">
                  <c:v>Halland</c:v>
                </c:pt>
                <c:pt idx="13">
                  <c:v>Kronoberg</c:v>
                </c:pt>
                <c:pt idx="14">
                  <c:v>Jönköping</c:v>
                </c:pt>
                <c:pt idx="15">
                  <c:v>Västerbotten</c:v>
                </c:pt>
                <c:pt idx="16">
                  <c:v>Östergötland</c:v>
                </c:pt>
                <c:pt idx="17">
                  <c:v>Sverige</c:v>
                </c:pt>
                <c:pt idx="18">
                  <c:v>Skåne</c:v>
                </c:pt>
                <c:pt idx="19">
                  <c:v>Västra Götaland</c:v>
                </c:pt>
                <c:pt idx="20">
                  <c:v>Uppsala </c:v>
                </c:pt>
                <c:pt idx="21">
                  <c:v>Stockholm</c:v>
                </c:pt>
              </c:strCache>
            </c:strRef>
          </c:xVal>
          <c:yVal>
            <c:numRef>
              <c:f>Strukturkost!$F$35:$F$56</c:f>
              <c:numCache>
                <c:formatCode>#,##0</c:formatCode>
                <c:ptCount val="22"/>
                <c:pt idx="0">
                  <c:v>773.6395775608695</c:v>
                </c:pt>
                <c:pt idx="1">
                  <c:v>596.86029847422606</c:v>
                </c:pt>
                <c:pt idx="2">
                  <c:v>619.98215385856065</c:v>
                </c:pt>
                <c:pt idx="3">
                  <c:v>633.07331630693579</c:v>
                </c:pt>
                <c:pt idx="4">
                  <c:v>635.98372086882557</c:v>
                </c:pt>
                <c:pt idx="5">
                  <c:v>738.32456155846421</c:v>
                </c:pt>
                <c:pt idx="6">
                  <c:v>665.06437478921328</c:v>
                </c:pt>
                <c:pt idx="7">
                  <c:v>652.93110166661609</c:v>
                </c:pt>
                <c:pt idx="8">
                  <c:v>616.95575286790347</c:v>
                </c:pt>
                <c:pt idx="9">
                  <c:v>625.25528158208419</c:v>
                </c:pt>
                <c:pt idx="10">
                  <c:v>621.76109384153892</c:v>
                </c:pt>
                <c:pt idx="11">
                  <c:v>617.32200782397592</c:v>
                </c:pt>
                <c:pt idx="12">
                  <c:v>692.6759269994418</c:v>
                </c:pt>
                <c:pt idx="13">
                  <c:v>606.54630363148783</c:v>
                </c:pt>
                <c:pt idx="14">
                  <c:v>595.49518134938421</c:v>
                </c:pt>
                <c:pt idx="15">
                  <c:v>675.54298772575191</c:v>
                </c:pt>
                <c:pt idx="16">
                  <c:v>600.31766380289639</c:v>
                </c:pt>
                <c:pt idx="17">
                  <c:v>591.40082630907648</c:v>
                </c:pt>
                <c:pt idx="18">
                  <c:v>580.17771131144036</c:v>
                </c:pt>
                <c:pt idx="19">
                  <c:v>502.79499018409109</c:v>
                </c:pt>
                <c:pt idx="20">
                  <c:v>604.82841084255551</c:v>
                </c:pt>
                <c:pt idx="21">
                  <c:v>574.84067018678547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842-4B9A-80E1-03E31B43D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113960"/>
        <c:axId val="459981504"/>
      </c:scatterChart>
      <c:catAx>
        <c:axId val="459113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459981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99815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459113960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2264736297828589"/>
          <c:y val="1.6949152542372881E-2"/>
          <c:w val="0.38055842812823182"/>
          <c:h val="6.440677966101700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0.79385</cdr:x>
      <cdr:y>0.22127</cdr:y>
    </cdr:from>
    <cdr:to>
      <cdr:x>0.91918</cdr:x>
      <cdr:y>0.27</cdr:y>
    </cdr:to>
    <cdr:sp macro="" textlink="">
      <cdr:nvSpPr>
        <cdr:cNvPr id="61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07912" y="1242241"/>
          <a:ext cx="1153742" cy="2735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200" b="0" i="0" strike="noStrike" baseline="0">
              <a:solidFill>
                <a:srgbClr val="000000"/>
              </a:solidFill>
              <a:latin typeface="Verdana"/>
            </a:rPr>
            <a:t>591 </a:t>
          </a:r>
          <a:r>
            <a:rPr lang="sv-SE" sz="1200" b="0" i="0" strike="noStrike">
              <a:solidFill>
                <a:srgbClr val="000000"/>
              </a:solidFill>
              <a:latin typeface="Verdana"/>
            </a:rPr>
            <a:t>kr/inv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8D4697F-262C-4C9D-A8CA-975D4075BCBD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E74B6ED-8182-468A-92D5-07BC531A20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71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15E-BBA5-499B-A516-E558E2E38400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3020-47F8-4800-AFB8-6A03C155BF50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29B4-A9C9-47DE-B8BC-B74A709B013D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A31B54-DB18-4E24-8009-E465546A1996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218B-D58E-4020-8FAF-5B31BCB4087A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3D2A-0383-477D-9794-70DE666CD80E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815C-CBEC-4FBB-AACB-55919FDAF840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CDA-7973-45F5-A9A7-3F6E926D4E46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A3F-FEC6-43B8-808A-CE6B571CA9C6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599-58F7-4785-A755-C3BAFDCE5E88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6095C85-EAC3-4B2A-87F0-E83408257979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2361873"/>
            <a:ext cx="9609825" cy="33439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EFD-9113-4DAA-B4B5-661EC6D68088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41E27-BC7B-4378-90B1-1747D8DCAF9E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61D28D-13F3-4445-8159-399AFCD4EFD1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14F2544F-73AD-4E68-BFA9-31F9CFA8D726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9AE50D-659D-4C0D-AA1B-04CFE0A2BB8F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154-FE2C-4CD1-9501-18CC2A8F18B5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FEFB-AC56-4865-B551-5295A152EFE9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842505-E1DE-48B9-91B9-21D49729E760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0C1-728D-4086-B84A-914EBE97AED7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D419-D5A0-4EC4-B200-8935A1BB07A1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4183-54BE-4DAE-B31D-11AC67C73FA6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BA840C-7B1C-4696-9375-407D5E9DBD16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1E3-97C0-4B4E-BAF8-C2A36DED87B9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9797-1056-4964-8BEE-6E5C64C0A584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840-AC9B-4A62-A1CD-6C2217B4F21F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E610-A64D-4C02-AA6F-A84ECF43DCDA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C5E0FE-D821-4CD2-B2E4-035FC880D611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3C75-FEAE-438C-8198-79A049E9878C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809C-96AE-4037-9863-1F50CF85AA9E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82-AA62-44CF-B618-BF50558C2F28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B4E2-59E6-498F-BA01-914FEE93AB16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071-165A-4214-AD08-AC15436E534E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26C7-16AF-4439-BCF6-EC5A6E692028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B9E-9D4C-4D3D-85B6-FB2787B54CB2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BFB-0E1A-4578-B503-D350BB91805D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A8D7AC-BA3A-43D0-9CA9-D8C417CE468B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82C9-7855-421E-8BB5-D8E31F041C26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DE1-8233-4189-AC79-B544BB611753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76D3-E323-43BA-B824-2DF270F8C46E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63-652D-400C-A21D-6EC889D70950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C25-B73B-4348-A79C-245BA8332535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0742-91EE-4E9E-BC7F-8A2044161E55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8AD0-4AF4-4E00-A111-EC861B81233D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371682"/>
            <a:ext cx="9609825" cy="725598"/>
          </a:xfrm>
        </p:spPr>
        <p:txBody>
          <a:bodyPr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ruta 5"/>
          <p:cNvSpPr txBox="1"/>
          <p:nvPr userDrawn="1"/>
        </p:nvSpPr>
        <p:spPr>
          <a:xfrm>
            <a:off x="736761" y="5907064"/>
            <a:ext cx="1938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Inklusive moms.</a:t>
            </a:r>
            <a:endParaRPr lang="sv-SE" sz="1200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8552321" y="5935875"/>
            <a:ext cx="21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/>
              <a:t>Källa:eHälsomyndigheten.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651C-B214-4507-A9F1-F5DA2C5B5808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BD8C-3D79-4F0E-BF18-80CA49B5ADB3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99E8DAB-CC96-4BF2-A147-F428209E62DE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DCBA23E-69A9-4AB6-876C-4E9BE4B327B8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441CEA-C714-47BA-9D71-EC0ECD1BFF71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05BCB83-A863-4826-822D-A1E93A1CEE6E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AAA166-5B7B-4123-95F0-B8C7A0DAD3E9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E467AC3-6FEB-43D1-B07B-53D7F2F674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B8AFE85-CBC8-4288-B382-C619C57157AE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875DB7-1514-4C4D-B931-224B8031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Kostnader för läkemedelsförmån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51F1C3-7629-48F6-86E2-69DB5574D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Utveckling t.o.m. februari 2024</a:t>
            </a:r>
            <a:br>
              <a:rPr lang="sv-SE" dirty="0"/>
            </a:br>
            <a:endParaRPr lang="sv-SE" dirty="0"/>
          </a:p>
          <a:p>
            <a:r>
              <a:rPr lang="sv-SE" dirty="0"/>
              <a:t>Materialet: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 avser kostnader inklusive moms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 är ej åldersstandardiserat</a:t>
            </a:r>
          </a:p>
          <a:p>
            <a:endParaRPr lang="sv-SE" dirty="0"/>
          </a:p>
          <a:p>
            <a:r>
              <a:rPr lang="sv-SE" dirty="0"/>
              <a:t>Jonas Eriksson: jonas.eriksson@skr.se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D38-C56D-4833-89C9-ACF35C37DFDC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2023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787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64232" y="398456"/>
            <a:ext cx="9609825" cy="588438"/>
          </a:xfrm>
        </p:spPr>
        <p:txBody>
          <a:bodyPr/>
          <a:lstStyle/>
          <a:p>
            <a:r>
              <a:rPr lang="sv-SE" altLang="sv-SE" sz="2400"/>
              <a:t>Månadsvisa kostnader för förmånen samt procentuell förändring</a:t>
            </a:r>
            <a:endParaRPr lang="sv-SE" sz="240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331-2C57-4B1A-A0BA-71A9C2B71483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2</a:t>
            </a:fld>
            <a:endParaRPr lang="sv-SE" dirty="0"/>
          </a:p>
        </p:txBody>
      </p:sp>
      <p:graphicFrame>
        <p:nvGraphicFramePr>
          <p:cNvPr id="3" name="Diagram 2" descr="Kostnader för 2024 kontra 2023 samt procentuell förändring. &#10;Procentuell förändring från 2024-2023&#10;Januari:  +19,4 procent&#10;Februari: +14,8 procent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82887"/>
              </p:ext>
            </p:extLst>
          </p:nvPr>
        </p:nvGraphicFramePr>
        <p:xfrm>
          <a:off x="831764" y="986894"/>
          <a:ext cx="8551223" cy="485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34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64232" y="371682"/>
            <a:ext cx="10902928" cy="725598"/>
          </a:xfrm>
        </p:spPr>
        <p:txBody>
          <a:bodyPr/>
          <a:lstStyle/>
          <a:p>
            <a:r>
              <a:rPr lang="sv-SE" altLang="sv-SE" dirty="0"/>
              <a:t>Kostnadsutveckling ackumulerad månadsvis i miljoner kronor samt procentuell förändring jämfört med motsvarande månad föregående år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EFD-9113-4DAA-B4B5-661EC6D68088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3</a:t>
            </a:fld>
            <a:endParaRPr lang="sv-SE" dirty="0"/>
          </a:p>
        </p:txBody>
      </p:sp>
      <p:graphicFrame>
        <p:nvGraphicFramePr>
          <p:cNvPr id="3" name="Diagram 2" descr="Kostnader för 2024 kontra 2023 samt procentuell förändring. &#10;Procentuell förändring från 2024-2023&#10;Januari:  +19,4 procent&#10;Februari: +17,1 procent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019675"/>
              </p:ext>
            </p:extLst>
          </p:nvPr>
        </p:nvGraphicFramePr>
        <p:xfrm>
          <a:off x="829811" y="1376979"/>
          <a:ext cx="8367976" cy="441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327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Kostnadsutveckling för förmånen – löpande 12 </a:t>
            </a:r>
            <a:r>
              <a:rPr lang="sv-SE" altLang="sv-SE" dirty="0" err="1"/>
              <a:t>månadstal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4</a:t>
            </a:fld>
            <a:endParaRPr lang="sv-SE" dirty="0"/>
          </a:p>
        </p:txBody>
      </p:sp>
      <p:graphicFrame>
        <p:nvGraphicFramePr>
          <p:cNvPr id="6" name="Diagram 5" descr="Kostnadsökningstakten för rullande12 månadstal har ökat sedan början av 2022. I februari 2024 ökade kostnaderna för förmånen med 11,6 procent jämfört med föregående 12-månaders period.">
            <a:extLst>
              <a:ext uri="{FF2B5EF4-FFF2-40B4-BE49-F238E27FC236}">
                <a16:creationId xmlns:a16="http://schemas.microsoft.com/office/drawing/2014/main" id="{5EBFEB5E-4850-41A2-F65A-ADA970B16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12204"/>
              </p:ext>
            </p:extLst>
          </p:nvPr>
        </p:nvGraphicFramePr>
        <p:xfrm>
          <a:off x="850519" y="1177239"/>
          <a:ext cx="7583469" cy="438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180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 läkemedelsförmån t.o.m. februari 2024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5</a:t>
            </a:fld>
            <a:endParaRPr lang="sv-SE" dirty="0"/>
          </a:p>
        </p:txBody>
      </p:sp>
      <p:pic>
        <p:nvPicPr>
          <p:cNvPr id="7" name="Bildobjekt 6" descr="Säsongrensat fortsätter kostnaderna att öka ">
            <a:extLst>
              <a:ext uri="{FF2B5EF4-FFF2-40B4-BE49-F238E27FC236}">
                <a16:creationId xmlns:a16="http://schemas.microsoft.com/office/drawing/2014/main" id="{7C3BAB2F-C7C7-0E3D-C800-44579FBE3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33" y="1000265"/>
            <a:ext cx="7885676" cy="48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8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Kostnad för läkemedelsförmån, kronor per invånare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6</a:t>
            </a:fld>
            <a:endParaRPr lang="sv-SE" dirty="0"/>
          </a:p>
        </p:txBody>
      </p:sp>
      <p:graphicFrame>
        <p:nvGraphicFramePr>
          <p:cNvPr id="7" name="Diagram 6" descr="Kostnad kronor per invånare och region&#10;&#10;En ökning i kostnad per invånare i alla  regioner från 2023. Gotland har högst kostnader per invånare och Västra Götaland lägst. 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13194"/>
              </p:ext>
            </p:extLst>
          </p:nvPr>
        </p:nvGraphicFramePr>
        <p:xfrm>
          <a:off x="842813" y="957431"/>
          <a:ext cx="8570118" cy="489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36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Kostnad för läkemedelsförmån 2024, kronor per invånare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7</a:t>
            </a:fld>
            <a:endParaRPr lang="sv-SE" dirty="0"/>
          </a:p>
        </p:txBody>
      </p:sp>
      <p:graphicFrame>
        <p:nvGraphicFramePr>
          <p:cNvPr id="7" name="Diagram 6" descr="Kostnad per invånare 2024 till och med februari 2024.&#10;Snittet i riket ligger på 591 kronor per invånare. Tre regioner ligger under snittkostnaden i riket. 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570706"/>
              </p:ext>
            </p:extLst>
          </p:nvPr>
        </p:nvGraphicFramePr>
        <p:xfrm>
          <a:off x="869235" y="968189"/>
          <a:ext cx="8651277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602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371682"/>
            <a:ext cx="10070824" cy="725598"/>
          </a:xfrm>
        </p:spPr>
        <p:txBody>
          <a:bodyPr/>
          <a:lstStyle/>
          <a:p>
            <a:r>
              <a:rPr lang="sv-SE" altLang="sv-SE" dirty="0"/>
              <a:t>Förväntad kostnad enligt behovsmodell samt faktisk kostnad t.o.m. februari, kronor per invånare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8</a:t>
            </a:fld>
            <a:endParaRPr lang="sv-SE" dirty="0"/>
          </a:p>
        </p:txBody>
      </p:sp>
      <p:graphicFrame>
        <p:nvGraphicFramePr>
          <p:cNvPr id="6" name="Diagram 5" descr="Förväntad kostnad enligt behovsmodell&#10;&#10;Faktiska kostnaden ligger högre än behovsmodellen för flera regioner. Högst avvikelse har Gotland, Halland och Västerbotten.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781730"/>
              </p:ext>
            </p:extLst>
          </p:nvPr>
        </p:nvGraphicFramePr>
        <p:xfrm>
          <a:off x="851325" y="1323191"/>
          <a:ext cx="8783048" cy="4475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377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5360" y="362538"/>
            <a:ext cx="9609825" cy="725598"/>
          </a:xfrm>
        </p:spPr>
        <p:txBody>
          <a:bodyPr/>
          <a:lstStyle/>
          <a:p>
            <a:r>
              <a:rPr lang="sv-SE" altLang="sv-SE" dirty="0"/>
              <a:t>Procentuell kostnadsutveckling jämfört med föregående år per månad 2024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2024-03-20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9</a:t>
            </a:fld>
            <a:endParaRPr lang="sv-SE" dirty="0"/>
          </a:p>
        </p:txBody>
      </p:sp>
      <p:pic>
        <p:nvPicPr>
          <p:cNvPr id="7" name="Bildobjekt 6" descr="Procentuell kostnadsutveckling 2023-2024&#10;&#10;Utvecklingen per region och i hela riket. Procentuell ökning totalt i februari 2024 jämfört med februari 2023: Sverige 14,8 procent. Region Norrbotten har störst ökning, 28,8 procent.">
            <a:extLst>
              <a:ext uri="{FF2B5EF4-FFF2-40B4-BE49-F238E27FC236}">
                <a16:creationId xmlns:a16="http://schemas.microsoft.com/office/drawing/2014/main" id="{2E54BD7B-416F-CBAC-47D0-34F38A042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91" y="1280160"/>
            <a:ext cx="10483556" cy="437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52736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708A3794-37D9-4803-84A9-AB78FBB36BC4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095DED30-6B13-4BE2-BA4C-EA3394B95B7F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87141482-60FB-45BC-B401-1519BD2D21BE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K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A69"/>
    </a:accent1>
    <a:accent2>
      <a:srgbClr val="E06C00"/>
    </a:accent2>
    <a:accent3>
      <a:srgbClr val="7D2B40"/>
    </a:accent3>
    <a:accent4>
      <a:srgbClr val="0071A1"/>
    </a:accent4>
    <a:accent5>
      <a:srgbClr val="7A5589"/>
    </a:accent5>
    <a:accent6>
      <a:srgbClr val="3A6E31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K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A69"/>
    </a:accent1>
    <a:accent2>
      <a:srgbClr val="E06C00"/>
    </a:accent2>
    <a:accent3>
      <a:srgbClr val="7D2B40"/>
    </a:accent3>
    <a:accent4>
      <a:srgbClr val="0071A1"/>
    </a:accent4>
    <a:accent5>
      <a:srgbClr val="7A5589"/>
    </a:accent5>
    <a:accent6>
      <a:srgbClr val="3A6E31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2937</TotalTime>
  <Words>181</Words>
  <Application>Microsoft Office PowerPoint</Application>
  <PresentationFormat>Bredbild</PresentationFormat>
  <Paragraphs>46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9</vt:i4>
      </vt:variant>
    </vt:vector>
  </HeadingPairs>
  <TitlesOfParts>
    <vt:vector size="20" baseType="lpstr">
      <vt:lpstr>Arial</vt:lpstr>
      <vt:lpstr>Calibri</vt:lpstr>
      <vt:lpstr>Symbol</vt:lpstr>
      <vt:lpstr>Verdana</vt:lpstr>
      <vt:lpstr>Wingdings</vt:lpstr>
      <vt:lpstr>SKL PPT Gul</vt:lpstr>
      <vt:lpstr>SKL PPT Röd</vt:lpstr>
      <vt:lpstr>Inledningsbilder</vt:lpstr>
      <vt:lpstr>SKL PPT Mörk</vt:lpstr>
      <vt:lpstr>SKL PPT Svart</vt:lpstr>
      <vt:lpstr>SKL PPT Vit</vt:lpstr>
      <vt:lpstr>Kostnader för läkemedelsförmån</vt:lpstr>
      <vt:lpstr>Månadsvisa kostnader för förmånen samt procentuell förändring</vt:lpstr>
      <vt:lpstr>Kostnadsutveckling ackumulerad månadsvis i miljoner kronor samt procentuell förändring jämfört med motsvarande månad föregående år</vt:lpstr>
      <vt:lpstr>Kostnadsutveckling för förmånen – löpande 12 månadstal</vt:lpstr>
      <vt:lpstr>Kostnad läkemedelsförmån t.o.m. februari 2024</vt:lpstr>
      <vt:lpstr>Kostnad för läkemedelsförmån, kronor per invånare</vt:lpstr>
      <vt:lpstr>Kostnad för läkemedelsförmån 2024, kronor per invånare</vt:lpstr>
      <vt:lpstr>Förväntad kostnad enligt behovsmodell samt faktisk kostnad t.o.m. februari, kronor per invånare</vt:lpstr>
      <vt:lpstr>Procentuell kostnadsutveckling jämfört med föregående år per månad 2024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Kostnader för läkemedelsförmån</dc:title>
  <dc:creator>Jonsson Elisabet</dc:creator>
  <cp:lastModifiedBy>Eriksson Jonas</cp:lastModifiedBy>
  <cp:revision>421</cp:revision>
  <cp:lastPrinted>2020-11-20T16:11:14Z</cp:lastPrinted>
  <dcterms:created xsi:type="dcterms:W3CDTF">2020-11-20T15:25:40Z</dcterms:created>
  <dcterms:modified xsi:type="dcterms:W3CDTF">2024-03-20T10:19:05Z</dcterms:modified>
</cp:coreProperties>
</file>