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6.xml" ContentType="application/vnd.openxmlformats-officedocument.presentationml.notesSlide+xml"/>
  <Override PartName="/ppt/tags/tag18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0" r:id="rId5"/>
  </p:sldMasterIdLst>
  <p:notesMasterIdLst>
    <p:notesMasterId r:id="rId28"/>
  </p:notesMasterIdLst>
  <p:handoutMasterIdLst>
    <p:handoutMasterId r:id="rId29"/>
  </p:handoutMasterIdLst>
  <p:sldIdLst>
    <p:sldId id="265" r:id="rId6"/>
    <p:sldId id="287" r:id="rId7"/>
    <p:sldId id="286" r:id="rId8"/>
    <p:sldId id="290" r:id="rId9"/>
    <p:sldId id="269" r:id="rId10"/>
    <p:sldId id="291" r:id="rId11"/>
    <p:sldId id="271" r:id="rId12"/>
    <p:sldId id="260" r:id="rId13"/>
    <p:sldId id="259" r:id="rId14"/>
    <p:sldId id="272" r:id="rId15"/>
    <p:sldId id="289" r:id="rId16"/>
    <p:sldId id="277" r:id="rId17"/>
    <p:sldId id="273" r:id="rId18"/>
    <p:sldId id="262" r:id="rId19"/>
    <p:sldId id="263" r:id="rId20"/>
    <p:sldId id="292" r:id="rId21"/>
    <p:sldId id="276" r:id="rId22"/>
    <p:sldId id="296" r:id="rId23"/>
    <p:sldId id="284" r:id="rId24"/>
    <p:sldId id="295" r:id="rId25"/>
    <p:sldId id="280" r:id="rId26"/>
    <p:sldId id="294" r:id="rId27"/>
  </p:sldIdLst>
  <p:sldSz cx="12192000" cy="6858000"/>
  <p:notesSz cx="6858000" cy="9144000"/>
  <p:custDataLst>
    <p:tags r:id="rId30"/>
  </p:custData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EF3652-0D59-4C4F-8C7C-2EE8750FAD85}" v="1" dt="2022-10-21T11:32:56.7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just format 2 - Dekorfär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69" autoAdjust="0"/>
    <p:restoredTop sz="90491" autoAdjust="0"/>
  </p:normalViewPr>
  <p:slideViewPr>
    <p:cSldViewPr snapToGrid="0">
      <p:cViewPr varScale="1">
        <p:scale>
          <a:sx n="57" d="100"/>
          <a:sy n="57" d="100"/>
        </p:scale>
        <p:origin x="96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36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tags" Target="tags/tag1.xml"/><Relationship Id="rId35" Type="http://schemas.microsoft.com/office/2016/11/relationships/changesInfo" Target="changesInfos/changesInfo1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kael Stenstrand" userId="f46e7c30-6f94-4f77-97d0-1ebee2f2f480" providerId="ADAL" clId="{61EF3652-0D59-4C4F-8C7C-2EE8750FAD85}"/>
    <pc:docChg chg="undo custSel modSld">
      <pc:chgData name="Mikael Stenstrand" userId="f46e7c30-6f94-4f77-97d0-1ebee2f2f480" providerId="ADAL" clId="{61EF3652-0D59-4C4F-8C7C-2EE8750FAD85}" dt="2022-10-21T11:40:45.142" v="160" actId="404"/>
      <pc:docMkLst>
        <pc:docMk/>
      </pc:docMkLst>
      <pc:sldChg chg="delSp modSp mod">
        <pc:chgData name="Mikael Stenstrand" userId="f46e7c30-6f94-4f77-97d0-1ebee2f2f480" providerId="ADAL" clId="{61EF3652-0D59-4C4F-8C7C-2EE8750FAD85}" dt="2022-10-21T11:31:58.789" v="108" actId="478"/>
        <pc:sldMkLst>
          <pc:docMk/>
          <pc:sldMk cId="1119405138" sldId="259"/>
        </pc:sldMkLst>
        <pc:spChg chg="del">
          <ac:chgData name="Mikael Stenstrand" userId="f46e7c30-6f94-4f77-97d0-1ebee2f2f480" providerId="ADAL" clId="{61EF3652-0D59-4C4F-8C7C-2EE8750FAD85}" dt="2022-10-21T11:31:58.789" v="108" actId="478"/>
          <ac:spMkLst>
            <pc:docMk/>
            <pc:sldMk cId="1119405138" sldId="259"/>
            <ac:spMk id="9" creationId="{38DAB7E6-D260-2F84-C5DC-BA77D3D42586}"/>
          </ac:spMkLst>
        </pc:spChg>
        <pc:spChg chg="mod">
          <ac:chgData name="Mikael Stenstrand" userId="f46e7c30-6f94-4f77-97d0-1ebee2f2f480" providerId="ADAL" clId="{61EF3652-0D59-4C4F-8C7C-2EE8750FAD85}" dt="2022-10-21T11:30:41.050" v="94" actId="20577"/>
          <ac:spMkLst>
            <pc:docMk/>
            <pc:sldMk cId="1119405138" sldId="259"/>
            <ac:spMk id="29" creationId="{DD8C4BEE-7F0B-438E-A43A-161FF0E3A92E}"/>
          </ac:spMkLst>
        </pc:spChg>
      </pc:sldChg>
      <pc:sldChg chg="delSp modSp mod">
        <pc:chgData name="Mikael Stenstrand" userId="f46e7c30-6f94-4f77-97d0-1ebee2f2f480" providerId="ADAL" clId="{61EF3652-0D59-4C4F-8C7C-2EE8750FAD85}" dt="2022-10-21T11:40:18.683" v="158" actId="478"/>
        <pc:sldMkLst>
          <pc:docMk/>
          <pc:sldMk cId="719549401" sldId="262"/>
        </pc:sldMkLst>
        <pc:spChg chg="del">
          <ac:chgData name="Mikael Stenstrand" userId="f46e7c30-6f94-4f77-97d0-1ebee2f2f480" providerId="ADAL" clId="{61EF3652-0D59-4C4F-8C7C-2EE8750FAD85}" dt="2022-10-21T11:40:18.683" v="158" actId="478"/>
          <ac:spMkLst>
            <pc:docMk/>
            <pc:sldMk cId="719549401" sldId="262"/>
            <ac:spMk id="6" creationId="{01F77448-64CF-4386-8406-839026FD8FC9}"/>
          </ac:spMkLst>
        </pc:spChg>
        <pc:spChg chg="mod">
          <ac:chgData name="Mikael Stenstrand" userId="f46e7c30-6f94-4f77-97d0-1ebee2f2f480" providerId="ADAL" clId="{61EF3652-0D59-4C4F-8C7C-2EE8750FAD85}" dt="2022-10-21T11:40:09.348" v="156" actId="207"/>
          <ac:spMkLst>
            <pc:docMk/>
            <pc:sldMk cId="719549401" sldId="262"/>
            <ac:spMk id="8" creationId="{4FCC5333-BE59-3F39-E5C7-019BE23A5C08}"/>
          </ac:spMkLst>
        </pc:spChg>
        <pc:spChg chg="del">
          <ac:chgData name="Mikael Stenstrand" userId="f46e7c30-6f94-4f77-97d0-1ebee2f2f480" providerId="ADAL" clId="{61EF3652-0D59-4C4F-8C7C-2EE8750FAD85}" dt="2022-10-21T11:33:35.293" v="129" actId="478"/>
          <ac:spMkLst>
            <pc:docMk/>
            <pc:sldMk cId="719549401" sldId="262"/>
            <ac:spMk id="12" creationId="{6E6DAD90-F06C-51F9-29EF-BF49A2CB582F}"/>
          </ac:spMkLst>
        </pc:spChg>
        <pc:spChg chg="mod">
          <ac:chgData name="Mikael Stenstrand" userId="f46e7c30-6f94-4f77-97d0-1ebee2f2f480" providerId="ADAL" clId="{61EF3652-0D59-4C4F-8C7C-2EE8750FAD85}" dt="2022-10-21T11:40:13.240" v="157" actId="207"/>
          <ac:spMkLst>
            <pc:docMk/>
            <pc:sldMk cId="719549401" sldId="262"/>
            <ac:spMk id="19" creationId="{4F42CCD4-CA67-7C16-63A1-CDC2BEA33CB9}"/>
          </ac:spMkLst>
        </pc:spChg>
      </pc:sldChg>
      <pc:sldChg chg="delSp mod">
        <pc:chgData name="Mikael Stenstrand" userId="f46e7c30-6f94-4f77-97d0-1ebee2f2f480" providerId="ADAL" clId="{61EF3652-0D59-4C4F-8C7C-2EE8750FAD85}" dt="2022-10-21T11:33:54.461" v="130" actId="478"/>
        <pc:sldMkLst>
          <pc:docMk/>
          <pc:sldMk cId="2254339292" sldId="263"/>
        </pc:sldMkLst>
        <pc:spChg chg="del">
          <ac:chgData name="Mikael Stenstrand" userId="f46e7c30-6f94-4f77-97d0-1ebee2f2f480" providerId="ADAL" clId="{61EF3652-0D59-4C4F-8C7C-2EE8750FAD85}" dt="2022-10-21T11:33:54.461" v="130" actId="478"/>
          <ac:spMkLst>
            <pc:docMk/>
            <pc:sldMk cId="2254339292" sldId="263"/>
            <ac:spMk id="5" creationId="{3CB5E92B-082A-1422-A523-9478A91845FA}"/>
          </ac:spMkLst>
        </pc:spChg>
      </pc:sldChg>
      <pc:sldChg chg="delSp modSp mod">
        <pc:chgData name="Mikael Stenstrand" userId="f46e7c30-6f94-4f77-97d0-1ebee2f2f480" providerId="ADAL" clId="{61EF3652-0D59-4C4F-8C7C-2EE8750FAD85}" dt="2022-10-21T11:31:03.330" v="105" actId="20577"/>
        <pc:sldMkLst>
          <pc:docMk/>
          <pc:sldMk cId="1919552787" sldId="269"/>
        </pc:sldMkLst>
        <pc:spChg chg="mod">
          <ac:chgData name="Mikael Stenstrand" userId="f46e7c30-6f94-4f77-97d0-1ebee2f2f480" providerId="ADAL" clId="{61EF3652-0D59-4C4F-8C7C-2EE8750FAD85}" dt="2022-10-21T11:25:42.610" v="45" actId="20577"/>
          <ac:spMkLst>
            <pc:docMk/>
            <pc:sldMk cId="1919552787" sldId="269"/>
            <ac:spMk id="5" creationId="{8978CE9F-44FE-390C-42D2-151889018FE8}"/>
          </ac:spMkLst>
        </pc:spChg>
        <pc:spChg chg="del">
          <ac:chgData name="Mikael Stenstrand" userId="f46e7c30-6f94-4f77-97d0-1ebee2f2f480" providerId="ADAL" clId="{61EF3652-0D59-4C4F-8C7C-2EE8750FAD85}" dt="2022-10-21T11:25:11.371" v="1" actId="478"/>
          <ac:spMkLst>
            <pc:docMk/>
            <pc:sldMk cId="1919552787" sldId="269"/>
            <ac:spMk id="9" creationId="{1C023929-8740-8B81-EFE5-43FE749C8EB8}"/>
          </ac:spMkLst>
        </pc:spChg>
        <pc:spChg chg="mod">
          <ac:chgData name="Mikael Stenstrand" userId="f46e7c30-6f94-4f77-97d0-1ebee2f2f480" providerId="ADAL" clId="{61EF3652-0D59-4C4F-8C7C-2EE8750FAD85}" dt="2022-10-21T11:31:03.330" v="105" actId="20577"/>
          <ac:spMkLst>
            <pc:docMk/>
            <pc:sldMk cId="1919552787" sldId="269"/>
            <ac:spMk id="21" creationId="{3E0FFD61-48A6-4B7A-BD67-7DC59845871C}"/>
          </ac:spMkLst>
        </pc:spChg>
      </pc:sldChg>
      <pc:sldChg chg="modSp mod">
        <pc:chgData name="Mikael Stenstrand" userId="f46e7c30-6f94-4f77-97d0-1ebee2f2f480" providerId="ADAL" clId="{61EF3652-0D59-4C4F-8C7C-2EE8750FAD85}" dt="2022-10-21T11:29:33.625" v="82" actId="20577"/>
        <pc:sldMkLst>
          <pc:docMk/>
          <pc:sldMk cId="1859362012" sldId="271"/>
        </pc:sldMkLst>
        <pc:spChg chg="mod">
          <ac:chgData name="Mikael Stenstrand" userId="f46e7c30-6f94-4f77-97d0-1ebee2f2f480" providerId="ADAL" clId="{61EF3652-0D59-4C4F-8C7C-2EE8750FAD85}" dt="2022-10-21T11:29:33.625" v="82" actId="20577"/>
          <ac:spMkLst>
            <pc:docMk/>
            <pc:sldMk cId="1859362012" sldId="271"/>
            <ac:spMk id="5" creationId="{00000000-0000-0000-0000-000000000000}"/>
          </ac:spMkLst>
        </pc:spChg>
      </pc:sldChg>
      <pc:sldChg chg="delSp mod">
        <pc:chgData name="Mikael Stenstrand" userId="f46e7c30-6f94-4f77-97d0-1ebee2f2f480" providerId="ADAL" clId="{61EF3652-0D59-4C4F-8C7C-2EE8750FAD85}" dt="2022-10-21T11:32:01.578" v="109" actId="478"/>
        <pc:sldMkLst>
          <pc:docMk/>
          <pc:sldMk cId="3348951302" sldId="272"/>
        </pc:sldMkLst>
        <pc:spChg chg="del">
          <ac:chgData name="Mikael Stenstrand" userId="f46e7c30-6f94-4f77-97d0-1ebee2f2f480" providerId="ADAL" clId="{61EF3652-0D59-4C4F-8C7C-2EE8750FAD85}" dt="2022-10-21T11:32:01.578" v="109" actId="478"/>
          <ac:spMkLst>
            <pc:docMk/>
            <pc:sldMk cId="3348951302" sldId="272"/>
            <ac:spMk id="17" creationId="{CE897068-EA9C-7FB4-8858-F8770FA52929}"/>
          </ac:spMkLst>
        </pc:spChg>
      </pc:sldChg>
      <pc:sldChg chg="addSp delSp modSp mod">
        <pc:chgData name="Mikael Stenstrand" userId="f46e7c30-6f94-4f77-97d0-1ebee2f2f480" providerId="ADAL" clId="{61EF3652-0D59-4C4F-8C7C-2EE8750FAD85}" dt="2022-10-21T11:33:17.341" v="128" actId="1037"/>
        <pc:sldMkLst>
          <pc:docMk/>
          <pc:sldMk cId="274823243" sldId="273"/>
        </pc:sldMkLst>
        <pc:spChg chg="del">
          <ac:chgData name="Mikael Stenstrand" userId="f46e7c30-6f94-4f77-97d0-1ebee2f2f480" providerId="ADAL" clId="{61EF3652-0D59-4C4F-8C7C-2EE8750FAD85}" dt="2022-10-21T11:32:54.146" v="111" actId="478"/>
          <ac:spMkLst>
            <pc:docMk/>
            <pc:sldMk cId="274823243" sldId="273"/>
            <ac:spMk id="8" creationId="{D01AC4DB-4D84-7F30-2B3E-B0AB98DC13B4}"/>
          </ac:spMkLst>
        </pc:spChg>
        <pc:spChg chg="del">
          <ac:chgData name="Mikael Stenstrand" userId="f46e7c30-6f94-4f77-97d0-1ebee2f2f480" providerId="ADAL" clId="{61EF3652-0D59-4C4F-8C7C-2EE8750FAD85}" dt="2022-10-21T11:32:54.146" v="111" actId="478"/>
          <ac:spMkLst>
            <pc:docMk/>
            <pc:sldMk cId="274823243" sldId="273"/>
            <ac:spMk id="13" creationId="{ADCA01F5-7341-7E2D-BF79-9905DCC61FBA}"/>
          </ac:spMkLst>
        </pc:spChg>
        <pc:spChg chg="del">
          <ac:chgData name="Mikael Stenstrand" userId="f46e7c30-6f94-4f77-97d0-1ebee2f2f480" providerId="ADAL" clId="{61EF3652-0D59-4C4F-8C7C-2EE8750FAD85}" dt="2022-10-21T11:32:54.146" v="111" actId="478"/>
          <ac:spMkLst>
            <pc:docMk/>
            <pc:sldMk cId="274823243" sldId="273"/>
            <ac:spMk id="14" creationId="{2D2DCEBA-DB5A-887C-27A8-54CBFCF292DC}"/>
          </ac:spMkLst>
        </pc:spChg>
        <pc:spChg chg="del">
          <ac:chgData name="Mikael Stenstrand" userId="f46e7c30-6f94-4f77-97d0-1ebee2f2f480" providerId="ADAL" clId="{61EF3652-0D59-4C4F-8C7C-2EE8750FAD85}" dt="2022-10-21T11:32:54.146" v="111" actId="478"/>
          <ac:spMkLst>
            <pc:docMk/>
            <pc:sldMk cId="274823243" sldId="273"/>
            <ac:spMk id="16" creationId="{5E609804-F410-EA34-2E88-9396C8F265D9}"/>
          </ac:spMkLst>
        </pc:spChg>
        <pc:spChg chg="del">
          <ac:chgData name="Mikael Stenstrand" userId="f46e7c30-6f94-4f77-97d0-1ebee2f2f480" providerId="ADAL" clId="{61EF3652-0D59-4C4F-8C7C-2EE8750FAD85}" dt="2022-10-21T11:32:54.146" v="111" actId="478"/>
          <ac:spMkLst>
            <pc:docMk/>
            <pc:sldMk cId="274823243" sldId="273"/>
            <ac:spMk id="21" creationId="{FE9F5703-D1D9-810A-35B1-D5A709D82BAE}"/>
          </ac:spMkLst>
        </pc:spChg>
        <pc:spChg chg="del">
          <ac:chgData name="Mikael Stenstrand" userId="f46e7c30-6f94-4f77-97d0-1ebee2f2f480" providerId="ADAL" clId="{61EF3652-0D59-4C4F-8C7C-2EE8750FAD85}" dt="2022-10-21T11:32:54.146" v="111" actId="478"/>
          <ac:spMkLst>
            <pc:docMk/>
            <pc:sldMk cId="274823243" sldId="273"/>
            <ac:spMk id="27" creationId="{621AA2FE-D55C-3270-CED3-46782D9B1D50}"/>
          </ac:spMkLst>
        </pc:spChg>
        <pc:spChg chg="del">
          <ac:chgData name="Mikael Stenstrand" userId="f46e7c30-6f94-4f77-97d0-1ebee2f2f480" providerId="ADAL" clId="{61EF3652-0D59-4C4F-8C7C-2EE8750FAD85}" dt="2022-10-21T11:32:54.146" v="111" actId="478"/>
          <ac:spMkLst>
            <pc:docMk/>
            <pc:sldMk cId="274823243" sldId="273"/>
            <ac:spMk id="32" creationId="{7D07C03C-F87F-02FA-8E39-5DADF2886882}"/>
          </ac:spMkLst>
        </pc:spChg>
        <pc:spChg chg="del">
          <ac:chgData name="Mikael Stenstrand" userId="f46e7c30-6f94-4f77-97d0-1ebee2f2f480" providerId="ADAL" clId="{61EF3652-0D59-4C4F-8C7C-2EE8750FAD85}" dt="2022-10-21T11:32:54.146" v="111" actId="478"/>
          <ac:spMkLst>
            <pc:docMk/>
            <pc:sldMk cId="274823243" sldId="273"/>
            <ac:spMk id="33" creationId="{C0F62581-1CFD-43F8-F3D1-4C465FD5E36F}"/>
          </ac:spMkLst>
        </pc:spChg>
        <pc:spChg chg="del">
          <ac:chgData name="Mikael Stenstrand" userId="f46e7c30-6f94-4f77-97d0-1ebee2f2f480" providerId="ADAL" clId="{61EF3652-0D59-4C4F-8C7C-2EE8750FAD85}" dt="2022-10-21T11:32:54.146" v="111" actId="478"/>
          <ac:spMkLst>
            <pc:docMk/>
            <pc:sldMk cId="274823243" sldId="273"/>
            <ac:spMk id="68" creationId="{429846D4-82E1-8756-BD41-6B2DE3D81C7E}"/>
          </ac:spMkLst>
        </pc:spChg>
        <pc:spChg chg="del">
          <ac:chgData name="Mikael Stenstrand" userId="f46e7c30-6f94-4f77-97d0-1ebee2f2f480" providerId="ADAL" clId="{61EF3652-0D59-4C4F-8C7C-2EE8750FAD85}" dt="2022-10-21T11:32:54.146" v="111" actId="478"/>
          <ac:spMkLst>
            <pc:docMk/>
            <pc:sldMk cId="274823243" sldId="273"/>
            <ac:spMk id="69" creationId="{1A2169B3-8D40-91F1-8F3B-4E0E56D0ACB3}"/>
          </ac:spMkLst>
        </pc:spChg>
        <pc:spChg chg="del">
          <ac:chgData name="Mikael Stenstrand" userId="f46e7c30-6f94-4f77-97d0-1ebee2f2f480" providerId="ADAL" clId="{61EF3652-0D59-4C4F-8C7C-2EE8750FAD85}" dt="2022-10-21T11:32:54.146" v="111" actId="478"/>
          <ac:spMkLst>
            <pc:docMk/>
            <pc:sldMk cId="274823243" sldId="273"/>
            <ac:spMk id="70" creationId="{2B840E80-8B8D-56C0-FF62-091B3E1BA6A6}"/>
          </ac:spMkLst>
        </pc:spChg>
        <pc:spChg chg="del">
          <ac:chgData name="Mikael Stenstrand" userId="f46e7c30-6f94-4f77-97d0-1ebee2f2f480" providerId="ADAL" clId="{61EF3652-0D59-4C4F-8C7C-2EE8750FAD85}" dt="2022-10-21T11:32:54.146" v="111" actId="478"/>
          <ac:spMkLst>
            <pc:docMk/>
            <pc:sldMk cId="274823243" sldId="273"/>
            <ac:spMk id="71" creationId="{024E340A-5F7F-9EDE-74CC-27315EB36FC7}"/>
          </ac:spMkLst>
        </pc:spChg>
        <pc:picChg chg="add mod">
          <ac:chgData name="Mikael Stenstrand" userId="f46e7c30-6f94-4f77-97d0-1ebee2f2f480" providerId="ADAL" clId="{61EF3652-0D59-4C4F-8C7C-2EE8750FAD85}" dt="2022-10-21T11:33:17.341" v="128" actId="1037"/>
          <ac:picMkLst>
            <pc:docMk/>
            <pc:sldMk cId="274823243" sldId="273"/>
            <ac:picMk id="2" creationId="{629A717C-343C-7E80-CD31-0E7915FA56DD}"/>
          </ac:picMkLst>
        </pc:picChg>
        <pc:cxnChg chg="del mod">
          <ac:chgData name="Mikael Stenstrand" userId="f46e7c30-6f94-4f77-97d0-1ebee2f2f480" providerId="ADAL" clId="{61EF3652-0D59-4C4F-8C7C-2EE8750FAD85}" dt="2022-10-21T11:32:54.146" v="111" actId="478"/>
          <ac:cxnSpMkLst>
            <pc:docMk/>
            <pc:sldMk cId="274823243" sldId="273"/>
            <ac:cxnSpMk id="17" creationId="{B0238DE7-4A2F-09D4-3D5E-0500A4F31E4E}"/>
          </ac:cxnSpMkLst>
        </pc:cxnChg>
        <pc:cxnChg chg="del mod">
          <ac:chgData name="Mikael Stenstrand" userId="f46e7c30-6f94-4f77-97d0-1ebee2f2f480" providerId="ADAL" clId="{61EF3652-0D59-4C4F-8C7C-2EE8750FAD85}" dt="2022-10-21T11:32:54.146" v="111" actId="478"/>
          <ac:cxnSpMkLst>
            <pc:docMk/>
            <pc:sldMk cId="274823243" sldId="273"/>
            <ac:cxnSpMk id="23" creationId="{85145310-26C5-1B65-4D23-566183CDA901}"/>
          </ac:cxnSpMkLst>
        </pc:cxnChg>
        <pc:cxnChg chg="del mod">
          <ac:chgData name="Mikael Stenstrand" userId="f46e7c30-6f94-4f77-97d0-1ebee2f2f480" providerId="ADAL" clId="{61EF3652-0D59-4C4F-8C7C-2EE8750FAD85}" dt="2022-10-21T11:32:54.146" v="111" actId="478"/>
          <ac:cxnSpMkLst>
            <pc:docMk/>
            <pc:sldMk cId="274823243" sldId="273"/>
            <ac:cxnSpMk id="29" creationId="{B9D17FD9-89D5-13A6-34AD-2598B63B284E}"/>
          </ac:cxnSpMkLst>
        </pc:cxnChg>
        <pc:cxnChg chg="del mod">
          <ac:chgData name="Mikael Stenstrand" userId="f46e7c30-6f94-4f77-97d0-1ebee2f2f480" providerId="ADAL" clId="{61EF3652-0D59-4C4F-8C7C-2EE8750FAD85}" dt="2022-10-21T11:32:54.146" v="111" actId="478"/>
          <ac:cxnSpMkLst>
            <pc:docMk/>
            <pc:sldMk cId="274823243" sldId="273"/>
            <ac:cxnSpMk id="48" creationId="{93B4D866-3A25-24EE-E34A-BA3CF90C54CB}"/>
          </ac:cxnSpMkLst>
        </pc:cxnChg>
        <pc:cxnChg chg="del mod">
          <ac:chgData name="Mikael Stenstrand" userId="f46e7c30-6f94-4f77-97d0-1ebee2f2f480" providerId="ADAL" clId="{61EF3652-0D59-4C4F-8C7C-2EE8750FAD85}" dt="2022-10-21T11:32:54.146" v="111" actId="478"/>
          <ac:cxnSpMkLst>
            <pc:docMk/>
            <pc:sldMk cId="274823243" sldId="273"/>
            <ac:cxnSpMk id="52" creationId="{33E09E90-6A2C-AE6A-BC71-BCFE29BD61BA}"/>
          </ac:cxnSpMkLst>
        </pc:cxnChg>
        <pc:cxnChg chg="del">
          <ac:chgData name="Mikael Stenstrand" userId="f46e7c30-6f94-4f77-97d0-1ebee2f2f480" providerId="ADAL" clId="{61EF3652-0D59-4C4F-8C7C-2EE8750FAD85}" dt="2022-10-21T11:32:54.146" v="111" actId="478"/>
          <ac:cxnSpMkLst>
            <pc:docMk/>
            <pc:sldMk cId="274823243" sldId="273"/>
            <ac:cxnSpMk id="58" creationId="{2A0FB2C3-B417-D67E-64DD-F82C29E0A0A5}"/>
          </ac:cxnSpMkLst>
        </pc:cxnChg>
        <pc:cxnChg chg="del mod">
          <ac:chgData name="Mikael Stenstrand" userId="f46e7c30-6f94-4f77-97d0-1ebee2f2f480" providerId="ADAL" clId="{61EF3652-0D59-4C4F-8C7C-2EE8750FAD85}" dt="2022-10-21T11:32:54.146" v="111" actId="478"/>
          <ac:cxnSpMkLst>
            <pc:docMk/>
            <pc:sldMk cId="274823243" sldId="273"/>
            <ac:cxnSpMk id="64" creationId="{9D03EFAE-E34D-B7AF-5F0D-471C3BEAC4FC}"/>
          </ac:cxnSpMkLst>
        </pc:cxnChg>
        <pc:cxnChg chg="del mod">
          <ac:chgData name="Mikael Stenstrand" userId="f46e7c30-6f94-4f77-97d0-1ebee2f2f480" providerId="ADAL" clId="{61EF3652-0D59-4C4F-8C7C-2EE8750FAD85}" dt="2022-10-21T11:32:54.146" v="111" actId="478"/>
          <ac:cxnSpMkLst>
            <pc:docMk/>
            <pc:sldMk cId="274823243" sldId="273"/>
            <ac:cxnSpMk id="75" creationId="{CC75ADC6-AC1F-4390-96A9-A1E63B659849}"/>
          </ac:cxnSpMkLst>
        </pc:cxnChg>
      </pc:sldChg>
      <pc:sldChg chg="delSp modSp mod">
        <pc:chgData name="Mikael Stenstrand" userId="f46e7c30-6f94-4f77-97d0-1ebee2f2f480" providerId="ADAL" clId="{61EF3652-0D59-4C4F-8C7C-2EE8750FAD85}" dt="2022-10-21T11:40:40.431" v="159" actId="404"/>
        <pc:sldMkLst>
          <pc:docMk/>
          <pc:sldMk cId="2656784730" sldId="276"/>
        </pc:sldMkLst>
        <pc:spChg chg="mod">
          <ac:chgData name="Mikael Stenstrand" userId="f46e7c30-6f94-4f77-97d0-1ebee2f2f480" providerId="ADAL" clId="{61EF3652-0D59-4C4F-8C7C-2EE8750FAD85}" dt="2022-10-21T11:35:14.610" v="151" actId="20577"/>
          <ac:spMkLst>
            <pc:docMk/>
            <pc:sldMk cId="2656784730" sldId="276"/>
            <ac:spMk id="2" creationId="{2D99F76A-BE0A-4578-809C-BF0E5E1ADB5A}"/>
          </ac:spMkLst>
        </pc:spChg>
        <pc:spChg chg="del">
          <ac:chgData name="Mikael Stenstrand" userId="f46e7c30-6f94-4f77-97d0-1ebee2f2f480" providerId="ADAL" clId="{61EF3652-0D59-4C4F-8C7C-2EE8750FAD85}" dt="2022-10-21T11:34:52.757" v="132" actId="478"/>
          <ac:spMkLst>
            <pc:docMk/>
            <pc:sldMk cId="2656784730" sldId="276"/>
            <ac:spMk id="7" creationId="{01F77448-64CF-4386-8406-839026FD8FC9}"/>
          </ac:spMkLst>
        </pc:spChg>
        <pc:spChg chg="del">
          <ac:chgData name="Mikael Stenstrand" userId="f46e7c30-6f94-4f77-97d0-1ebee2f2f480" providerId="ADAL" clId="{61EF3652-0D59-4C4F-8C7C-2EE8750FAD85}" dt="2022-10-21T11:34:41.131" v="131" actId="478"/>
          <ac:spMkLst>
            <pc:docMk/>
            <pc:sldMk cId="2656784730" sldId="276"/>
            <ac:spMk id="8" creationId="{F767059E-4CF2-77FE-DD89-CE64861C494B}"/>
          </ac:spMkLst>
        </pc:spChg>
        <pc:graphicFrameChg chg="modGraphic">
          <ac:chgData name="Mikael Stenstrand" userId="f46e7c30-6f94-4f77-97d0-1ebee2f2f480" providerId="ADAL" clId="{61EF3652-0D59-4C4F-8C7C-2EE8750FAD85}" dt="2022-10-21T11:40:40.431" v="159" actId="404"/>
          <ac:graphicFrameMkLst>
            <pc:docMk/>
            <pc:sldMk cId="2656784730" sldId="276"/>
            <ac:graphicFrameMk id="6" creationId="{C7B166F5-64E0-4B0E-B230-0D996B257C55}"/>
          </ac:graphicFrameMkLst>
        </pc:graphicFrameChg>
      </pc:sldChg>
      <pc:sldChg chg="delSp mod">
        <pc:chgData name="Mikael Stenstrand" userId="f46e7c30-6f94-4f77-97d0-1ebee2f2f480" providerId="ADAL" clId="{61EF3652-0D59-4C4F-8C7C-2EE8750FAD85}" dt="2022-10-21T11:32:04.977" v="110" actId="478"/>
        <pc:sldMkLst>
          <pc:docMk/>
          <pc:sldMk cId="4056409131" sldId="277"/>
        </pc:sldMkLst>
        <pc:spChg chg="del">
          <ac:chgData name="Mikael Stenstrand" userId="f46e7c30-6f94-4f77-97d0-1ebee2f2f480" providerId="ADAL" clId="{61EF3652-0D59-4C4F-8C7C-2EE8750FAD85}" dt="2022-10-21T11:32:04.977" v="110" actId="478"/>
          <ac:spMkLst>
            <pc:docMk/>
            <pc:sldMk cId="4056409131" sldId="277"/>
            <ac:spMk id="8" creationId="{A2C3AA3D-DF97-F5C0-6C27-C4C2582E948C}"/>
          </ac:spMkLst>
        </pc:spChg>
      </pc:sldChg>
      <pc:sldChg chg="modSp mod">
        <pc:chgData name="Mikael Stenstrand" userId="f46e7c30-6f94-4f77-97d0-1ebee2f2f480" providerId="ADAL" clId="{61EF3652-0D59-4C4F-8C7C-2EE8750FAD85}" dt="2022-10-21T11:31:50.523" v="107" actId="20577"/>
        <pc:sldMkLst>
          <pc:docMk/>
          <pc:sldMk cId="1570241215" sldId="289"/>
        </pc:sldMkLst>
        <pc:spChg chg="mod">
          <ac:chgData name="Mikael Stenstrand" userId="f46e7c30-6f94-4f77-97d0-1ebee2f2f480" providerId="ADAL" clId="{61EF3652-0D59-4C4F-8C7C-2EE8750FAD85}" dt="2022-10-21T11:31:50.523" v="107" actId="20577"/>
          <ac:spMkLst>
            <pc:docMk/>
            <pc:sldMk cId="1570241215" sldId="289"/>
            <ac:spMk id="5" creationId="{00000000-0000-0000-0000-000000000000}"/>
          </ac:spMkLst>
        </pc:spChg>
      </pc:sldChg>
      <pc:sldChg chg="delSp mod">
        <pc:chgData name="Mikael Stenstrand" userId="f46e7c30-6f94-4f77-97d0-1ebee2f2f480" providerId="ADAL" clId="{61EF3652-0D59-4C4F-8C7C-2EE8750FAD85}" dt="2022-10-21T11:24:53.924" v="0" actId="478"/>
        <pc:sldMkLst>
          <pc:docMk/>
          <pc:sldMk cId="3335179632" sldId="290"/>
        </pc:sldMkLst>
        <pc:spChg chg="del">
          <ac:chgData name="Mikael Stenstrand" userId="f46e7c30-6f94-4f77-97d0-1ebee2f2f480" providerId="ADAL" clId="{61EF3652-0D59-4C4F-8C7C-2EE8750FAD85}" dt="2022-10-21T11:24:53.924" v="0" actId="478"/>
          <ac:spMkLst>
            <pc:docMk/>
            <pc:sldMk cId="3335179632" sldId="290"/>
            <ac:spMk id="4" creationId="{6371DD86-1399-5910-4F15-E86AE8679128}"/>
          </ac:spMkLst>
        </pc:spChg>
      </pc:sldChg>
      <pc:sldChg chg="delSp modSp mod">
        <pc:chgData name="Mikael Stenstrand" userId="f46e7c30-6f94-4f77-97d0-1ebee2f2f480" providerId="ADAL" clId="{61EF3652-0D59-4C4F-8C7C-2EE8750FAD85}" dt="2022-10-21T11:28:48.336" v="79" actId="554"/>
        <pc:sldMkLst>
          <pc:docMk/>
          <pc:sldMk cId="1797887022" sldId="291"/>
        </pc:sldMkLst>
        <pc:spChg chg="del">
          <ac:chgData name="Mikael Stenstrand" userId="f46e7c30-6f94-4f77-97d0-1ebee2f2f480" providerId="ADAL" clId="{61EF3652-0D59-4C4F-8C7C-2EE8750FAD85}" dt="2022-10-21T11:27:13.722" v="64" actId="478"/>
          <ac:spMkLst>
            <pc:docMk/>
            <pc:sldMk cId="1797887022" sldId="291"/>
            <ac:spMk id="5" creationId="{25842B25-A11E-BFE7-5AC3-FCC722343DBB}"/>
          </ac:spMkLst>
        </pc:spChg>
        <pc:spChg chg="mod">
          <ac:chgData name="Mikael Stenstrand" userId="f46e7c30-6f94-4f77-97d0-1ebee2f2f480" providerId="ADAL" clId="{61EF3652-0D59-4C4F-8C7C-2EE8750FAD85}" dt="2022-10-21T11:28:48.336" v="79" actId="554"/>
          <ac:spMkLst>
            <pc:docMk/>
            <pc:sldMk cId="1797887022" sldId="291"/>
            <ac:spMk id="19" creationId="{39EBF600-0776-66AA-B388-71EBE28BCB10}"/>
          </ac:spMkLst>
        </pc:spChg>
        <pc:spChg chg="mod">
          <ac:chgData name="Mikael Stenstrand" userId="f46e7c30-6f94-4f77-97d0-1ebee2f2f480" providerId="ADAL" clId="{61EF3652-0D59-4C4F-8C7C-2EE8750FAD85}" dt="2022-10-21T11:28:48.336" v="79" actId="554"/>
          <ac:spMkLst>
            <pc:docMk/>
            <pc:sldMk cId="1797887022" sldId="291"/>
            <ac:spMk id="20" creationId="{DD642DE5-24AA-7956-293F-346851BA1CC8}"/>
          </ac:spMkLst>
        </pc:spChg>
      </pc:sldChg>
      <pc:sldChg chg="delSp modSp mod">
        <pc:chgData name="Mikael Stenstrand" userId="f46e7c30-6f94-4f77-97d0-1ebee2f2f480" providerId="ADAL" clId="{61EF3652-0D59-4C4F-8C7C-2EE8750FAD85}" dt="2022-10-21T11:40:45.142" v="160" actId="404"/>
        <pc:sldMkLst>
          <pc:docMk/>
          <pc:sldMk cId="2204632678" sldId="296"/>
        </pc:sldMkLst>
        <pc:spChg chg="mod">
          <ac:chgData name="Mikael Stenstrand" userId="f46e7c30-6f94-4f77-97d0-1ebee2f2f480" providerId="ADAL" clId="{61EF3652-0D59-4C4F-8C7C-2EE8750FAD85}" dt="2022-10-21T11:35:23.197" v="153" actId="20577"/>
          <ac:spMkLst>
            <pc:docMk/>
            <pc:sldMk cId="2204632678" sldId="296"/>
            <ac:spMk id="2" creationId="{2D99F76A-BE0A-4578-809C-BF0E5E1ADB5A}"/>
          </ac:spMkLst>
        </pc:spChg>
        <pc:spChg chg="del">
          <ac:chgData name="Mikael Stenstrand" userId="f46e7c30-6f94-4f77-97d0-1ebee2f2f480" providerId="ADAL" clId="{61EF3652-0D59-4C4F-8C7C-2EE8750FAD85}" dt="2022-10-21T11:35:29.134" v="155" actId="478"/>
          <ac:spMkLst>
            <pc:docMk/>
            <pc:sldMk cId="2204632678" sldId="296"/>
            <ac:spMk id="7" creationId="{01F77448-64CF-4386-8406-839026FD8FC9}"/>
          </ac:spMkLst>
        </pc:spChg>
        <pc:spChg chg="del">
          <ac:chgData name="Mikael Stenstrand" userId="f46e7c30-6f94-4f77-97d0-1ebee2f2f480" providerId="ADAL" clId="{61EF3652-0D59-4C4F-8C7C-2EE8750FAD85}" dt="2022-10-21T11:35:25.917" v="154" actId="478"/>
          <ac:spMkLst>
            <pc:docMk/>
            <pc:sldMk cId="2204632678" sldId="296"/>
            <ac:spMk id="9" creationId="{EED07126-3A70-9A73-A023-617C1BFAE0C8}"/>
          </ac:spMkLst>
        </pc:spChg>
        <pc:graphicFrameChg chg="modGraphic">
          <ac:chgData name="Mikael Stenstrand" userId="f46e7c30-6f94-4f77-97d0-1ebee2f2f480" providerId="ADAL" clId="{61EF3652-0D59-4C4F-8C7C-2EE8750FAD85}" dt="2022-10-21T11:40:45.142" v="160" actId="404"/>
          <ac:graphicFrameMkLst>
            <pc:docMk/>
            <pc:sldMk cId="2204632678" sldId="296"/>
            <ac:graphicFrameMk id="6" creationId="{C7B166F5-64E0-4B0E-B230-0D996B257C55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9B07A9FF-CF56-F15F-E559-05B51DE084E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sv-SE"/>
              <a:t>Namn på vårdförlopp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381F50C6-9A16-ACF8-C2E1-13265A453C6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7FA528-2949-4F7D-B695-57BE9B687B89}" type="datetimeFigureOut">
              <a:rPr lang="sv-SE" smtClean="0"/>
              <a:t>2022-10-21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47A9BAEE-7866-B4C0-9FAA-E0E724C63F5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DD52FA0-8260-A466-08E8-56F4B211D7E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28137D-B57E-4896-A616-A7974328D0D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83112385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sv-SE"/>
              <a:t>Namn på vårdförlopp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319F4-F609-4E94-A8B3-2F8431747CB9}" type="datetimeFigureOut">
              <a:rPr lang="sv-SE" smtClean="0"/>
              <a:t>2022-10-21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647FB9-2FCB-4FC1-82E1-203119A9FF1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68760860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sv-SE" dirty="0"/>
          </a:p>
        </p:txBody>
      </p:sp>
      <p:sp>
        <p:nvSpPr>
          <p:cNvPr id="5" name="Platshållare för sidhuvud 4">
            <a:extLst>
              <a:ext uri="{FF2B5EF4-FFF2-40B4-BE49-F238E27FC236}">
                <a16:creationId xmlns:a16="http://schemas.microsoft.com/office/drawing/2014/main" id="{97C0B713-C358-95C5-407C-8B2397B37939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sv-SE"/>
              <a:t>Namn på vårdförlopp</a:t>
            </a:r>
          </a:p>
        </p:txBody>
      </p:sp>
    </p:spTree>
    <p:extLst>
      <p:ext uri="{BB962C8B-B14F-4D97-AF65-F5344CB8AC3E}">
        <p14:creationId xmlns:p14="http://schemas.microsoft.com/office/powerpoint/2010/main" val="1331483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sidhuvud 4">
            <a:extLst>
              <a:ext uri="{FF2B5EF4-FFF2-40B4-BE49-F238E27FC236}">
                <a16:creationId xmlns:a16="http://schemas.microsoft.com/office/drawing/2014/main" id="{9349BF29-705E-C305-1203-BF0EE91E8727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sv-SE"/>
              <a:t>Namn på vårdförlopp</a:t>
            </a:r>
          </a:p>
        </p:txBody>
      </p:sp>
    </p:spTree>
    <p:extLst>
      <p:ext uri="{BB962C8B-B14F-4D97-AF65-F5344CB8AC3E}">
        <p14:creationId xmlns:p14="http://schemas.microsoft.com/office/powerpoint/2010/main" val="20075775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sidhuvud 4">
            <a:extLst>
              <a:ext uri="{FF2B5EF4-FFF2-40B4-BE49-F238E27FC236}">
                <a16:creationId xmlns:a16="http://schemas.microsoft.com/office/drawing/2014/main" id="{FF60DA54-D3D3-76C6-0E76-D1FD3A953B2B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sv-SE"/>
              <a:t>Namn på vårdförlopp</a:t>
            </a:r>
          </a:p>
        </p:txBody>
      </p:sp>
    </p:spTree>
    <p:extLst>
      <p:ext uri="{BB962C8B-B14F-4D97-AF65-F5344CB8AC3E}">
        <p14:creationId xmlns:p14="http://schemas.microsoft.com/office/powerpoint/2010/main" val="15908253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sidhuvud 4">
            <a:extLst>
              <a:ext uri="{FF2B5EF4-FFF2-40B4-BE49-F238E27FC236}">
                <a16:creationId xmlns:a16="http://schemas.microsoft.com/office/drawing/2014/main" id="{A8A0B725-8BD0-7DEC-16FD-897E2C9C1F0F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sv-SE"/>
              <a:t>Namn på vårdförlopp</a:t>
            </a:r>
          </a:p>
        </p:txBody>
      </p:sp>
    </p:spTree>
    <p:extLst>
      <p:ext uri="{BB962C8B-B14F-4D97-AF65-F5344CB8AC3E}">
        <p14:creationId xmlns:p14="http://schemas.microsoft.com/office/powerpoint/2010/main" val="10909097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 sz="900" b="1"/>
            </a:pPr>
            <a:r>
              <a:rPr 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Utmaning 1: Väntar med att söka vård</a:t>
            </a:r>
          </a:p>
          <a:p>
            <a:pPr marL="171450" indent="-171450">
              <a:buSzPct val="100000"/>
              <a:buFont typeface="Arial"/>
              <a:buChar char="•"/>
              <a:defRPr sz="900"/>
            </a:pPr>
            <a:r>
              <a:rPr 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Osäkerhet inför nya symtom och besvär kan göra att patienten avvaktar med att söka vård. </a:t>
            </a:r>
          </a:p>
          <a:p>
            <a:pPr marL="171450" indent="-171450">
              <a:buSzPct val="100000"/>
              <a:buFont typeface="Arial"/>
              <a:buChar char="•"/>
              <a:defRPr sz="900"/>
            </a:pPr>
            <a:r>
              <a:rPr 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Patienten har för lite kunskap om att symtomen kan bero på epilepsi.</a:t>
            </a:r>
          </a:p>
          <a:p>
            <a:pPr>
              <a:defRPr sz="900" b="1"/>
            </a:pPr>
            <a:r>
              <a:rPr 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Utmaning 2: Kunskapsluckor på akutmottagning/vårdcentrale</a:t>
            </a:r>
            <a:r>
              <a:rPr lang="sv-SE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r/BUM</a:t>
            </a:r>
          </a:p>
          <a:p>
            <a:pPr marL="171450" indent="-171450">
              <a:buSzPct val="100000"/>
              <a:buFont typeface="Arial"/>
              <a:buChar char="•"/>
              <a:defRPr sz="900"/>
            </a:pPr>
            <a:r>
              <a:rPr lang="sv-SE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Symtomen uppmärksammas och utreds inte</a:t>
            </a:r>
            <a:r>
              <a:rPr lang="sv-SE" sz="1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tillräcklig omfattning.</a:t>
            </a:r>
          </a:p>
          <a:p>
            <a:pPr marL="171450" indent="-171450">
              <a:buSzPct val="100000"/>
              <a:buFont typeface="Arial"/>
              <a:buChar char="•"/>
              <a:defRPr sz="900"/>
            </a:pPr>
            <a:r>
              <a:rPr lang="sv-SE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Remiss till specialistenhet godkänns inte. </a:t>
            </a:r>
            <a:endParaRPr lang="sv-SE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 sz="900" b="1"/>
            </a:pPr>
            <a:r>
              <a:rPr 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Utmaning 3: Tillgång till epilepsiteam är bristfällig och inte jämlikt fördelat i landet</a:t>
            </a:r>
          </a:p>
          <a:p>
            <a:pPr marL="171450" indent="-171450">
              <a:buSzPct val="100000"/>
              <a:buFont typeface="Arial"/>
              <a:buChar char="•"/>
              <a:defRPr sz="900"/>
            </a:pPr>
            <a:r>
              <a:rPr 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Patienten får inte kontakt med epilepsisjuksköterska.</a:t>
            </a:r>
          </a:p>
          <a:p>
            <a:pPr marL="171450" indent="-171450">
              <a:buSzPct val="100000"/>
              <a:buFont typeface="Arial"/>
              <a:buChar char="•"/>
              <a:defRPr sz="900"/>
            </a:pPr>
            <a:r>
              <a:rPr 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Patienten har inte fått träffa ett epilepsiteam. </a:t>
            </a:r>
          </a:p>
          <a:p>
            <a:pPr marL="0" indent="0">
              <a:buSzPct val="100000"/>
              <a:buFont typeface="Arial"/>
              <a:buNone/>
              <a:defRPr sz="900"/>
            </a:pPr>
            <a:r>
              <a:rPr lang="sv-SE" sz="1200" b="1" dirty="0">
                <a:latin typeface="Calibri" panose="020F0502020204030204" pitchFamily="34" charset="0"/>
                <a:cs typeface="Calibri" panose="020F0502020204030204" pitchFamily="34" charset="0"/>
              </a:rPr>
              <a:t>Utmaning 4: Långa väntetider i epilepsivården</a:t>
            </a:r>
          </a:p>
          <a:p>
            <a:pPr marL="171450" indent="-171450">
              <a:buSzPct val="100000"/>
              <a:buFont typeface="Arial"/>
              <a:buChar char="•"/>
              <a:defRPr sz="900"/>
            </a:pPr>
            <a:r>
              <a:rPr 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Patienten har fått vänta på läkarbesök och vårdkontakter sedan symptomen började. </a:t>
            </a:r>
          </a:p>
          <a:p>
            <a:pPr marL="171450" indent="-171450">
              <a:buSzPct val="100000"/>
              <a:buFont typeface="Arial"/>
              <a:buChar char="•"/>
              <a:defRPr sz="900"/>
            </a:pPr>
            <a:r>
              <a:rPr 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Patienten får vänta länge på att få genomgå avancerad utredning.</a:t>
            </a:r>
          </a:p>
          <a:p>
            <a:pPr>
              <a:defRPr sz="900" b="1"/>
            </a:pPr>
            <a:r>
              <a:rPr 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Utmaning 5: Bristande stöd för att leva med epilepsi</a:t>
            </a:r>
          </a:p>
          <a:p>
            <a:pPr marL="171450" indent="-171450">
              <a:buSzPct val="100000"/>
              <a:buFont typeface="Arial"/>
              <a:buChar char="•"/>
              <a:defRPr sz="900"/>
            </a:pPr>
            <a:r>
              <a:rPr 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Brist på kunskap om hur man lär sig acceptera sjukdomen.</a:t>
            </a:r>
          </a:p>
          <a:p>
            <a:pPr marL="171450" indent="-171450">
              <a:buSzPct val="100000"/>
              <a:buFont typeface="Arial"/>
              <a:buChar char="•"/>
              <a:defRPr sz="900"/>
            </a:pPr>
            <a:r>
              <a:rPr 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Brist på stöd för att ha ett fungerande skol- och yrkesliv.</a:t>
            </a:r>
          </a:p>
          <a:p>
            <a:pPr marL="171450" indent="-171450">
              <a:buSzPct val="100000"/>
              <a:buFont typeface="Arial"/>
              <a:buChar char="•"/>
              <a:defRPr sz="900"/>
            </a:pPr>
            <a:r>
              <a:rPr 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Brist på stöd riktat till både patient och familj.</a:t>
            </a:r>
          </a:p>
          <a:p>
            <a:pPr marL="171450" indent="-171450">
              <a:buSzPct val="100000"/>
              <a:buFont typeface="Arial"/>
              <a:buChar char="•"/>
              <a:defRPr sz="900"/>
            </a:pPr>
            <a:r>
              <a:rPr 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Bristande tillgänglighet till någon att prata om kognitiva problem med. </a:t>
            </a:r>
          </a:p>
          <a:p>
            <a:pPr marL="171450" indent="-171450">
              <a:buSzPct val="100000"/>
              <a:buFont typeface="Arial"/>
              <a:buChar char="•"/>
              <a:defRPr sz="900"/>
            </a:pPr>
            <a:r>
              <a:rPr 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Brister i samarbetet mellan barn- och vuxensjukvården.</a:t>
            </a:r>
          </a:p>
          <a:p>
            <a:pPr marL="171450" indent="-171450">
              <a:buSzPct val="100000"/>
              <a:buFont typeface="Arial"/>
              <a:buChar char="•"/>
              <a:defRPr sz="900"/>
            </a:pPr>
            <a:r>
              <a:rPr 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Brister i att vården inte uppmärksammar patientens sociala situation. </a:t>
            </a:r>
          </a:p>
          <a:p>
            <a:endParaRPr lang="sv-SE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sv-SE"/>
              <a:t>Namn på vårdförlopp</a:t>
            </a:r>
          </a:p>
        </p:txBody>
      </p:sp>
    </p:spTree>
    <p:extLst>
      <p:ext uri="{BB962C8B-B14F-4D97-AF65-F5344CB8AC3E}">
        <p14:creationId xmlns:p14="http://schemas.microsoft.com/office/powerpoint/2010/main" val="37583411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sidhuvud 4">
            <a:extLst>
              <a:ext uri="{FF2B5EF4-FFF2-40B4-BE49-F238E27FC236}">
                <a16:creationId xmlns:a16="http://schemas.microsoft.com/office/drawing/2014/main" id="{70F318C3-F1B2-E781-EBF2-14BFE9F48347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sv-SE"/>
              <a:t>Namn på vårdförlopp</a:t>
            </a:r>
          </a:p>
        </p:txBody>
      </p:sp>
    </p:spTree>
    <p:extLst>
      <p:ext uri="{BB962C8B-B14F-4D97-AF65-F5344CB8AC3E}">
        <p14:creationId xmlns:p14="http://schemas.microsoft.com/office/powerpoint/2010/main" val="1540081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1">
            <a:extLst>
              <a:ext uri="{FF2B5EF4-FFF2-40B4-BE49-F238E27FC236}">
                <a16:creationId xmlns:a16="http://schemas.microsoft.com/office/drawing/2014/main" id="{9795F843-3CE1-ED4D-A4D1-B27B6DB646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8742" y="616841"/>
            <a:ext cx="9144000" cy="609793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8" name="Platshållare för text 11">
            <a:extLst>
              <a:ext uri="{FF2B5EF4-FFF2-40B4-BE49-F238E27FC236}">
                <a16:creationId xmlns:a16="http://schemas.microsoft.com/office/drawing/2014/main" id="{CF58C1CC-ECA4-5141-95FE-2805C6A2DC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89013" y="1422400"/>
            <a:ext cx="9144000" cy="41862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27528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 not remove" hidden="1">
            <a:extLst>
              <a:ext uri="{FF2B5EF4-FFF2-40B4-BE49-F238E27FC236}">
                <a16:creationId xmlns:a16="http://schemas.microsoft.com/office/drawing/2014/main" id="{30C3BA4D-E111-6C12-09A5-54C8A81D7DBB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700" cy="12700"/>
          </a:xfrm>
          <a:prstGeom prst="octagon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380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D80BF-074B-4E55-B5AC-841B5F35CA8C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6764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1">
            <a:extLst>
              <a:ext uri="{FF2B5EF4-FFF2-40B4-BE49-F238E27FC236}">
                <a16:creationId xmlns:a16="http://schemas.microsoft.com/office/drawing/2014/main" id="{9795F843-3CE1-ED4D-A4D1-B27B6DB646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8742" y="616841"/>
            <a:ext cx="9144000" cy="609793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Platshållare för text 11">
            <a:extLst>
              <a:ext uri="{FF2B5EF4-FFF2-40B4-BE49-F238E27FC236}">
                <a16:creationId xmlns:a16="http://schemas.microsoft.com/office/drawing/2014/main" id="{CF58C1CC-ECA4-5141-95FE-2805C6A2DC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89013" y="1422400"/>
            <a:ext cx="9144000" cy="41862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667543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39BEDAC0-5874-E04B-91DB-F5F9756271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0942" y="2349500"/>
            <a:ext cx="5158058" cy="1219200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605426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9C4D5F23-7C9C-F741-BD57-C8983CF398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8742" y="616841"/>
            <a:ext cx="9144000" cy="609793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diagram 3">
            <a:extLst>
              <a:ext uri="{FF2B5EF4-FFF2-40B4-BE49-F238E27FC236}">
                <a16:creationId xmlns:a16="http://schemas.microsoft.com/office/drawing/2014/main" id="{25595C8F-5C86-AD41-81CB-49F231878EF4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988742" y="1397000"/>
            <a:ext cx="9144000" cy="4737100"/>
          </a:xfrm>
        </p:spPr>
        <p:txBody>
          <a:bodyPr/>
          <a:lstStyle/>
          <a:p>
            <a:r>
              <a:rPr lang="sv-SE"/>
              <a:t>Klicka på ikonen för att lägga till ett diagram</a:t>
            </a:r>
          </a:p>
        </p:txBody>
      </p:sp>
    </p:spTree>
    <p:extLst>
      <p:ext uri="{BB962C8B-B14F-4D97-AF65-F5344CB8AC3E}">
        <p14:creationId xmlns:p14="http://schemas.microsoft.com/office/powerpoint/2010/main" val="8983790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15">
            <a:extLst>
              <a:ext uri="{FF2B5EF4-FFF2-40B4-BE49-F238E27FC236}">
                <a16:creationId xmlns:a16="http://schemas.microsoft.com/office/drawing/2014/main" id="{627232BD-4CA2-2247-B71E-E9AC38B6CEF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7161696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66A257AA-5F16-1A4A-B3E3-DA688DDA87C4}"/>
              </a:ext>
            </a:extLst>
          </p:cNvPr>
          <p:cNvGrpSpPr/>
          <p:nvPr/>
        </p:nvGrpSpPr>
        <p:grpSpPr>
          <a:xfrm>
            <a:off x="10444481" y="5727126"/>
            <a:ext cx="2222205" cy="884879"/>
            <a:chOff x="10242697" y="5607996"/>
            <a:chExt cx="2222205" cy="884879"/>
          </a:xfrm>
        </p:grpSpPr>
        <p:sp>
          <p:nvSpPr>
            <p:cNvPr id="5" name="textruta 4">
              <a:extLst>
                <a:ext uri="{FF2B5EF4-FFF2-40B4-BE49-F238E27FC236}">
                  <a16:creationId xmlns:a16="http://schemas.microsoft.com/office/drawing/2014/main" id="{4DDCF8DE-35BF-CE4C-84F1-345F9BD1A59D}"/>
                </a:ext>
              </a:extLst>
            </p:cNvPr>
            <p:cNvSpPr txBox="1"/>
            <p:nvPr/>
          </p:nvSpPr>
          <p:spPr>
            <a:xfrm>
              <a:off x="10251887" y="6272815"/>
              <a:ext cx="1998814" cy="220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82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SVERIGES REGIONER I SAMVERKAN</a:t>
              </a:r>
              <a:endParaRPr kumimoji="0" lang="sv-SE" sz="8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textruta 5">
              <a:extLst>
                <a:ext uri="{FF2B5EF4-FFF2-40B4-BE49-F238E27FC236}">
                  <a16:creationId xmlns:a16="http://schemas.microsoft.com/office/drawing/2014/main" id="{36D91317-B3A4-F44F-A50E-7262129857E7}"/>
                </a:ext>
              </a:extLst>
            </p:cNvPr>
            <p:cNvSpPr txBox="1"/>
            <p:nvPr/>
          </p:nvSpPr>
          <p:spPr>
            <a:xfrm>
              <a:off x="10242697" y="5607996"/>
              <a:ext cx="2222205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Nationellt system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för kunskapsstyrning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Hälso- och sjukvård</a:t>
              </a:r>
              <a:endPara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7" name="Rak 6">
              <a:extLst>
                <a:ext uri="{FF2B5EF4-FFF2-40B4-BE49-F238E27FC236}">
                  <a16:creationId xmlns:a16="http://schemas.microsoft.com/office/drawing/2014/main" id="{2677C2A9-EE1A-3D47-A628-E42AF60ADC3A}"/>
                </a:ext>
              </a:extLst>
            </p:cNvPr>
            <p:cNvCxnSpPr>
              <a:cxnSpLocks/>
            </p:cNvCxnSpPr>
            <p:nvPr/>
          </p:nvCxnSpPr>
          <p:spPr>
            <a:xfrm>
              <a:off x="10339620" y="6277410"/>
              <a:ext cx="1529859" cy="0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upp 7">
            <a:extLst>
              <a:ext uri="{FF2B5EF4-FFF2-40B4-BE49-F238E27FC236}">
                <a16:creationId xmlns:a16="http://schemas.microsoft.com/office/drawing/2014/main" id="{B1819E8B-7BDB-6141-977D-7EF44C3E334F}"/>
              </a:ext>
            </a:extLst>
          </p:cNvPr>
          <p:cNvGrpSpPr/>
          <p:nvPr userDrawn="1"/>
        </p:nvGrpSpPr>
        <p:grpSpPr>
          <a:xfrm>
            <a:off x="10444481" y="5727126"/>
            <a:ext cx="2222205" cy="884879"/>
            <a:chOff x="10242697" y="5607996"/>
            <a:chExt cx="2222205" cy="884879"/>
          </a:xfrm>
        </p:grpSpPr>
        <p:sp>
          <p:nvSpPr>
            <p:cNvPr id="9" name="textruta 8">
              <a:extLst>
                <a:ext uri="{FF2B5EF4-FFF2-40B4-BE49-F238E27FC236}">
                  <a16:creationId xmlns:a16="http://schemas.microsoft.com/office/drawing/2014/main" id="{FF6F8030-A4CC-C748-A26E-38FD2E87979A}"/>
                </a:ext>
              </a:extLst>
            </p:cNvPr>
            <p:cNvSpPr txBox="1"/>
            <p:nvPr userDrawn="1"/>
          </p:nvSpPr>
          <p:spPr>
            <a:xfrm>
              <a:off x="10251887" y="6272815"/>
              <a:ext cx="1998814" cy="220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82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SVERIGES REGIONER I SAMVERKAN</a:t>
              </a:r>
              <a:endParaRPr kumimoji="0" lang="sv-SE" sz="8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ruta 9">
              <a:extLst>
                <a:ext uri="{FF2B5EF4-FFF2-40B4-BE49-F238E27FC236}">
                  <a16:creationId xmlns:a16="http://schemas.microsoft.com/office/drawing/2014/main" id="{2685D7D2-FDF8-F246-859F-C45D301F4D2E}"/>
                </a:ext>
              </a:extLst>
            </p:cNvPr>
            <p:cNvSpPr txBox="1"/>
            <p:nvPr userDrawn="1"/>
          </p:nvSpPr>
          <p:spPr>
            <a:xfrm>
              <a:off x="10242697" y="5607996"/>
              <a:ext cx="2222205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Nationellt system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för kunskapsstyrning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Hälso- och sjukvård</a:t>
              </a:r>
              <a:endPara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1" name="Rak 10">
              <a:extLst>
                <a:ext uri="{FF2B5EF4-FFF2-40B4-BE49-F238E27FC236}">
                  <a16:creationId xmlns:a16="http://schemas.microsoft.com/office/drawing/2014/main" id="{690F618A-4C54-7A4A-8027-63A38AD9A5F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339620" y="6277410"/>
              <a:ext cx="1529859" cy="0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683460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F5919A7-E5E7-E447-AC47-3628E2C2C37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BD851597-1D96-1F49-9B1A-ED0727F4581C}"/>
              </a:ext>
            </a:extLst>
          </p:cNvPr>
          <p:cNvGrpSpPr/>
          <p:nvPr/>
        </p:nvGrpSpPr>
        <p:grpSpPr>
          <a:xfrm>
            <a:off x="10242697" y="5607996"/>
            <a:ext cx="2222205" cy="884879"/>
            <a:chOff x="10242697" y="5607996"/>
            <a:chExt cx="2222205" cy="884879"/>
          </a:xfrm>
        </p:grpSpPr>
        <p:sp>
          <p:nvSpPr>
            <p:cNvPr id="5" name="textruta 4">
              <a:extLst>
                <a:ext uri="{FF2B5EF4-FFF2-40B4-BE49-F238E27FC236}">
                  <a16:creationId xmlns:a16="http://schemas.microsoft.com/office/drawing/2014/main" id="{51D8CF96-0018-FD40-88CB-DC6ACA2FB156}"/>
                </a:ext>
              </a:extLst>
            </p:cNvPr>
            <p:cNvSpPr txBox="1"/>
            <p:nvPr/>
          </p:nvSpPr>
          <p:spPr>
            <a:xfrm>
              <a:off x="10251887" y="6272815"/>
              <a:ext cx="1998814" cy="220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82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SVERIGES REGIONER I SAMVERKAN</a:t>
              </a:r>
              <a:endParaRPr kumimoji="0" lang="sv-SE" sz="8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textruta 5">
              <a:extLst>
                <a:ext uri="{FF2B5EF4-FFF2-40B4-BE49-F238E27FC236}">
                  <a16:creationId xmlns:a16="http://schemas.microsoft.com/office/drawing/2014/main" id="{A2A8A072-9169-BC43-801A-A61BF591F032}"/>
                </a:ext>
              </a:extLst>
            </p:cNvPr>
            <p:cNvSpPr txBox="1"/>
            <p:nvPr/>
          </p:nvSpPr>
          <p:spPr>
            <a:xfrm>
              <a:off x="10242697" y="5607996"/>
              <a:ext cx="2222205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Nationellt system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för kunskapsstyrning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Hälso- och sjukvård</a:t>
              </a:r>
              <a:endPara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7" name="Rak 6">
              <a:extLst>
                <a:ext uri="{FF2B5EF4-FFF2-40B4-BE49-F238E27FC236}">
                  <a16:creationId xmlns:a16="http://schemas.microsoft.com/office/drawing/2014/main" id="{9E836D9E-4AB0-0C41-802B-ED4298D608B2}"/>
                </a:ext>
              </a:extLst>
            </p:cNvPr>
            <p:cNvCxnSpPr>
              <a:cxnSpLocks/>
            </p:cNvCxnSpPr>
            <p:nvPr/>
          </p:nvCxnSpPr>
          <p:spPr>
            <a:xfrm>
              <a:off x="10339620" y="6277410"/>
              <a:ext cx="1529859" cy="0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Platshållare för text 11">
            <a:extLst>
              <a:ext uri="{FF2B5EF4-FFF2-40B4-BE49-F238E27FC236}">
                <a16:creationId xmlns:a16="http://schemas.microsoft.com/office/drawing/2014/main" id="{3BC94B7A-F171-604C-9683-0DB769480E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41413" y="1574800"/>
            <a:ext cx="9144000" cy="41862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text 20">
            <a:extLst>
              <a:ext uri="{FF2B5EF4-FFF2-40B4-BE49-F238E27FC236}">
                <a16:creationId xmlns:a16="http://schemas.microsoft.com/office/drawing/2014/main" id="{42676A12-DB87-3E48-8425-B6EE6303708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41413" y="761565"/>
            <a:ext cx="9144000" cy="660400"/>
          </a:xfrm>
        </p:spPr>
        <p:txBody>
          <a:bodyPr>
            <a:no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F4CE3D53-DEA0-8E4B-B92D-F10674F059E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upp 10">
            <a:extLst>
              <a:ext uri="{FF2B5EF4-FFF2-40B4-BE49-F238E27FC236}">
                <a16:creationId xmlns:a16="http://schemas.microsoft.com/office/drawing/2014/main" id="{67BBF980-C512-0447-A28B-C4C2C1F78096}"/>
              </a:ext>
            </a:extLst>
          </p:cNvPr>
          <p:cNvGrpSpPr/>
          <p:nvPr userDrawn="1"/>
        </p:nvGrpSpPr>
        <p:grpSpPr>
          <a:xfrm>
            <a:off x="10242697" y="5607996"/>
            <a:ext cx="2222205" cy="884879"/>
            <a:chOff x="10242697" y="5607996"/>
            <a:chExt cx="2222205" cy="884879"/>
          </a:xfrm>
        </p:grpSpPr>
        <p:sp>
          <p:nvSpPr>
            <p:cNvPr id="12" name="textruta 11">
              <a:extLst>
                <a:ext uri="{FF2B5EF4-FFF2-40B4-BE49-F238E27FC236}">
                  <a16:creationId xmlns:a16="http://schemas.microsoft.com/office/drawing/2014/main" id="{4CB3DB73-CD80-6941-876E-37F777FC5E4F}"/>
                </a:ext>
              </a:extLst>
            </p:cNvPr>
            <p:cNvSpPr txBox="1"/>
            <p:nvPr userDrawn="1"/>
          </p:nvSpPr>
          <p:spPr>
            <a:xfrm>
              <a:off x="10251887" y="6272815"/>
              <a:ext cx="1998814" cy="220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82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SVERIGES REGIONER I SAMVERKAN</a:t>
              </a:r>
              <a:endParaRPr kumimoji="0" lang="sv-SE" sz="8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textruta 12">
              <a:extLst>
                <a:ext uri="{FF2B5EF4-FFF2-40B4-BE49-F238E27FC236}">
                  <a16:creationId xmlns:a16="http://schemas.microsoft.com/office/drawing/2014/main" id="{2322C6A7-FC94-F84A-9ED7-D07BAFDC4FFA}"/>
                </a:ext>
              </a:extLst>
            </p:cNvPr>
            <p:cNvSpPr txBox="1"/>
            <p:nvPr userDrawn="1"/>
          </p:nvSpPr>
          <p:spPr>
            <a:xfrm>
              <a:off x="10242697" y="5607996"/>
              <a:ext cx="2222205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Nationellt system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för kunskapsstyrning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Hälso- och sjukvård</a:t>
              </a:r>
              <a:endPara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4" name="Rak 13">
              <a:extLst>
                <a:ext uri="{FF2B5EF4-FFF2-40B4-BE49-F238E27FC236}">
                  <a16:creationId xmlns:a16="http://schemas.microsoft.com/office/drawing/2014/main" id="{47BA1FC6-63BA-2641-B133-B828EDB49E3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339620" y="6277410"/>
              <a:ext cx="1529859" cy="0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654682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5ECCEBBD-DCC5-9D46-8E00-EA10C52082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29302" y="743841"/>
            <a:ext cx="4127500" cy="805559"/>
          </a:xfrm>
        </p:spPr>
        <p:txBody>
          <a:bodyPr anchor="b">
            <a:noAutofit/>
          </a:bodyPr>
          <a:lstStyle>
            <a:lvl1pPr algn="l">
              <a:defRPr sz="28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text 11">
            <a:extLst>
              <a:ext uri="{FF2B5EF4-FFF2-40B4-BE49-F238E27FC236}">
                <a16:creationId xmlns:a16="http://schemas.microsoft.com/office/drawing/2014/main" id="{5B50278C-4D2B-704E-A5F0-C7A065AD63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29302" y="1727200"/>
            <a:ext cx="4127500" cy="418623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bild 3">
            <a:extLst>
              <a:ext uri="{FF2B5EF4-FFF2-40B4-BE49-F238E27FC236}">
                <a16:creationId xmlns:a16="http://schemas.microsoft.com/office/drawing/2014/main" id="{95429808-FCC4-BF42-A19A-25EAACB2059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5257800" cy="66421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2621607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39BEDAC0-5874-E04B-91DB-F5F9756271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0942" y="2349500"/>
            <a:ext cx="5158058" cy="1219200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30568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9C4D5F23-7C9C-F741-BD57-C8983CF398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8742" y="616841"/>
            <a:ext cx="9144000" cy="609793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4" name="Platshållare för diagram 3">
            <a:extLst>
              <a:ext uri="{FF2B5EF4-FFF2-40B4-BE49-F238E27FC236}">
                <a16:creationId xmlns:a16="http://schemas.microsoft.com/office/drawing/2014/main" id="{25595C8F-5C86-AD41-81CB-49F231878EF4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988742" y="1397000"/>
            <a:ext cx="9144000" cy="4737100"/>
          </a:xfrm>
        </p:spPr>
        <p:txBody>
          <a:bodyPr/>
          <a:lstStyle/>
          <a:p>
            <a:r>
              <a:rPr lang="en-US"/>
              <a:t>Click icon to add chart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13121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15">
            <a:extLst>
              <a:ext uri="{FF2B5EF4-FFF2-40B4-BE49-F238E27FC236}">
                <a16:creationId xmlns:a16="http://schemas.microsoft.com/office/drawing/2014/main" id="{627232BD-4CA2-2247-B71E-E9AC38B6CEF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7161696"/>
          </a:xfrm>
        </p:spPr>
        <p:txBody>
          <a:bodyPr/>
          <a:lstStyle/>
          <a:p>
            <a:r>
              <a:rPr lang="en-US"/>
              <a:t>Click icon to add picture</a:t>
            </a:r>
            <a:endParaRPr lang="sv-SE" dirty="0"/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66A257AA-5F16-1A4A-B3E3-DA688DDA87C4}"/>
              </a:ext>
            </a:extLst>
          </p:cNvPr>
          <p:cNvGrpSpPr/>
          <p:nvPr/>
        </p:nvGrpSpPr>
        <p:grpSpPr>
          <a:xfrm>
            <a:off x="10444481" y="5727126"/>
            <a:ext cx="2222205" cy="884879"/>
            <a:chOff x="10242697" y="5607996"/>
            <a:chExt cx="2222205" cy="884879"/>
          </a:xfrm>
        </p:grpSpPr>
        <p:sp>
          <p:nvSpPr>
            <p:cNvPr id="5" name="textruta 4">
              <a:extLst>
                <a:ext uri="{FF2B5EF4-FFF2-40B4-BE49-F238E27FC236}">
                  <a16:creationId xmlns:a16="http://schemas.microsoft.com/office/drawing/2014/main" id="{4DDCF8DE-35BF-CE4C-84F1-345F9BD1A59D}"/>
                </a:ext>
              </a:extLst>
            </p:cNvPr>
            <p:cNvSpPr txBox="1"/>
            <p:nvPr/>
          </p:nvSpPr>
          <p:spPr>
            <a:xfrm>
              <a:off x="10251887" y="6272815"/>
              <a:ext cx="1998814" cy="220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82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SVERIGES REGIONER I SAMVERKAN</a:t>
              </a:r>
              <a:endParaRPr kumimoji="0" lang="sv-SE" sz="8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textruta 5">
              <a:extLst>
                <a:ext uri="{FF2B5EF4-FFF2-40B4-BE49-F238E27FC236}">
                  <a16:creationId xmlns:a16="http://schemas.microsoft.com/office/drawing/2014/main" id="{36D91317-B3A4-F44F-A50E-7262129857E7}"/>
                </a:ext>
              </a:extLst>
            </p:cNvPr>
            <p:cNvSpPr txBox="1"/>
            <p:nvPr/>
          </p:nvSpPr>
          <p:spPr>
            <a:xfrm>
              <a:off x="10242697" y="5607996"/>
              <a:ext cx="2222205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Nationellt system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för kunskapsstyrning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Hälso- och sjukvård</a:t>
              </a:r>
              <a:endPara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7" name="Rak 6">
              <a:extLst>
                <a:ext uri="{FF2B5EF4-FFF2-40B4-BE49-F238E27FC236}">
                  <a16:creationId xmlns:a16="http://schemas.microsoft.com/office/drawing/2014/main" id="{2677C2A9-EE1A-3D47-A628-E42AF60ADC3A}"/>
                </a:ext>
              </a:extLst>
            </p:cNvPr>
            <p:cNvCxnSpPr>
              <a:cxnSpLocks/>
            </p:cNvCxnSpPr>
            <p:nvPr/>
          </p:nvCxnSpPr>
          <p:spPr>
            <a:xfrm>
              <a:off x="10339620" y="6277410"/>
              <a:ext cx="1529859" cy="0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upp 7">
            <a:extLst>
              <a:ext uri="{FF2B5EF4-FFF2-40B4-BE49-F238E27FC236}">
                <a16:creationId xmlns:a16="http://schemas.microsoft.com/office/drawing/2014/main" id="{B1819E8B-7BDB-6141-977D-7EF44C3E334F}"/>
              </a:ext>
            </a:extLst>
          </p:cNvPr>
          <p:cNvGrpSpPr/>
          <p:nvPr userDrawn="1"/>
        </p:nvGrpSpPr>
        <p:grpSpPr>
          <a:xfrm>
            <a:off x="10444481" y="5727126"/>
            <a:ext cx="2222205" cy="884879"/>
            <a:chOff x="10242697" y="5607996"/>
            <a:chExt cx="2222205" cy="884879"/>
          </a:xfrm>
        </p:grpSpPr>
        <p:sp>
          <p:nvSpPr>
            <p:cNvPr id="9" name="textruta 8">
              <a:extLst>
                <a:ext uri="{FF2B5EF4-FFF2-40B4-BE49-F238E27FC236}">
                  <a16:creationId xmlns:a16="http://schemas.microsoft.com/office/drawing/2014/main" id="{FF6F8030-A4CC-C748-A26E-38FD2E87979A}"/>
                </a:ext>
              </a:extLst>
            </p:cNvPr>
            <p:cNvSpPr txBox="1"/>
            <p:nvPr userDrawn="1"/>
          </p:nvSpPr>
          <p:spPr>
            <a:xfrm>
              <a:off x="10251887" y="6272815"/>
              <a:ext cx="1998814" cy="220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82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SVERIGES REGIONER I SAMVERKAN</a:t>
              </a:r>
              <a:endParaRPr kumimoji="0" lang="sv-SE" sz="8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ruta 9">
              <a:extLst>
                <a:ext uri="{FF2B5EF4-FFF2-40B4-BE49-F238E27FC236}">
                  <a16:creationId xmlns:a16="http://schemas.microsoft.com/office/drawing/2014/main" id="{2685D7D2-FDF8-F246-859F-C45D301F4D2E}"/>
                </a:ext>
              </a:extLst>
            </p:cNvPr>
            <p:cNvSpPr txBox="1"/>
            <p:nvPr userDrawn="1"/>
          </p:nvSpPr>
          <p:spPr>
            <a:xfrm>
              <a:off x="10242697" y="5607996"/>
              <a:ext cx="2222205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Nationellt system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för kunskapsstyrning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Hälso- och sjukvård</a:t>
              </a:r>
              <a:endPara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1" name="Rak 10">
              <a:extLst>
                <a:ext uri="{FF2B5EF4-FFF2-40B4-BE49-F238E27FC236}">
                  <a16:creationId xmlns:a16="http://schemas.microsoft.com/office/drawing/2014/main" id="{690F618A-4C54-7A4A-8027-63A38AD9A5F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339620" y="6277410"/>
              <a:ext cx="1529859" cy="0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22609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F5919A7-E5E7-E447-AC47-3628E2C2C37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BD851597-1D96-1F49-9B1A-ED0727F4581C}"/>
              </a:ext>
            </a:extLst>
          </p:cNvPr>
          <p:cNvGrpSpPr/>
          <p:nvPr/>
        </p:nvGrpSpPr>
        <p:grpSpPr>
          <a:xfrm>
            <a:off x="10242697" y="5607996"/>
            <a:ext cx="2222205" cy="884879"/>
            <a:chOff x="10242697" y="5607996"/>
            <a:chExt cx="2222205" cy="884879"/>
          </a:xfrm>
        </p:grpSpPr>
        <p:sp>
          <p:nvSpPr>
            <p:cNvPr id="5" name="textruta 4">
              <a:extLst>
                <a:ext uri="{FF2B5EF4-FFF2-40B4-BE49-F238E27FC236}">
                  <a16:creationId xmlns:a16="http://schemas.microsoft.com/office/drawing/2014/main" id="{51D8CF96-0018-FD40-88CB-DC6ACA2FB156}"/>
                </a:ext>
              </a:extLst>
            </p:cNvPr>
            <p:cNvSpPr txBox="1"/>
            <p:nvPr/>
          </p:nvSpPr>
          <p:spPr>
            <a:xfrm>
              <a:off x="10251887" y="6272815"/>
              <a:ext cx="1998814" cy="220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82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SVERIGES REGIONER I SAMVERKAN</a:t>
              </a:r>
              <a:endParaRPr kumimoji="0" lang="sv-SE" sz="8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textruta 5">
              <a:extLst>
                <a:ext uri="{FF2B5EF4-FFF2-40B4-BE49-F238E27FC236}">
                  <a16:creationId xmlns:a16="http://schemas.microsoft.com/office/drawing/2014/main" id="{A2A8A072-9169-BC43-801A-A61BF591F032}"/>
                </a:ext>
              </a:extLst>
            </p:cNvPr>
            <p:cNvSpPr txBox="1"/>
            <p:nvPr/>
          </p:nvSpPr>
          <p:spPr>
            <a:xfrm>
              <a:off x="10242697" y="5607996"/>
              <a:ext cx="2222205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Nationellt system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för kunskapsstyrning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Hälso- och sjukvård</a:t>
              </a:r>
              <a:endPara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7" name="Rak 6">
              <a:extLst>
                <a:ext uri="{FF2B5EF4-FFF2-40B4-BE49-F238E27FC236}">
                  <a16:creationId xmlns:a16="http://schemas.microsoft.com/office/drawing/2014/main" id="{9E836D9E-4AB0-0C41-802B-ED4298D608B2}"/>
                </a:ext>
              </a:extLst>
            </p:cNvPr>
            <p:cNvCxnSpPr>
              <a:cxnSpLocks/>
            </p:cNvCxnSpPr>
            <p:nvPr/>
          </p:nvCxnSpPr>
          <p:spPr>
            <a:xfrm>
              <a:off x="10339620" y="6277410"/>
              <a:ext cx="1529859" cy="0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Platshållare för text 11">
            <a:extLst>
              <a:ext uri="{FF2B5EF4-FFF2-40B4-BE49-F238E27FC236}">
                <a16:creationId xmlns:a16="http://schemas.microsoft.com/office/drawing/2014/main" id="{3BC94B7A-F171-604C-9683-0DB769480E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41413" y="1574800"/>
            <a:ext cx="9144000" cy="41862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9" name="Platshållare för text 20">
            <a:extLst>
              <a:ext uri="{FF2B5EF4-FFF2-40B4-BE49-F238E27FC236}">
                <a16:creationId xmlns:a16="http://schemas.microsoft.com/office/drawing/2014/main" id="{42676A12-DB87-3E48-8425-B6EE6303708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41413" y="761565"/>
            <a:ext cx="9144000" cy="660400"/>
          </a:xfrm>
        </p:spPr>
        <p:txBody>
          <a:bodyPr>
            <a:no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F4CE3D53-DEA0-8E4B-B92D-F10674F059E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upp 10">
            <a:extLst>
              <a:ext uri="{FF2B5EF4-FFF2-40B4-BE49-F238E27FC236}">
                <a16:creationId xmlns:a16="http://schemas.microsoft.com/office/drawing/2014/main" id="{67BBF980-C512-0447-A28B-C4C2C1F78096}"/>
              </a:ext>
            </a:extLst>
          </p:cNvPr>
          <p:cNvGrpSpPr/>
          <p:nvPr userDrawn="1"/>
        </p:nvGrpSpPr>
        <p:grpSpPr>
          <a:xfrm>
            <a:off x="10242697" y="5607996"/>
            <a:ext cx="2222205" cy="884879"/>
            <a:chOff x="10242697" y="5607996"/>
            <a:chExt cx="2222205" cy="884879"/>
          </a:xfrm>
        </p:grpSpPr>
        <p:sp>
          <p:nvSpPr>
            <p:cNvPr id="12" name="textruta 11">
              <a:extLst>
                <a:ext uri="{FF2B5EF4-FFF2-40B4-BE49-F238E27FC236}">
                  <a16:creationId xmlns:a16="http://schemas.microsoft.com/office/drawing/2014/main" id="{4CB3DB73-CD80-6941-876E-37F777FC5E4F}"/>
                </a:ext>
              </a:extLst>
            </p:cNvPr>
            <p:cNvSpPr txBox="1"/>
            <p:nvPr userDrawn="1"/>
          </p:nvSpPr>
          <p:spPr>
            <a:xfrm>
              <a:off x="10251887" y="6272815"/>
              <a:ext cx="1998814" cy="220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82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SVERIGES REGIONER I SAMVERKAN</a:t>
              </a:r>
              <a:endParaRPr kumimoji="0" lang="sv-SE" sz="8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textruta 12">
              <a:extLst>
                <a:ext uri="{FF2B5EF4-FFF2-40B4-BE49-F238E27FC236}">
                  <a16:creationId xmlns:a16="http://schemas.microsoft.com/office/drawing/2014/main" id="{2322C6A7-FC94-F84A-9ED7-D07BAFDC4FFA}"/>
                </a:ext>
              </a:extLst>
            </p:cNvPr>
            <p:cNvSpPr txBox="1"/>
            <p:nvPr userDrawn="1"/>
          </p:nvSpPr>
          <p:spPr>
            <a:xfrm>
              <a:off x="10242697" y="5607996"/>
              <a:ext cx="2222205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Nationellt system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för kunskapsstyrning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Hälso- och sjukvård</a:t>
              </a:r>
              <a:endPara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4" name="Rak 13">
              <a:extLst>
                <a:ext uri="{FF2B5EF4-FFF2-40B4-BE49-F238E27FC236}">
                  <a16:creationId xmlns:a16="http://schemas.microsoft.com/office/drawing/2014/main" id="{47BA1FC6-63BA-2641-B133-B828EDB49E3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339620" y="6277410"/>
              <a:ext cx="1529859" cy="0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75793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5ECCEBBD-DCC5-9D46-8E00-EA10C52082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29302" y="743841"/>
            <a:ext cx="4127500" cy="805559"/>
          </a:xfrm>
        </p:spPr>
        <p:txBody>
          <a:bodyPr anchor="b">
            <a:noAutofit/>
          </a:bodyPr>
          <a:lstStyle>
            <a:lvl1pPr algn="l">
              <a:defRPr sz="2800"/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4" name="Platshållare för text 11">
            <a:extLst>
              <a:ext uri="{FF2B5EF4-FFF2-40B4-BE49-F238E27FC236}">
                <a16:creationId xmlns:a16="http://schemas.microsoft.com/office/drawing/2014/main" id="{5B50278C-4D2B-704E-A5F0-C7A065AD63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29302" y="1727200"/>
            <a:ext cx="4127500" cy="418623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latshållare för bild 3">
            <a:extLst>
              <a:ext uri="{FF2B5EF4-FFF2-40B4-BE49-F238E27FC236}">
                <a16:creationId xmlns:a16="http://schemas.microsoft.com/office/drawing/2014/main" id="{95429808-FCC4-BF42-A19A-25EAACB2059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5257800" cy="66421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01924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CF61102C-5B75-4CD8-B136-BDAFEA31816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CF61102C-5B75-4CD8-B136-BDAFEA31816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A619DA64-CD2E-4347-BFEC-01DE0B3E8501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6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  <a:sym typeface="Calibri Light" panose="020F0302020204030204" pitchFamily="34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noFill/>
        </p:spPr>
        <p:txBody>
          <a:bodyPr anchor="b"/>
          <a:lstStyle>
            <a:lvl1pPr algn="ctr">
              <a:defRPr sz="6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377D7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</a:p>
        </p:txBody>
      </p:sp>
    </p:spTree>
    <p:extLst>
      <p:ext uri="{BB962C8B-B14F-4D97-AF65-F5344CB8AC3E}">
        <p14:creationId xmlns:p14="http://schemas.microsoft.com/office/powerpoint/2010/main" val="1057333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D80BF-074B-4E55-B5AC-841B5F35CA8C}" type="slidenum">
              <a:rPr kumimoji="0" lang="sv-SE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8637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noFill/>
        </p:spPr>
        <p:txBody>
          <a:bodyPr anchor="b"/>
          <a:lstStyle>
            <a:lvl1pPr algn="ctr">
              <a:defRPr sz="6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377D7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72563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A18D3DB2-9356-4838-A1B2-D065D5906CE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3" imgW="395" imgH="394" progId="TCLayout.ActiveDocument.1">
                  <p:embed/>
                </p:oleObj>
              </mc:Choice>
              <mc:Fallback>
                <p:oleObj name="think-cell Slide" r:id="rId13" imgW="395" imgH="39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A18D3DB2-9356-4838-A1B2-D065D5906C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Platshållare för rubrik 1">
            <a:extLst>
              <a:ext uri="{FF2B5EF4-FFF2-40B4-BE49-F238E27FC236}">
                <a16:creationId xmlns:a16="http://schemas.microsoft.com/office/drawing/2014/main" id="{18BF671C-FD53-304A-A420-AEADAE282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4090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sv-SE" dirty="0"/>
          </a:p>
        </p:txBody>
      </p:sp>
      <p:sp>
        <p:nvSpPr>
          <p:cNvPr id="8" name="Platshållare för text 2">
            <a:extLst>
              <a:ext uri="{FF2B5EF4-FFF2-40B4-BE49-F238E27FC236}">
                <a16:creationId xmlns:a16="http://schemas.microsoft.com/office/drawing/2014/main" id="{08950591-8A82-364A-86CA-C189240A10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940449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sv-SE" dirty="0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78C0B532-3FF1-6D4C-B718-CA8EFF31A50B}"/>
              </a:ext>
            </a:extLst>
          </p:cNvPr>
          <p:cNvSpPr/>
          <p:nvPr/>
        </p:nvSpPr>
        <p:spPr>
          <a:xfrm>
            <a:off x="0" y="6649656"/>
            <a:ext cx="12192000" cy="208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upp 9">
            <a:extLst>
              <a:ext uri="{FF2B5EF4-FFF2-40B4-BE49-F238E27FC236}">
                <a16:creationId xmlns:a16="http://schemas.microsoft.com/office/drawing/2014/main" id="{97303B95-650F-714F-8232-5984935A2441}"/>
              </a:ext>
            </a:extLst>
          </p:cNvPr>
          <p:cNvGrpSpPr/>
          <p:nvPr/>
        </p:nvGrpSpPr>
        <p:grpSpPr>
          <a:xfrm>
            <a:off x="10444402" y="5729019"/>
            <a:ext cx="2222205" cy="884879"/>
            <a:chOff x="9377915" y="4859079"/>
            <a:chExt cx="2222205" cy="884879"/>
          </a:xfrm>
        </p:grpSpPr>
        <p:sp>
          <p:nvSpPr>
            <p:cNvPr id="11" name="textruta 10">
              <a:extLst>
                <a:ext uri="{FF2B5EF4-FFF2-40B4-BE49-F238E27FC236}">
                  <a16:creationId xmlns:a16="http://schemas.microsoft.com/office/drawing/2014/main" id="{3A8B58AC-0FAC-EA4C-ADF5-FAADAB680E47}"/>
                </a:ext>
              </a:extLst>
            </p:cNvPr>
            <p:cNvSpPr txBox="1"/>
            <p:nvPr/>
          </p:nvSpPr>
          <p:spPr>
            <a:xfrm>
              <a:off x="9377915" y="4859079"/>
              <a:ext cx="2222205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Nationellt system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för kunskapsstyrning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Hälso- och sjukvård</a:t>
              </a:r>
              <a:endPara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2" name="Rak 11">
              <a:extLst>
                <a:ext uri="{FF2B5EF4-FFF2-40B4-BE49-F238E27FC236}">
                  <a16:creationId xmlns:a16="http://schemas.microsoft.com/office/drawing/2014/main" id="{FC4396FF-D82D-CB4F-AACC-5084E37108EB}"/>
                </a:ext>
              </a:extLst>
            </p:cNvPr>
            <p:cNvCxnSpPr>
              <a:cxnSpLocks/>
            </p:cNvCxnSpPr>
            <p:nvPr/>
          </p:nvCxnSpPr>
          <p:spPr>
            <a:xfrm>
              <a:off x="9474838" y="5528493"/>
              <a:ext cx="1529859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ruta 12">
              <a:extLst>
                <a:ext uri="{FF2B5EF4-FFF2-40B4-BE49-F238E27FC236}">
                  <a16:creationId xmlns:a16="http://schemas.microsoft.com/office/drawing/2014/main" id="{C41A13BC-AA04-7047-96FB-A2FFD99C0BE6}"/>
                </a:ext>
              </a:extLst>
            </p:cNvPr>
            <p:cNvSpPr txBox="1"/>
            <p:nvPr/>
          </p:nvSpPr>
          <p:spPr>
            <a:xfrm>
              <a:off x="9387105" y="5523898"/>
              <a:ext cx="1998814" cy="220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82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SVERIGES REGIONER I SAMVERKAN</a:t>
              </a:r>
              <a:endParaRPr kumimoji="0" lang="sv-SE" sz="82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" name="Rektangel 13">
            <a:extLst>
              <a:ext uri="{FF2B5EF4-FFF2-40B4-BE49-F238E27FC236}">
                <a16:creationId xmlns:a16="http://schemas.microsoft.com/office/drawing/2014/main" id="{3C22E89D-5F8D-6846-BCFB-531E94A40F82}"/>
              </a:ext>
            </a:extLst>
          </p:cNvPr>
          <p:cNvSpPr/>
          <p:nvPr userDrawn="1"/>
        </p:nvSpPr>
        <p:spPr>
          <a:xfrm>
            <a:off x="0" y="6649656"/>
            <a:ext cx="12192000" cy="208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" name="Grupp 14">
            <a:extLst>
              <a:ext uri="{FF2B5EF4-FFF2-40B4-BE49-F238E27FC236}">
                <a16:creationId xmlns:a16="http://schemas.microsoft.com/office/drawing/2014/main" id="{17030F3F-79BD-B340-B21F-259B2B70D2DE}"/>
              </a:ext>
            </a:extLst>
          </p:cNvPr>
          <p:cNvGrpSpPr/>
          <p:nvPr userDrawn="1"/>
        </p:nvGrpSpPr>
        <p:grpSpPr>
          <a:xfrm>
            <a:off x="10444402" y="5729019"/>
            <a:ext cx="2222205" cy="884879"/>
            <a:chOff x="9377915" y="4859079"/>
            <a:chExt cx="2222205" cy="884879"/>
          </a:xfrm>
        </p:grpSpPr>
        <p:sp>
          <p:nvSpPr>
            <p:cNvPr id="16" name="textruta 15">
              <a:extLst>
                <a:ext uri="{FF2B5EF4-FFF2-40B4-BE49-F238E27FC236}">
                  <a16:creationId xmlns:a16="http://schemas.microsoft.com/office/drawing/2014/main" id="{6B0C84F2-76AA-414F-A6BF-AEE900B45DB0}"/>
                </a:ext>
              </a:extLst>
            </p:cNvPr>
            <p:cNvSpPr txBox="1"/>
            <p:nvPr userDrawn="1"/>
          </p:nvSpPr>
          <p:spPr>
            <a:xfrm>
              <a:off x="9377915" y="4859079"/>
              <a:ext cx="2222205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Nationellt system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för kunskapsstyrning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Hälso- och sjukvård</a:t>
              </a:r>
              <a:endPara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7" name="Rak 16">
              <a:extLst>
                <a:ext uri="{FF2B5EF4-FFF2-40B4-BE49-F238E27FC236}">
                  <a16:creationId xmlns:a16="http://schemas.microsoft.com/office/drawing/2014/main" id="{D3C49365-0748-D64B-A403-DEDBF3586D5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474838" y="5528493"/>
              <a:ext cx="1529859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ruta 17">
              <a:extLst>
                <a:ext uri="{FF2B5EF4-FFF2-40B4-BE49-F238E27FC236}">
                  <a16:creationId xmlns:a16="http://schemas.microsoft.com/office/drawing/2014/main" id="{A9BF9558-A2D8-F84F-9EF5-C73972FE2965}"/>
                </a:ext>
              </a:extLst>
            </p:cNvPr>
            <p:cNvSpPr txBox="1"/>
            <p:nvPr userDrawn="1"/>
          </p:nvSpPr>
          <p:spPr>
            <a:xfrm>
              <a:off x="9387105" y="5523898"/>
              <a:ext cx="1998814" cy="220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82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SVERIGES REGIONER I SAMVERKAN</a:t>
              </a:r>
              <a:endParaRPr kumimoji="0" lang="sv-SE" sz="82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284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7" r:id="rId10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rubrik 1">
            <a:extLst>
              <a:ext uri="{FF2B5EF4-FFF2-40B4-BE49-F238E27FC236}">
                <a16:creationId xmlns:a16="http://schemas.microsoft.com/office/drawing/2014/main" id="{18BF671C-FD53-304A-A420-AEADAE282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4090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sv-SE" dirty="0"/>
          </a:p>
        </p:txBody>
      </p:sp>
      <p:sp>
        <p:nvSpPr>
          <p:cNvPr id="8" name="Platshållare för text 2">
            <a:extLst>
              <a:ext uri="{FF2B5EF4-FFF2-40B4-BE49-F238E27FC236}">
                <a16:creationId xmlns:a16="http://schemas.microsoft.com/office/drawing/2014/main" id="{08950591-8A82-364A-86CA-C189240A10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940449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sv-SE" dirty="0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78C0B532-3FF1-6D4C-B718-CA8EFF31A50B}"/>
              </a:ext>
            </a:extLst>
          </p:cNvPr>
          <p:cNvSpPr/>
          <p:nvPr/>
        </p:nvSpPr>
        <p:spPr>
          <a:xfrm>
            <a:off x="0" y="6649656"/>
            <a:ext cx="12192000" cy="2083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upp 9">
            <a:extLst>
              <a:ext uri="{FF2B5EF4-FFF2-40B4-BE49-F238E27FC236}">
                <a16:creationId xmlns:a16="http://schemas.microsoft.com/office/drawing/2014/main" id="{97303B95-650F-714F-8232-5984935A2441}"/>
              </a:ext>
            </a:extLst>
          </p:cNvPr>
          <p:cNvGrpSpPr/>
          <p:nvPr/>
        </p:nvGrpSpPr>
        <p:grpSpPr>
          <a:xfrm>
            <a:off x="10444402" y="5729019"/>
            <a:ext cx="2222205" cy="884879"/>
            <a:chOff x="9377915" y="4859079"/>
            <a:chExt cx="2222205" cy="884879"/>
          </a:xfrm>
        </p:grpSpPr>
        <p:sp>
          <p:nvSpPr>
            <p:cNvPr id="11" name="textruta 10">
              <a:extLst>
                <a:ext uri="{FF2B5EF4-FFF2-40B4-BE49-F238E27FC236}">
                  <a16:creationId xmlns:a16="http://schemas.microsoft.com/office/drawing/2014/main" id="{3A8B58AC-0FAC-EA4C-ADF5-FAADAB680E47}"/>
                </a:ext>
              </a:extLst>
            </p:cNvPr>
            <p:cNvSpPr txBox="1"/>
            <p:nvPr/>
          </p:nvSpPr>
          <p:spPr>
            <a:xfrm>
              <a:off x="9377915" y="4859079"/>
              <a:ext cx="2222205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Nationellt system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för kunskapsstyrning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Hälso- och sjukvård</a:t>
              </a:r>
              <a:endPara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2" name="Rak 11">
              <a:extLst>
                <a:ext uri="{FF2B5EF4-FFF2-40B4-BE49-F238E27FC236}">
                  <a16:creationId xmlns:a16="http://schemas.microsoft.com/office/drawing/2014/main" id="{FC4396FF-D82D-CB4F-AACC-5084E37108EB}"/>
                </a:ext>
              </a:extLst>
            </p:cNvPr>
            <p:cNvCxnSpPr>
              <a:cxnSpLocks/>
            </p:cNvCxnSpPr>
            <p:nvPr/>
          </p:nvCxnSpPr>
          <p:spPr>
            <a:xfrm>
              <a:off x="9474838" y="5528493"/>
              <a:ext cx="1529859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ruta 12">
              <a:extLst>
                <a:ext uri="{FF2B5EF4-FFF2-40B4-BE49-F238E27FC236}">
                  <a16:creationId xmlns:a16="http://schemas.microsoft.com/office/drawing/2014/main" id="{C41A13BC-AA04-7047-96FB-A2FFD99C0BE6}"/>
                </a:ext>
              </a:extLst>
            </p:cNvPr>
            <p:cNvSpPr txBox="1"/>
            <p:nvPr/>
          </p:nvSpPr>
          <p:spPr>
            <a:xfrm>
              <a:off x="9387105" y="5523898"/>
              <a:ext cx="1998814" cy="220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82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SVERIGES REGIONER I SAMVERKAN</a:t>
              </a:r>
              <a:endParaRPr kumimoji="0" lang="sv-SE" sz="82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5" name="Grupp 14">
            <a:extLst>
              <a:ext uri="{FF2B5EF4-FFF2-40B4-BE49-F238E27FC236}">
                <a16:creationId xmlns:a16="http://schemas.microsoft.com/office/drawing/2014/main" id="{17030F3F-79BD-B340-B21F-259B2B70D2DE}"/>
              </a:ext>
            </a:extLst>
          </p:cNvPr>
          <p:cNvGrpSpPr/>
          <p:nvPr userDrawn="1"/>
        </p:nvGrpSpPr>
        <p:grpSpPr>
          <a:xfrm>
            <a:off x="10444402" y="5729019"/>
            <a:ext cx="2222205" cy="884879"/>
            <a:chOff x="9377915" y="4859079"/>
            <a:chExt cx="2222205" cy="884879"/>
          </a:xfrm>
        </p:grpSpPr>
        <p:sp>
          <p:nvSpPr>
            <p:cNvPr id="16" name="textruta 15">
              <a:extLst>
                <a:ext uri="{FF2B5EF4-FFF2-40B4-BE49-F238E27FC236}">
                  <a16:creationId xmlns:a16="http://schemas.microsoft.com/office/drawing/2014/main" id="{6B0C84F2-76AA-414F-A6BF-AEE900B45DB0}"/>
                </a:ext>
              </a:extLst>
            </p:cNvPr>
            <p:cNvSpPr txBox="1"/>
            <p:nvPr userDrawn="1"/>
          </p:nvSpPr>
          <p:spPr>
            <a:xfrm>
              <a:off x="9377915" y="4859079"/>
              <a:ext cx="2222205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Nationellt system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för kunskapsstyrning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Hälso- och sjukvård</a:t>
              </a:r>
              <a:endPara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7" name="Rak 16">
              <a:extLst>
                <a:ext uri="{FF2B5EF4-FFF2-40B4-BE49-F238E27FC236}">
                  <a16:creationId xmlns:a16="http://schemas.microsoft.com/office/drawing/2014/main" id="{D3C49365-0748-D64B-A403-DEDBF3586D5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474838" y="5528493"/>
              <a:ext cx="1529859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ruta 17">
              <a:extLst>
                <a:ext uri="{FF2B5EF4-FFF2-40B4-BE49-F238E27FC236}">
                  <a16:creationId xmlns:a16="http://schemas.microsoft.com/office/drawing/2014/main" id="{A9BF9558-A2D8-F84F-9EF5-C73972FE2965}"/>
                </a:ext>
              </a:extLst>
            </p:cNvPr>
            <p:cNvSpPr txBox="1"/>
            <p:nvPr userDrawn="1"/>
          </p:nvSpPr>
          <p:spPr>
            <a:xfrm>
              <a:off x="9387105" y="5523898"/>
              <a:ext cx="1998814" cy="220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82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SVERIGES REGIONER I SAMVERKAN</a:t>
              </a:r>
              <a:endParaRPr kumimoji="0" lang="sv-SE" sz="82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0108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11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2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notesSlide" Target="../notesSlides/notesSlid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8.xml"/><Relationship Id="rId4" Type="http://schemas.openxmlformats.org/officeDocument/2006/relationships/image" Target="../media/image1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unskapsstyrningvard.se/" TargetMode="External"/><Relationship Id="rId2" Type="http://schemas.openxmlformats.org/officeDocument/2006/relationships/hyperlink" Target="https://nationelltklinisktkunskapsstod.se/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kunskapsstyrningvard.se/kunskapsstod/personcentreradesammanhallnavardforlopp/godkandavardforlopp/vardforlopphoftledsartros.1005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6.jp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7.jp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Bildobjekt 20">
            <a:extLst>
              <a:ext uri="{FF2B5EF4-FFF2-40B4-BE49-F238E27FC236}">
                <a16:creationId xmlns:a16="http://schemas.microsoft.com/office/drawing/2014/main" id="{0F4DA1E4-84C6-BB4F-9A8A-83B8AC19810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484" y="4236"/>
            <a:ext cx="12207484" cy="6858000"/>
          </a:xfrm>
          <a:prstGeom prst="rect">
            <a:avLst/>
          </a:prstGeom>
        </p:spPr>
      </p:pic>
      <p:sp>
        <p:nvSpPr>
          <p:cNvPr id="8" name="Rubrik 1">
            <a:extLst>
              <a:ext uri="{FF2B5EF4-FFF2-40B4-BE49-F238E27FC236}">
                <a16:creationId xmlns:a16="http://schemas.microsoft.com/office/drawing/2014/main" id="{52DF527A-BBCE-4E48-AB04-B293D1FAEFAC}"/>
              </a:ext>
            </a:extLst>
          </p:cNvPr>
          <p:cNvSpPr txBox="1">
            <a:spLocks/>
          </p:cNvSpPr>
          <p:nvPr/>
        </p:nvSpPr>
        <p:spPr>
          <a:xfrm>
            <a:off x="1519707" y="2209800"/>
            <a:ext cx="9465972" cy="12192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5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Personcentrerat och sammanhållet vårdförlopp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5400" dirty="0">
                <a:solidFill>
                  <a:srgbClr val="FFFFFF"/>
                </a:solidFill>
                <a:latin typeface="Calibri" panose="020F0502020204030204"/>
              </a:rPr>
              <a:t>Epilepsi</a:t>
            </a:r>
            <a:endParaRPr kumimoji="0" lang="sv-SE" sz="5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grpSp>
        <p:nvGrpSpPr>
          <p:cNvPr id="17" name="Grupp 16">
            <a:extLst>
              <a:ext uri="{FF2B5EF4-FFF2-40B4-BE49-F238E27FC236}">
                <a16:creationId xmlns:a16="http://schemas.microsoft.com/office/drawing/2014/main" id="{57C90ED4-D5C4-234F-A00E-374ECEE0597F}"/>
              </a:ext>
            </a:extLst>
          </p:cNvPr>
          <p:cNvGrpSpPr/>
          <p:nvPr/>
        </p:nvGrpSpPr>
        <p:grpSpPr>
          <a:xfrm>
            <a:off x="10438642" y="5732687"/>
            <a:ext cx="2222205" cy="884879"/>
            <a:chOff x="10242697" y="5607996"/>
            <a:chExt cx="2222205" cy="884879"/>
          </a:xfrm>
        </p:grpSpPr>
        <p:sp>
          <p:nvSpPr>
            <p:cNvPr id="18" name="textruta 17">
              <a:extLst>
                <a:ext uri="{FF2B5EF4-FFF2-40B4-BE49-F238E27FC236}">
                  <a16:creationId xmlns:a16="http://schemas.microsoft.com/office/drawing/2014/main" id="{93D8C51B-0104-ED43-8722-DFCB965DA4EF}"/>
                </a:ext>
              </a:extLst>
            </p:cNvPr>
            <p:cNvSpPr txBox="1"/>
            <p:nvPr/>
          </p:nvSpPr>
          <p:spPr>
            <a:xfrm>
              <a:off x="10251887" y="6272815"/>
              <a:ext cx="1998814" cy="220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82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SVERIGES REGIONER I SAMVERKAN</a:t>
              </a:r>
              <a:endParaRPr kumimoji="0" lang="sv-SE" sz="8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textruta 18">
              <a:extLst>
                <a:ext uri="{FF2B5EF4-FFF2-40B4-BE49-F238E27FC236}">
                  <a16:creationId xmlns:a16="http://schemas.microsoft.com/office/drawing/2014/main" id="{6BA88F0E-3AB2-814E-9770-4BA099AF6C2D}"/>
                </a:ext>
              </a:extLst>
            </p:cNvPr>
            <p:cNvSpPr txBox="1"/>
            <p:nvPr/>
          </p:nvSpPr>
          <p:spPr>
            <a:xfrm>
              <a:off x="10242697" y="5607996"/>
              <a:ext cx="2222205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Nationellt system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för kunskapsstyrning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Hälso- och sjukvård</a:t>
              </a:r>
              <a:endPara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0" name="Rak 19">
              <a:extLst>
                <a:ext uri="{FF2B5EF4-FFF2-40B4-BE49-F238E27FC236}">
                  <a16:creationId xmlns:a16="http://schemas.microsoft.com/office/drawing/2014/main" id="{EE502CA7-5669-DB42-9596-BA86F13D725A}"/>
                </a:ext>
              </a:extLst>
            </p:cNvPr>
            <p:cNvCxnSpPr>
              <a:cxnSpLocks/>
            </p:cNvCxnSpPr>
            <p:nvPr/>
          </p:nvCxnSpPr>
          <p:spPr>
            <a:xfrm>
              <a:off x="10339620" y="6277410"/>
              <a:ext cx="1529859" cy="0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818079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ctrTitle"/>
          </p:nvPr>
        </p:nvSpPr>
        <p:spPr>
          <a:xfrm>
            <a:off x="988742" y="531022"/>
            <a:ext cx="9144000" cy="609793"/>
          </a:xfrm>
        </p:spPr>
        <p:txBody>
          <a:bodyPr>
            <a:normAutofit/>
          </a:bodyPr>
          <a:lstStyle/>
          <a:p>
            <a:r>
              <a:rPr lang="sv-SE" dirty="0"/>
              <a:t>Nulägesbeskrivning ur ett patientperspektiv</a:t>
            </a:r>
          </a:p>
        </p:txBody>
      </p:sp>
      <p:sp>
        <p:nvSpPr>
          <p:cNvPr id="8" name="Platshållare för text 4"/>
          <p:cNvSpPr txBox="1">
            <a:spLocks/>
          </p:cNvSpPr>
          <p:nvPr/>
        </p:nvSpPr>
        <p:spPr>
          <a:xfrm>
            <a:off x="4603004" y="2685207"/>
            <a:ext cx="5407270" cy="792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sv-SE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2) Kunskapsluckor på akutmottagning/vårdcentraler/BUM</a:t>
            </a:r>
          </a:p>
        </p:txBody>
      </p:sp>
      <p:sp>
        <p:nvSpPr>
          <p:cNvPr id="9" name="Platshållare för text 4"/>
          <p:cNvSpPr txBox="1">
            <a:spLocks/>
          </p:cNvSpPr>
          <p:nvPr/>
        </p:nvSpPr>
        <p:spPr>
          <a:xfrm>
            <a:off x="4603005" y="3582256"/>
            <a:ext cx="5407270" cy="792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sv-SE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3) Tillgång till epilepsiteam är bristfällig och inte jämlikt fördelat i landet</a:t>
            </a:r>
            <a:endParaRPr lang="sv-SE" dirty="0"/>
          </a:p>
        </p:txBody>
      </p:sp>
      <p:sp>
        <p:nvSpPr>
          <p:cNvPr id="10" name="Platshållare för text 4"/>
          <p:cNvSpPr txBox="1">
            <a:spLocks/>
          </p:cNvSpPr>
          <p:nvPr/>
        </p:nvSpPr>
        <p:spPr>
          <a:xfrm>
            <a:off x="4603005" y="4479305"/>
            <a:ext cx="5407270" cy="792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sv-SE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4) Långa väntetider i epilepsivården</a:t>
            </a:r>
          </a:p>
        </p:txBody>
      </p:sp>
      <p:sp>
        <p:nvSpPr>
          <p:cNvPr id="11" name="Platshållare för text 4"/>
          <p:cNvSpPr txBox="1">
            <a:spLocks/>
          </p:cNvSpPr>
          <p:nvPr/>
        </p:nvSpPr>
        <p:spPr>
          <a:xfrm>
            <a:off x="4603004" y="5376355"/>
            <a:ext cx="5407270" cy="792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sv-SE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5) Bristande stöd för att leva med epilepsi</a:t>
            </a:r>
          </a:p>
        </p:txBody>
      </p:sp>
      <p:sp>
        <p:nvSpPr>
          <p:cNvPr id="2" name="Högerpil 1"/>
          <p:cNvSpPr/>
          <p:nvPr/>
        </p:nvSpPr>
        <p:spPr>
          <a:xfrm>
            <a:off x="4296885" y="2022237"/>
            <a:ext cx="242490" cy="254805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Högerpil 11"/>
          <p:cNvSpPr/>
          <p:nvPr/>
        </p:nvSpPr>
        <p:spPr>
          <a:xfrm>
            <a:off x="4296885" y="2692632"/>
            <a:ext cx="242490" cy="254805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Högerpil 13"/>
          <p:cNvSpPr/>
          <p:nvPr/>
        </p:nvSpPr>
        <p:spPr>
          <a:xfrm>
            <a:off x="4296885" y="3655158"/>
            <a:ext cx="242490" cy="254805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Högerpil 14"/>
          <p:cNvSpPr/>
          <p:nvPr/>
        </p:nvSpPr>
        <p:spPr>
          <a:xfrm>
            <a:off x="4296885" y="4617684"/>
            <a:ext cx="242490" cy="254805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Högerpil 15"/>
          <p:cNvSpPr/>
          <p:nvPr/>
        </p:nvSpPr>
        <p:spPr>
          <a:xfrm>
            <a:off x="4296885" y="5580211"/>
            <a:ext cx="242490" cy="254805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0"/>
          </p:nvPr>
        </p:nvSpPr>
        <p:spPr>
          <a:xfrm>
            <a:off x="4603007" y="1788158"/>
            <a:ext cx="5407270" cy="792000"/>
          </a:xfrm>
          <a:solidFill>
            <a:schemeClr val="tx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sv-SE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1) Väntar med att söka vård</a:t>
            </a:r>
            <a:endParaRPr lang="sv-SE" dirty="0"/>
          </a:p>
        </p:txBody>
      </p:sp>
      <p:sp>
        <p:nvSpPr>
          <p:cNvPr id="18" name="textruta 17"/>
          <p:cNvSpPr txBox="1"/>
          <p:nvPr/>
        </p:nvSpPr>
        <p:spPr>
          <a:xfrm>
            <a:off x="4539375" y="1221513"/>
            <a:ext cx="19562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b="1" dirty="0">
                <a:solidFill>
                  <a:schemeClr val="accent1">
                    <a:lumMod val="75000"/>
                  </a:schemeClr>
                </a:solidFill>
              </a:rPr>
              <a:t>Utmaningar</a:t>
            </a:r>
          </a:p>
        </p:txBody>
      </p:sp>
      <p:sp>
        <p:nvSpPr>
          <p:cNvPr id="3" name="textruta 4">
            <a:extLst>
              <a:ext uri="{FF2B5EF4-FFF2-40B4-BE49-F238E27FC236}">
                <a16:creationId xmlns:a16="http://schemas.microsoft.com/office/drawing/2014/main" id="{061D49D6-C16A-0A84-E6C9-0A952000059B}"/>
              </a:ext>
            </a:extLst>
          </p:cNvPr>
          <p:cNvSpPr txBox="1"/>
          <p:nvPr/>
        </p:nvSpPr>
        <p:spPr>
          <a:xfrm>
            <a:off x="10539072" y="83492"/>
            <a:ext cx="15519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schemeClr val="bg1">
                    <a:lumMod val="65000"/>
                  </a:schemeClr>
                </a:solidFill>
              </a:rPr>
              <a:t>Vårdförlopp Epilepsi</a:t>
            </a:r>
          </a:p>
        </p:txBody>
      </p:sp>
      <p:pic>
        <p:nvPicPr>
          <p:cNvPr id="13" name="Picture 12" descr="Figuren visar en grafisk presentation av vanligt förekommande erfarenheter av hälso- och sjukvården hos personer med epilepsi. Erfarenheterna sammanfattas i följande utmaningar:&#10;Utmaning 1: Väntar med att söka vård.&#10;Utmaning 2: Kunskapsluckor på akutmottagning/vårdcentraler/BUM.&#10;Utmaning 3: Tillgång till epilepsiteam är bristfällig och inte jämlikt fördelat i landet.&#10;Utmaning 4: Långa väntetider i epilepsivården.&#10;Utmaning 5: Bristande stöd för att leva med epilepsi.">
            <a:extLst>
              <a:ext uri="{FF2B5EF4-FFF2-40B4-BE49-F238E27FC236}">
                <a16:creationId xmlns:a16="http://schemas.microsoft.com/office/drawing/2014/main" id="{A0BF6481-E70D-44F1-E9A4-DB939A7A76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738" y="1417958"/>
            <a:ext cx="3279066" cy="47819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8951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ctrTitle"/>
          </p:nvPr>
        </p:nvSpPr>
        <p:spPr>
          <a:xfrm>
            <a:off x="5476291" y="616841"/>
            <a:ext cx="3440383" cy="609793"/>
          </a:xfrm>
        </p:spPr>
        <p:txBody>
          <a:bodyPr/>
          <a:lstStyle/>
          <a:p>
            <a:r>
              <a:rPr lang="sv-SE" dirty="0"/>
              <a:t>Patientkontrakt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0"/>
          </p:nvPr>
        </p:nvSpPr>
        <p:spPr>
          <a:xfrm>
            <a:off x="5047666" y="1226634"/>
            <a:ext cx="7144334" cy="4186238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dirty="0"/>
              <a:t>Nästa steg i vårdplanen ska vara känd 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dirty="0"/>
              <a:t>Så att patienten ska ges förutsättningar och stöd att kunna fullfölja sin vårdplan 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dirty="0"/>
              <a:t>Den fasta vårdkontakten med epilepsisjuksköterskan stöttar att detta blir möjligt och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dirty="0"/>
              <a:t>Epilepsiteamet stöttar patientens rehabilitering efter behov</a:t>
            </a:r>
          </a:p>
          <a:p>
            <a:endParaRPr lang="sv-SE" dirty="0"/>
          </a:p>
        </p:txBody>
      </p:sp>
      <p:sp>
        <p:nvSpPr>
          <p:cNvPr id="7" name="Rektangel 6"/>
          <p:cNvSpPr/>
          <p:nvPr/>
        </p:nvSpPr>
        <p:spPr>
          <a:xfrm>
            <a:off x="5047666" y="5652507"/>
            <a:ext cx="7010985" cy="910218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800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Syftet med </a:t>
            </a:r>
            <a:r>
              <a:rPr kumimoji="0" lang="sv-SE" sz="1600" b="0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patientkontrakt</a:t>
            </a:r>
            <a:r>
              <a:rPr kumimoji="0" lang="sv-SE" sz="16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är att genom en gemensam överenskommelse mellan patient och vårdgivare säkerställa delaktighet, samordning och tillgänglighet med patientens perspektiv som utgångspunkt.</a:t>
            </a:r>
          </a:p>
        </p:txBody>
      </p:sp>
      <p:pic>
        <p:nvPicPr>
          <p:cNvPr id="3" name="Bildobjekt 2" descr="En bild som visar person, inomhus, vägg, stående&#10;&#10;Automatiskt genererad beskrivning">
            <a:extLst>
              <a:ext uri="{FF2B5EF4-FFF2-40B4-BE49-F238E27FC236}">
                <a16:creationId xmlns:a16="http://schemas.microsoft.com/office/drawing/2014/main" id="{56EB995C-8C98-E96C-F6A7-938864599E8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29" r="31087"/>
          <a:stretch/>
        </p:blipFill>
        <p:spPr>
          <a:xfrm>
            <a:off x="1" y="0"/>
            <a:ext cx="4914900" cy="6648450"/>
          </a:xfrm>
          <a:prstGeom prst="rect">
            <a:avLst/>
          </a:prstGeom>
        </p:spPr>
      </p:pic>
      <p:sp>
        <p:nvSpPr>
          <p:cNvPr id="2" name="textruta 4">
            <a:extLst>
              <a:ext uri="{FF2B5EF4-FFF2-40B4-BE49-F238E27FC236}">
                <a16:creationId xmlns:a16="http://schemas.microsoft.com/office/drawing/2014/main" id="{2FE6F9E6-8AC7-F5DD-E422-3F20AEDE8161}"/>
              </a:ext>
            </a:extLst>
          </p:cNvPr>
          <p:cNvSpPr txBox="1"/>
          <p:nvPr/>
        </p:nvSpPr>
        <p:spPr>
          <a:xfrm>
            <a:off x="10539072" y="83492"/>
            <a:ext cx="15519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schemeClr val="bg1">
                    <a:lumMod val="65000"/>
                  </a:schemeClr>
                </a:solidFill>
              </a:rPr>
              <a:t>Vårdförlopp Epilepsi</a:t>
            </a:r>
          </a:p>
        </p:txBody>
      </p:sp>
    </p:spTree>
    <p:extLst>
      <p:ext uri="{BB962C8B-B14F-4D97-AF65-F5344CB8AC3E}">
        <p14:creationId xmlns:p14="http://schemas.microsoft.com/office/powerpoint/2010/main" val="15702412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>
          <a:xfrm>
            <a:off x="4418988" y="1152525"/>
            <a:ext cx="7103434" cy="609793"/>
          </a:xfrm>
        </p:spPr>
        <p:txBody>
          <a:bodyPr>
            <a:noAutofit/>
          </a:bodyPr>
          <a:lstStyle/>
          <a:p>
            <a:r>
              <a:rPr lang="sv-SE" sz="2800" dirty="0"/>
              <a:t>Vårdförloppet utgår från tillförlitliga och aktuella kunskapsstöd och baseras på bästa tillgängliga kunskap</a:t>
            </a:r>
          </a:p>
        </p:txBody>
      </p:sp>
      <p:sp>
        <p:nvSpPr>
          <p:cNvPr id="6" name="Platshållare för text 4"/>
          <p:cNvSpPr>
            <a:spLocks noGrp="1"/>
          </p:cNvSpPr>
          <p:nvPr>
            <p:ph type="body" sz="quarter" idx="10"/>
          </p:nvPr>
        </p:nvSpPr>
        <p:spPr>
          <a:xfrm>
            <a:off x="4514821" y="1898650"/>
            <a:ext cx="7338822" cy="3395245"/>
          </a:xfrm>
          <a:solidFill>
            <a:schemeClr val="bg1"/>
          </a:solidFill>
          <a:ln>
            <a:noFill/>
          </a:ln>
          <a:effectLst/>
        </p:spPr>
        <p:txBody>
          <a:bodyPr tIns="90000">
            <a:normAutofit fontScale="92500"/>
          </a:bodyPr>
          <a:lstStyle/>
          <a:p>
            <a:pPr marL="342900" lvl="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sv-SE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Nationella riktlinjer för epilepsi </a:t>
            </a: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sv-SE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SBU:s rapport om diagnostik och behandling av epilepsi</a:t>
            </a: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sv-SE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Läkemedelsverkets behandlingsrekommendationer för epilepsi</a:t>
            </a: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sv-SE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Lokala vårdprogram </a:t>
            </a: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ILAE (International </a:t>
            </a:r>
            <a:r>
              <a:rPr lang="en-US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Leauge</a:t>
            </a:r>
            <a:r>
              <a:rPr lang="en-US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Against </a:t>
            </a:r>
            <a:r>
              <a:rPr lang="en-US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Epilespsy</a:t>
            </a:r>
            <a:r>
              <a:rPr lang="en-US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sv-SE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Svenska Epilepsisällskapet</a:t>
            </a: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sv-SE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Epilepsiförbundet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83" t="24509" r="26098" b="17496"/>
          <a:stretch/>
        </p:blipFill>
        <p:spPr>
          <a:xfrm>
            <a:off x="0" y="0"/>
            <a:ext cx="3560712" cy="6697014"/>
          </a:xfrm>
          <a:prstGeom prst="rect">
            <a:avLst/>
          </a:prstGeom>
        </p:spPr>
      </p:pic>
      <p:sp>
        <p:nvSpPr>
          <p:cNvPr id="7" name="textruta 4">
            <a:extLst>
              <a:ext uri="{FF2B5EF4-FFF2-40B4-BE49-F238E27FC236}">
                <a16:creationId xmlns:a16="http://schemas.microsoft.com/office/drawing/2014/main" id="{D31A683C-125E-C868-8D6E-594316DBF80B}"/>
              </a:ext>
            </a:extLst>
          </p:cNvPr>
          <p:cNvSpPr txBox="1"/>
          <p:nvPr/>
        </p:nvSpPr>
        <p:spPr>
          <a:xfrm>
            <a:off x="10539072" y="83492"/>
            <a:ext cx="15519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schemeClr val="bg1">
                    <a:lumMod val="65000"/>
                  </a:schemeClr>
                </a:solidFill>
              </a:rPr>
              <a:t>Vårdförlopp Epilepsi</a:t>
            </a:r>
          </a:p>
        </p:txBody>
      </p:sp>
    </p:spTree>
    <p:extLst>
      <p:ext uri="{BB962C8B-B14F-4D97-AF65-F5344CB8AC3E}">
        <p14:creationId xmlns:p14="http://schemas.microsoft.com/office/powerpoint/2010/main" val="40564091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Object 19" hidden="1">
            <a:extLst>
              <a:ext uri="{FF2B5EF4-FFF2-40B4-BE49-F238E27FC236}">
                <a16:creationId xmlns:a16="http://schemas.microsoft.com/office/drawing/2014/main" id="{38B9E893-937E-45CB-885F-520E271A97F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20" name="Object 19" hidden="1">
                        <a:extLst>
                          <a:ext uri="{FF2B5EF4-FFF2-40B4-BE49-F238E27FC236}">
                            <a16:creationId xmlns:a16="http://schemas.microsoft.com/office/drawing/2014/main" id="{38B9E893-937E-45CB-885F-520E271A97F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6A758B33-E922-4132-AD7A-85BDE8A3221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AECD21E-1FC0-44B5-9B0F-67ECBD727D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6758" y="374298"/>
            <a:ext cx="9144000" cy="609793"/>
          </a:xfrm>
        </p:spPr>
        <p:txBody>
          <a:bodyPr>
            <a:normAutofit fontScale="90000"/>
          </a:bodyPr>
          <a:lstStyle/>
          <a:p>
            <a:r>
              <a:rPr lang="sv-SE" dirty="0"/>
              <a:t>Vårdförloppet innehåller flödesschema och åtgärder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33526B6-D4F9-4B22-AC5A-C610BB2A6702}"/>
              </a:ext>
            </a:extLst>
          </p:cNvPr>
          <p:cNvSpPr/>
          <p:nvPr/>
        </p:nvSpPr>
        <p:spPr>
          <a:xfrm>
            <a:off x="826758" y="1483826"/>
            <a:ext cx="2905847" cy="36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Flödesschema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77882F-B632-416D-AAC5-94C35B362B61}"/>
              </a:ext>
            </a:extLst>
          </p:cNvPr>
          <p:cNvSpPr/>
          <p:nvPr/>
        </p:nvSpPr>
        <p:spPr>
          <a:xfrm>
            <a:off x="4556854" y="1464197"/>
            <a:ext cx="6336000" cy="36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Åtgärdsblock</a:t>
            </a:r>
          </a:p>
        </p:txBody>
      </p:sp>
      <p:sp>
        <p:nvSpPr>
          <p:cNvPr id="12" name="Vänsterpil 11"/>
          <p:cNvSpPr/>
          <p:nvPr/>
        </p:nvSpPr>
        <p:spPr>
          <a:xfrm rot="10800000">
            <a:off x="4012175" y="3344939"/>
            <a:ext cx="443945" cy="784676"/>
          </a:xfrm>
          <a:prstGeom prst="lef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377D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Tabel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6928807"/>
              </p:ext>
            </p:extLst>
          </p:nvPr>
        </p:nvGraphicFramePr>
        <p:xfrm>
          <a:off x="4572896" y="2052330"/>
          <a:ext cx="6335738" cy="3571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18179">
                  <a:extLst>
                    <a:ext uri="{9D8B030D-6E8A-4147-A177-3AD203B41FA5}">
                      <a16:colId xmlns:a16="http://schemas.microsoft.com/office/drawing/2014/main" val="1177575122"/>
                    </a:ext>
                  </a:extLst>
                </a:gridCol>
                <a:gridCol w="2117559">
                  <a:extLst>
                    <a:ext uri="{9D8B030D-6E8A-4147-A177-3AD203B41FA5}">
                      <a16:colId xmlns:a16="http://schemas.microsoft.com/office/drawing/2014/main" val="6366390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Hälso- och sjukvårdens åtgärder</a:t>
                      </a:r>
                      <a:endParaRPr lang="sv-S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Patientens åtgärder</a:t>
                      </a:r>
                      <a:endParaRPr lang="sv-S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087886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sv-SE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Utredning och bedömning</a:t>
                      </a:r>
                      <a:endParaRPr lang="sv-SE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 fontAlgn="base"/>
                      <a:r>
                        <a:rPr lang="sv-SE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Starta utredning i den specialiserade vården. Det bör i allmänhet ske inom fyra veckor från första vårdkontakten för barn, ungdomar och vuxna. För barn under två år bör det ske inom två veckor.   </a:t>
                      </a:r>
                    </a:p>
                    <a:p>
                      <a:pPr lvl="0" fontAlgn="base"/>
                      <a:r>
                        <a:rPr lang="sv-SE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Säkerställ kontakt med epilepsisjuksköterska tidigt i kontakten med den specialiserade vården. </a:t>
                      </a:r>
                    </a:p>
                    <a:p>
                      <a:pPr lvl="0" fontAlgn="base"/>
                      <a:r>
                        <a:rPr lang="sv-SE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Beskriv anfallen, genomför klinisk undersökning och ta ställning till eventuell genetisk utredning.</a:t>
                      </a:r>
                    </a:p>
                    <a:p>
                      <a:pPr lvl="0" fontAlgn="base"/>
                      <a:r>
                        <a:rPr lang="sv-SE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Gör MRT för barn under två år, barn med fokal neurologi samt för vuxna med indikation för neuroradiologisk utredning enligt indikation i (A).</a:t>
                      </a:r>
                    </a:p>
                    <a:p>
                      <a:pPr lvl="0" fontAlgn="base"/>
                      <a:r>
                        <a:rPr lang="sv-SE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Gör EEG för</a:t>
                      </a:r>
                      <a:r>
                        <a:rPr lang="sv-SE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v-SE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barn och vuxna vid misstänkt epilepsi efter neurologisk bedömning. </a:t>
                      </a:r>
                    </a:p>
                    <a:p>
                      <a:r>
                        <a:rPr lang="sv-SE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Vid osäkerhet kring diagnos krävs fortsatt iakttagelse, bedömning samt ytterligare provtagning och uppföljning av patientens symtom. </a:t>
                      </a:r>
                      <a:endParaRPr lang="sv-SE" sz="1100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lvl="0" indent="-171450" fontAlgn="base">
                        <a:buFont typeface="Arial" panose="020B0604020202020204" pitchFamily="34" charset="0"/>
                        <a:buChar char="•"/>
                      </a:pPr>
                      <a:r>
                        <a:rPr lang="sv-SE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Kontakta epilepsisjuksköterska vid behov av hjälp och stöd</a:t>
                      </a:r>
                    </a:p>
                    <a:p>
                      <a:pPr marL="171450" lvl="0" indent="-171450" fontAlgn="base">
                        <a:buFont typeface="Arial" panose="020B0604020202020204" pitchFamily="34" charset="0"/>
                        <a:buChar char="•"/>
                      </a:pPr>
                      <a:endParaRPr lang="sv-SE" sz="12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0" indent="-171450" fontAlgn="base">
                        <a:buFont typeface="Arial" panose="020B0604020202020204" pitchFamily="34" charset="0"/>
                        <a:buChar char="•"/>
                      </a:pPr>
                      <a:r>
                        <a:rPr lang="sv-SE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Medverka med beskrivning av symtom och mående </a:t>
                      </a:r>
                    </a:p>
                    <a:p>
                      <a:pPr marL="171450" lvl="0" indent="-171450" fontAlgn="base">
                        <a:buFont typeface="Arial" panose="020B0604020202020204" pitchFamily="34" charset="0"/>
                        <a:buChar char="•"/>
                      </a:pPr>
                      <a:endParaRPr lang="sv-SE" sz="12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0" indent="-171450" fontAlgn="base">
                        <a:buFont typeface="Arial" panose="020B0604020202020204" pitchFamily="34" charset="0"/>
                        <a:buChar char="•"/>
                      </a:pPr>
                      <a:r>
                        <a:rPr lang="sv-SE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Medverka vid undersökningar</a:t>
                      </a:r>
                    </a:p>
                    <a:p>
                      <a:pPr marL="171450" lvl="0" indent="-171450" fontAlgn="base">
                        <a:buFont typeface="Arial" panose="020B0604020202020204" pitchFamily="34" charset="0"/>
                        <a:buChar char="•"/>
                      </a:pPr>
                      <a:endParaRPr lang="sv-SE" sz="12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sv-SE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 hjälp av närstående vid behov</a:t>
                      </a:r>
                      <a:r>
                        <a:rPr lang="sv-SE" sz="1200" dirty="0">
                          <a:effectLst/>
                        </a:rPr>
                        <a:t> </a:t>
                      </a:r>
                      <a:endParaRPr lang="sv-SE" sz="1200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1799594"/>
                  </a:ext>
                </a:extLst>
              </a:tr>
            </a:tbl>
          </a:graphicData>
        </a:graphic>
      </p:graphicFrame>
      <p:sp>
        <p:nvSpPr>
          <p:cNvPr id="3" name="textruta 2">
            <a:extLst>
              <a:ext uri="{FF2B5EF4-FFF2-40B4-BE49-F238E27FC236}">
                <a16:creationId xmlns:a16="http://schemas.microsoft.com/office/drawing/2014/main" id="{61A139CF-8544-F8C9-0EA9-CD30CB1337C8}"/>
              </a:ext>
            </a:extLst>
          </p:cNvPr>
          <p:cNvSpPr txBox="1"/>
          <p:nvPr/>
        </p:nvSpPr>
        <p:spPr>
          <a:xfrm rot="19199136">
            <a:off x="4075896" y="1934697"/>
            <a:ext cx="6735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dirty="0">
                <a:solidFill>
                  <a:srgbClr val="FF0000"/>
                </a:solidFill>
              </a:rPr>
              <a:t>Exempel</a:t>
            </a: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4" name="textruta 4">
            <a:extLst>
              <a:ext uri="{FF2B5EF4-FFF2-40B4-BE49-F238E27FC236}">
                <a16:creationId xmlns:a16="http://schemas.microsoft.com/office/drawing/2014/main" id="{EA608B2C-7B34-790E-2FB7-9633D17E003F}"/>
              </a:ext>
            </a:extLst>
          </p:cNvPr>
          <p:cNvSpPr txBox="1"/>
          <p:nvPr/>
        </p:nvSpPr>
        <p:spPr>
          <a:xfrm>
            <a:off x="10539072" y="83492"/>
            <a:ext cx="15519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schemeClr val="bg1">
                    <a:lumMod val="65000"/>
                  </a:schemeClr>
                </a:solidFill>
              </a:rPr>
              <a:t>Vårdförlopp Epilepsi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29A717C-343C-7E80-CD31-0E7915FA56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9852" y="2026504"/>
            <a:ext cx="3068640" cy="4112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232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ktangel 18">
            <a:extLst>
              <a:ext uri="{FF2B5EF4-FFF2-40B4-BE49-F238E27FC236}">
                <a16:creationId xmlns:a16="http://schemas.microsoft.com/office/drawing/2014/main" id="{4F42CCD4-CA67-7C16-63A1-CDC2BEA33CB9}"/>
              </a:ext>
            </a:extLst>
          </p:cNvPr>
          <p:cNvSpPr/>
          <p:nvPr/>
        </p:nvSpPr>
        <p:spPr>
          <a:xfrm>
            <a:off x="7597597" y="1634869"/>
            <a:ext cx="2628901" cy="458488"/>
          </a:xfrm>
          <a:prstGeom prst="rect">
            <a:avLst/>
          </a:prstGeo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chemeClr val="bg1"/>
              </a:solidFill>
            </a:endParaRPr>
          </a:p>
        </p:txBody>
      </p:sp>
      <p:graphicFrame>
        <p:nvGraphicFramePr>
          <p:cNvPr id="20" name="Object 19" hidden="1">
            <a:extLst>
              <a:ext uri="{FF2B5EF4-FFF2-40B4-BE49-F238E27FC236}">
                <a16:creationId xmlns:a16="http://schemas.microsoft.com/office/drawing/2014/main" id="{38B9E893-937E-45CB-885F-520E271A97F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20" name="Object 19" hidden="1">
                        <a:extLst>
                          <a:ext uri="{FF2B5EF4-FFF2-40B4-BE49-F238E27FC236}">
                            <a16:creationId xmlns:a16="http://schemas.microsoft.com/office/drawing/2014/main" id="{38B9E893-937E-45CB-885F-520E271A97F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6A758B33-E922-4132-AD7A-85BDE8A3221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AECD21E-1FC0-44B5-9B0F-67ECBD727D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2425" y="449180"/>
            <a:ext cx="9144000" cy="609793"/>
          </a:xfrm>
        </p:spPr>
        <p:txBody>
          <a:bodyPr>
            <a:normAutofit/>
          </a:bodyPr>
          <a:lstStyle/>
          <a:p>
            <a:r>
              <a:rPr lang="sv-SE" dirty="0"/>
              <a:t>Vad kommer att följas upp (urval)</a:t>
            </a:r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77AC2E0A-A079-A10D-0901-28B3EC216F3E}"/>
              </a:ext>
            </a:extLst>
          </p:cNvPr>
          <p:cNvGrpSpPr/>
          <p:nvPr/>
        </p:nvGrpSpPr>
        <p:grpSpPr>
          <a:xfrm>
            <a:off x="352425" y="1610765"/>
            <a:ext cx="5743575" cy="506699"/>
            <a:chOff x="352425" y="1537704"/>
            <a:chExt cx="5743575" cy="506699"/>
          </a:xfrm>
        </p:grpSpPr>
        <p:sp>
          <p:nvSpPr>
            <p:cNvPr id="8" name="Rektangel 7">
              <a:extLst>
                <a:ext uri="{FF2B5EF4-FFF2-40B4-BE49-F238E27FC236}">
                  <a16:creationId xmlns:a16="http://schemas.microsoft.com/office/drawing/2014/main" id="{4FCC5333-BE59-3F39-E5C7-019BE23A5C08}"/>
                </a:ext>
              </a:extLst>
            </p:cNvPr>
            <p:cNvSpPr/>
            <p:nvPr/>
          </p:nvSpPr>
          <p:spPr>
            <a:xfrm>
              <a:off x="1909762" y="1561809"/>
              <a:ext cx="2628901" cy="458488"/>
            </a:xfrm>
            <a:prstGeom prst="rect">
              <a:avLst/>
            </a:prstGeom>
            <a:solidFill>
              <a:schemeClr val="accent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33526B6-D4F9-4B22-AC5A-C610BB2A6702}"/>
                </a:ext>
              </a:extLst>
            </p:cNvPr>
            <p:cNvSpPr/>
            <p:nvPr/>
          </p:nvSpPr>
          <p:spPr>
            <a:xfrm>
              <a:off x="352425" y="1537704"/>
              <a:ext cx="5743575" cy="5066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4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Resultatmått</a:t>
              </a: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F5EFE918-B768-4D36-9D56-383F0BD01BC0}"/>
              </a:ext>
            </a:extLst>
          </p:cNvPr>
          <p:cNvSpPr/>
          <p:nvPr/>
        </p:nvSpPr>
        <p:spPr>
          <a:xfrm>
            <a:off x="6192925" y="1576266"/>
            <a:ext cx="5438243" cy="5993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Processmått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76CCF95F-4B9B-8286-A0AA-A126A8FEF424}"/>
              </a:ext>
            </a:extLst>
          </p:cNvPr>
          <p:cNvSpPr/>
          <p:nvPr/>
        </p:nvSpPr>
        <p:spPr>
          <a:xfrm>
            <a:off x="352425" y="2149731"/>
            <a:ext cx="5743575" cy="3248025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EEA20762-E7C2-E162-D098-2CC2D11878EA}"/>
              </a:ext>
            </a:extLst>
          </p:cNvPr>
          <p:cNvSpPr/>
          <p:nvPr/>
        </p:nvSpPr>
        <p:spPr>
          <a:xfrm>
            <a:off x="6254308" y="2149730"/>
            <a:ext cx="5743575" cy="3248025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D1377C90-0B11-B0E4-83F3-D05555139C05}"/>
              </a:ext>
            </a:extLst>
          </p:cNvPr>
          <p:cNvSpPr txBox="1"/>
          <p:nvPr/>
        </p:nvSpPr>
        <p:spPr>
          <a:xfrm>
            <a:off x="508442" y="2273761"/>
            <a:ext cx="541610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dirty="0"/>
              <a:t>Andel patienter med epilepsi med akut vårdtillfälle </a:t>
            </a:r>
            <a:r>
              <a:rPr lang="sv-SE" sz="1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(hög prioritet)</a:t>
            </a:r>
            <a:endParaRPr lang="sv-SE" b="1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Andel patienter med epilepsi som känner sig delaktiga i vården </a:t>
            </a:r>
            <a:r>
              <a:rPr lang="sv-SE" sz="1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(hög prioritet)</a:t>
            </a:r>
            <a:endParaRPr lang="sv-SE" b="1" dirty="0"/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E9A47596-FA0A-7961-308A-34A4D23A727D}"/>
              </a:ext>
            </a:extLst>
          </p:cNvPr>
          <p:cNvSpPr txBox="1"/>
          <p:nvPr/>
        </p:nvSpPr>
        <p:spPr>
          <a:xfrm>
            <a:off x="6581775" y="2231821"/>
            <a:ext cx="541610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dirty="0"/>
              <a:t>Andel patienter med misstänkt epilepsi som genomfört besök i den specialiserade vården, efter remiss, inom 2 veckor för barn under två år respektive inom 4 veckor för övriga patienter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Andel kontaktförsök med epilepsisjuksköterska som får respons inom två arbetsdagar (via telefon eller digitalt via 1177)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Andel vuxna med epilepsi som genomgår neuropsykologisk utredning inom tre år efter epilepsidiagnos</a:t>
            </a:r>
          </a:p>
        </p:txBody>
      </p:sp>
      <p:sp>
        <p:nvSpPr>
          <p:cNvPr id="10" name="textruta 4">
            <a:extLst>
              <a:ext uri="{FF2B5EF4-FFF2-40B4-BE49-F238E27FC236}">
                <a16:creationId xmlns:a16="http://schemas.microsoft.com/office/drawing/2014/main" id="{9891B227-AB93-2A35-9386-7048404A9780}"/>
              </a:ext>
            </a:extLst>
          </p:cNvPr>
          <p:cNvSpPr txBox="1"/>
          <p:nvPr/>
        </p:nvSpPr>
        <p:spPr>
          <a:xfrm>
            <a:off x="10539072" y="83492"/>
            <a:ext cx="15519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schemeClr val="bg1">
                    <a:lumMod val="65000"/>
                  </a:schemeClr>
                </a:solidFill>
              </a:rPr>
              <a:t>Vårdförlopp Epilepsi</a:t>
            </a:r>
          </a:p>
        </p:txBody>
      </p:sp>
    </p:spTree>
    <p:extLst>
      <p:ext uri="{BB962C8B-B14F-4D97-AF65-F5344CB8AC3E}">
        <p14:creationId xmlns:p14="http://schemas.microsoft.com/office/powerpoint/2010/main" val="7195494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56E2D783-D7AD-45C1-86B6-2FC35A95126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56E2D783-D7AD-45C1-86B6-2FC35A95126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8D01E008-BBD9-458E-A1D7-A1D60B359424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FFA5CDC-5724-410C-BB52-CB485B95F8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0068" y="671705"/>
            <a:ext cx="9144000" cy="609793"/>
          </a:xfrm>
        </p:spPr>
        <p:txBody>
          <a:bodyPr>
            <a:noAutofit/>
          </a:bodyPr>
          <a:lstStyle/>
          <a:p>
            <a:r>
              <a:rPr lang="sv-SE" dirty="0">
                <a:solidFill>
                  <a:srgbClr val="5A8695"/>
                </a:solidFill>
              </a:rPr>
              <a:t>Vad blir konsekvenserna?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E0FFD61-48A6-4B7A-BD67-7DC59845871C}"/>
              </a:ext>
            </a:extLst>
          </p:cNvPr>
          <p:cNvSpPr/>
          <p:nvPr/>
        </p:nvSpPr>
        <p:spPr>
          <a:xfrm>
            <a:off x="690068" y="1666398"/>
            <a:ext cx="4681544" cy="3916255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rtlCol="0" anchor="t"/>
          <a:lstStyle/>
          <a:p>
            <a:pPr lvl="0">
              <a:defRPr/>
            </a:pPr>
            <a:r>
              <a:rPr lang="sv-SE" sz="2400" b="1" dirty="0">
                <a:solidFill>
                  <a:srgbClr val="000000"/>
                </a:solidFill>
              </a:rPr>
              <a:t>Fördelar/vinster</a:t>
            </a: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sv-SE" sz="2000" dirty="0">
                <a:solidFill>
                  <a:srgbClr val="000000"/>
                </a:solidFill>
              </a:rPr>
              <a:t>Rätt vård i rätt tid för rätt individ, bland annat genom ökad trygghet via en fast kontakt med epilepsisjuksköterska och tillgång till behandling i team</a:t>
            </a: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sv-SE" sz="2000" dirty="0">
                <a:solidFill>
                  <a:srgbClr val="000000"/>
                </a:solidFill>
              </a:rPr>
              <a:t>Förutsättningar för att icke-värdeskapande vårdåtgärder kan undvikas och optimerat val av vårdnivå. Detta tros innebära en besparing på lång sikt.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0B07D15-DBC9-4A8D-93AF-5B2C4F8F0C21}"/>
              </a:ext>
            </a:extLst>
          </p:cNvPr>
          <p:cNvSpPr/>
          <p:nvPr/>
        </p:nvSpPr>
        <p:spPr>
          <a:xfrm>
            <a:off x="6965023" y="1666397"/>
            <a:ext cx="4681544" cy="391625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rtlCol="0" anchor="t"/>
          <a:lstStyle/>
          <a:p>
            <a:pPr lvl="0">
              <a:defRPr/>
            </a:pPr>
            <a:r>
              <a:rPr lang="sv-SE" sz="2400" b="1" dirty="0">
                <a:solidFill>
                  <a:srgbClr val="000000"/>
                </a:solidFill>
              </a:rPr>
              <a:t>Ev. risker/svårigheter</a:t>
            </a: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sv-SE" dirty="0">
                <a:solidFill>
                  <a:srgbClr val="000000"/>
                </a:solidFill>
              </a:rPr>
              <a:t>Behov av ökad kompetens om epilepsi på akutmottagningar, vårdcentraler och barn- och ungdomsmedicinska mottagningar</a:t>
            </a: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sv-SE" dirty="0">
                <a:solidFill>
                  <a:srgbClr val="000000"/>
                </a:solidFill>
              </a:rPr>
              <a:t>Införande av epilepsiteam behöver göras i olika grad utifrån befintligt läge</a:t>
            </a: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sv-SE" dirty="0">
                <a:solidFill>
                  <a:srgbClr val="000000"/>
                </a:solidFill>
              </a:rPr>
              <a:t>Fler epilepsisjuksköterskor behöver utbildas och i vissa fall anställas</a:t>
            </a: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sv-SE" dirty="0">
                <a:solidFill>
                  <a:srgbClr val="000000"/>
                </a:solidFill>
              </a:rPr>
              <a:t>Väntetider i vårdkedjan </a:t>
            </a:r>
            <a:r>
              <a:rPr lang="sv-SE" i="1" dirty="0">
                <a:solidFill>
                  <a:srgbClr val="000000"/>
                </a:solidFill>
              </a:rPr>
              <a:t>före</a:t>
            </a:r>
            <a:r>
              <a:rPr lang="sv-SE" dirty="0">
                <a:solidFill>
                  <a:srgbClr val="000000"/>
                </a:solidFill>
              </a:rPr>
              <a:t> och </a:t>
            </a:r>
            <a:r>
              <a:rPr lang="sv-SE" i="1" dirty="0">
                <a:solidFill>
                  <a:srgbClr val="000000"/>
                </a:solidFill>
              </a:rPr>
              <a:t>efter</a:t>
            </a:r>
            <a:r>
              <a:rPr lang="sv-SE" dirty="0">
                <a:solidFill>
                  <a:srgbClr val="000000"/>
                </a:solidFill>
              </a:rPr>
              <a:t> diagnos behöver förkortas</a:t>
            </a:r>
          </a:p>
          <a:p>
            <a:pPr lvl="0">
              <a:spcBef>
                <a:spcPts val="600"/>
              </a:spcBef>
              <a:defRPr/>
            </a:pPr>
            <a:endParaRPr lang="sv-SE" dirty="0">
              <a:solidFill>
                <a:srgbClr val="000000"/>
              </a:solidFill>
            </a:endParaRP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6506CDB5-7F3F-4DAF-B872-1BC8872ABD7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9106" y="2223346"/>
            <a:ext cx="2039842" cy="2039842"/>
          </a:xfrm>
          <a:prstGeom prst="rect">
            <a:avLst/>
          </a:prstGeom>
        </p:spPr>
      </p:pic>
      <p:sp>
        <p:nvSpPr>
          <p:cNvPr id="2" name="textruta 4">
            <a:extLst>
              <a:ext uri="{FF2B5EF4-FFF2-40B4-BE49-F238E27FC236}">
                <a16:creationId xmlns:a16="http://schemas.microsoft.com/office/drawing/2014/main" id="{B74D0C11-4D8F-A2A6-16A5-2F99BDA3055E}"/>
              </a:ext>
            </a:extLst>
          </p:cNvPr>
          <p:cNvSpPr txBox="1"/>
          <p:nvPr/>
        </p:nvSpPr>
        <p:spPr>
          <a:xfrm>
            <a:off x="10539072" y="83492"/>
            <a:ext cx="15519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schemeClr val="bg1">
                    <a:lumMod val="65000"/>
                  </a:schemeClr>
                </a:solidFill>
              </a:rPr>
              <a:t>Vårdförlopp Epilepsi</a:t>
            </a:r>
          </a:p>
        </p:txBody>
      </p:sp>
    </p:spTree>
    <p:extLst>
      <p:ext uri="{BB962C8B-B14F-4D97-AF65-F5344CB8AC3E}">
        <p14:creationId xmlns:p14="http://schemas.microsoft.com/office/powerpoint/2010/main" val="22543392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B8564D2F-45CC-4D11-B1EF-80B21B99A4A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B8564D2F-45CC-4D11-B1EF-80B21B99A4A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6B21C52E-9F03-416F-B9DA-51DBF7EF01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1441" y="717819"/>
            <a:ext cx="10177559" cy="609793"/>
          </a:xfrm>
        </p:spPr>
        <p:txBody>
          <a:bodyPr>
            <a:normAutofit fontScale="90000"/>
          </a:bodyPr>
          <a:lstStyle/>
          <a:p>
            <a:r>
              <a:rPr lang="sv-SE" dirty="0"/>
              <a:t>Personcentrerat och sammanhållet vårdförlopp för epilepsi</a:t>
            </a:r>
          </a:p>
        </p:txBody>
      </p:sp>
      <p:sp>
        <p:nvSpPr>
          <p:cNvPr id="8" name="Rectangle 20">
            <a:extLst>
              <a:ext uri="{FF2B5EF4-FFF2-40B4-BE49-F238E27FC236}">
                <a16:creationId xmlns:a16="http://schemas.microsoft.com/office/drawing/2014/main" id="{3E0FFD61-48A6-4B7A-BD67-7DC59845871C}"/>
              </a:ext>
            </a:extLst>
          </p:cNvPr>
          <p:cNvSpPr/>
          <p:nvPr/>
        </p:nvSpPr>
        <p:spPr>
          <a:xfrm>
            <a:off x="1023549" y="2153265"/>
            <a:ext cx="4896000" cy="358680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rtlCol="0" anchor="t"/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Viktiga mål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sv-SE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å ett evidensbaserat sätt säkerställa diagnos och behandling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sv-SE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enomföra uppföljning och teamomhändertagande efter behov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sv-SE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dentifiera behov av habilitering och rehabilitering</a:t>
            </a:r>
            <a:endParaRPr lang="sv-SE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0B07D15-DBC9-4A8D-93AF-5B2C4F8F0C21}"/>
              </a:ext>
            </a:extLst>
          </p:cNvPr>
          <p:cNvSpPr/>
          <p:nvPr/>
        </p:nvSpPr>
        <p:spPr>
          <a:xfrm>
            <a:off x="6272451" y="2153265"/>
            <a:ext cx="4896000" cy="358680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rtlCol="0" anchor="t"/>
          <a:lstStyle/>
          <a:p>
            <a:pPr>
              <a:spcBef>
                <a:spcPts val="600"/>
              </a:spcBef>
              <a:defRPr/>
            </a:pPr>
            <a:r>
              <a:rPr lang="sv-SE" dirty="0">
                <a:solidFill>
                  <a:srgbClr val="000000"/>
                </a:solidFill>
                <a:latin typeface="Calibri" panose="020F0502020204030204" pitchFamily="34" charset="0"/>
              </a:rPr>
              <a:t>Uppföljning av bland annat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sv-SE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/>
                <a:cs typeface="Arial Unicode MS"/>
              </a:rPr>
              <a:t>A</a:t>
            </a:r>
            <a:r>
              <a:rPr lang="sv-SE" sz="18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/>
                <a:cs typeface="Arial Unicode MS"/>
              </a:rPr>
              <a:t>ntal </a:t>
            </a:r>
            <a:r>
              <a:rPr lang="sv-SE" sz="18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/>
                <a:cs typeface="Arial Unicode MS"/>
              </a:rPr>
              <a:t>genomförda specificerade utredningar</a:t>
            </a:r>
            <a:endParaRPr lang="sv-SE" sz="180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Arial Unicode MS"/>
              <a:cs typeface="Arial Unicode MS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sv-SE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/>
                <a:cs typeface="Arial Unicode MS"/>
              </a:rPr>
              <a:t>A</a:t>
            </a:r>
            <a:r>
              <a:rPr lang="sv-SE" sz="18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/>
                <a:cs typeface="Arial Unicode MS"/>
              </a:rPr>
              <a:t>ntal akuta vårdtillfällen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sv-SE" sz="18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/>
                <a:cs typeface="Arial Unicode MS"/>
              </a:rPr>
              <a:t>Möjligheterna till kontakt med epilepsisjuksköterska.   </a:t>
            </a:r>
            <a:endParaRPr lang="sv-SE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0">
              <a:lnSpc>
                <a:spcPct val="115000"/>
              </a:lnSpc>
              <a:defRPr/>
            </a:pPr>
            <a:endParaRPr lang="sv-SE" sz="2000" dirty="0">
              <a:solidFill>
                <a:srgbClr val="00000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2BDF53FC-FB81-B482-0E8A-B14919481220}"/>
              </a:ext>
            </a:extLst>
          </p:cNvPr>
          <p:cNvSpPr/>
          <p:nvPr/>
        </p:nvSpPr>
        <p:spPr>
          <a:xfrm>
            <a:off x="871441" y="1353879"/>
            <a:ext cx="103080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1" u="none" strike="noStrike" kern="1200" cap="none" spc="0" normalizeH="0" baseline="0" noProof="0" dirty="0">
                <a:ln>
                  <a:noFill/>
                </a:ln>
                <a:solidFill>
                  <a:srgbClr val="377D7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Vårdförloppet inleds vid misstanke om epilepsi hos barn eller vuxen och avslutas om/när diagnosen avskrivs eller om patienten inte längre behöver behandling. </a:t>
            </a: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srgbClr val="377D7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800E2F11-2339-700F-D53F-EB6F49D128BC}"/>
              </a:ext>
            </a:extLst>
          </p:cNvPr>
          <p:cNvSpPr txBox="1"/>
          <p:nvPr/>
        </p:nvSpPr>
        <p:spPr>
          <a:xfrm>
            <a:off x="954246" y="322220"/>
            <a:ext cx="2083584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sv-SE" b="1" dirty="0">
                <a:solidFill>
                  <a:schemeClr val="bg1"/>
                </a:solidFill>
              </a:rPr>
              <a:t>SAMMANFATTNING</a:t>
            </a:r>
          </a:p>
        </p:txBody>
      </p:sp>
      <p:sp>
        <p:nvSpPr>
          <p:cNvPr id="6" name="textruta 4">
            <a:extLst>
              <a:ext uri="{FF2B5EF4-FFF2-40B4-BE49-F238E27FC236}">
                <a16:creationId xmlns:a16="http://schemas.microsoft.com/office/drawing/2014/main" id="{3C199C81-FAF3-2428-11C1-3EADD6332CFF}"/>
              </a:ext>
            </a:extLst>
          </p:cNvPr>
          <p:cNvSpPr txBox="1"/>
          <p:nvPr/>
        </p:nvSpPr>
        <p:spPr>
          <a:xfrm>
            <a:off x="10539072" y="83492"/>
            <a:ext cx="15519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schemeClr val="bg1">
                    <a:lumMod val="65000"/>
                  </a:schemeClr>
                </a:solidFill>
              </a:rPr>
              <a:t>Vårdförlopp Epilepsi</a:t>
            </a:r>
          </a:p>
        </p:txBody>
      </p:sp>
    </p:spTree>
    <p:extLst>
      <p:ext uri="{BB962C8B-B14F-4D97-AF65-F5344CB8AC3E}">
        <p14:creationId xmlns:p14="http://schemas.microsoft.com/office/powerpoint/2010/main" val="28631906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D99F76A-BE0A-4578-809C-BF0E5E1AD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716" y="36418"/>
            <a:ext cx="10515600" cy="753650"/>
          </a:xfrm>
        </p:spPr>
        <p:txBody>
          <a:bodyPr>
            <a:normAutofit/>
          </a:bodyPr>
          <a:lstStyle/>
          <a:p>
            <a:r>
              <a:rPr lang="sv-SE" sz="3600" dirty="0"/>
              <a:t>Deltagare NAG Epilepsi (1/2)</a:t>
            </a:r>
          </a:p>
        </p:txBody>
      </p:sp>
      <p:graphicFrame>
        <p:nvGraphicFramePr>
          <p:cNvPr id="6" name="Platshållare för innehåll 5">
            <a:extLst>
              <a:ext uri="{FF2B5EF4-FFF2-40B4-BE49-F238E27FC236}">
                <a16:creationId xmlns:a16="http://schemas.microsoft.com/office/drawing/2014/main" id="{C7B166F5-64E0-4B0E-B230-0D996B257C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2230464"/>
              </p:ext>
            </p:extLst>
          </p:nvPr>
        </p:nvGraphicFramePr>
        <p:xfrm>
          <a:off x="580293" y="889892"/>
          <a:ext cx="11002107" cy="4551564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3733384">
                  <a:extLst>
                    <a:ext uri="{9D8B030D-6E8A-4147-A177-3AD203B41FA5}">
                      <a16:colId xmlns:a16="http://schemas.microsoft.com/office/drawing/2014/main" val="3973459589"/>
                    </a:ext>
                  </a:extLst>
                </a:gridCol>
                <a:gridCol w="3547091">
                  <a:extLst>
                    <a:ext uri="{9D8B030D-6E8A-4147-A177-3AD203B41FA5}">
                      <a16:colId xmlns:a16="http://schemas.microsoft.com/office/drawing/2014/main" val="138910382"/>
                    </a:ext>
                  </a:extLst>
                </a:gridCol>
                <a:gridCol w="3721632">
                  <a:extLst>
                    <a:ext uri="{9D8B030D-6E8A-4147-A177-3AD203B41FA5}">
                      <a16:colId xmlns:a16="http://schemas.microsoft.com/office/drawing/2014/main" val="4160860710"/>
                    </a:ext>
                  </a:extLst>
                </a:gridCol>
              </a:tblGrid>
              <a:tr h="325348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sv-SE" sz="1800" dirty="0">
                          <a:effectLst/>
                        </a:rPr>
                        <a:t>Namn</a:t>
                      </a:r>
                      <a:endParaRPr lang="sv-S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sv-SE" sz="1800" dirty="0">
                          <a:effectLst/>
                          <a:latin typeface="+mn-lt"/>
                          <a:ea typeface="+mn-ea"/>
                          <a:cs typeface="+mn-cs"/>
                        </a:rPr>
                        <a:t>Yrkesroll/motsvarande</a:t>
                      </a:r>
                      <a:endParaRPr lang="sv-S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sv-SE" sz="1800" dirty="0">
                          <a:effectLst/>
                        </a:rPr>
                        <a:t>Region/sjukvårdsregion</a:t>
                      </a:r>
                      <a:endParaRPr lang="sv-S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0" marB="0"/>
                </a:tc>
                <a:extLst>
                  <a:ext uri="{0D108BD9-81ED-4DB2-BD59-A6C34878D82A}">
                    <a16:rowId xmlns:a16="http://schemas.microsoft.com/office/drawing/2014/main" val="723658834"/>
                  </a:ext>
                </a:extLst>
              </a:tr>
              <a:tr h="325348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v-SE" sz="1400" b="1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</a:rPr>
                        <a:t>Anna </a:t>
                      </a:r>
                      <a:r>
                        <a:rPr lang="sv-SE" sz="1400" b="1" dirty="0" err="1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</a:rPr>
                        <a:t>Edelvik</a:t>
                      </a:r>
                      <a:r>
                        <a:rPr lang="sv-SE" sz="1400" b="1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</a:rPr>
                        <a:t> Tranberg</a:t>
                      </a:r>
                      <a:endParaRPr lang="sv-SE" sz="14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v-SE" sz="140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</a:rPr>
                        <a:t>Med. dr. Universitetsneurolog</a:t>
                      </a:r>
                      <a:endParaRPr lang="sv-SE" sz="14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v-SE" sz="140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</a:rPr>
                        <a:t>Göteborg </a:t>
                      </a:r>
                      <a:endParaRPr lang="sv-SE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2739928518"/>
                  </a:ext>
                </a:extLst>
              </a:tr>
              <a:tr h="325348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v-SE" sz="1400" b="1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</a:rPr>
                        <a:t>Anna Hugoson</a:t>
                      </a:r>
                      <a:endParaRPr lang="sv-SE" sz="14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v-SE" sz="14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</a:rPr>
                        <a:t>Epilepsisjuksköterska</a:t>
                      </a:r>
                      <a:endParaRPr lang="sv-SE" sz="1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v-SE" sz="14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</a:rPr>
                        <a:t>Lund</a:t>
                      </a:r>
                      <a:endParaRPr lang="sv-SE" sz="16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1726488147"/>
                  </a:ext>
                </a:extLst>
              </a:tr>
              <a:tr h="322040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v-SE" sz="1400" b="1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</a:rPr>
                        <a:t>Berndt Ohlin</a:t>
                      </a:r>
                      <a:endParaRPr lang="sv-SE" sz="1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v-SE" sz="14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</a:rPr>
                        <a:t>Patientföreträdare</a:t>
                      </a:r>
                      <a:endParaRPr lang="sv-SE" sz="1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v-SE" sz="14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</a:rPr>
                        <a:t>Karlskrona</a:t>
                      </a:r>
                      <a:endParaRPr lang="sv-SE" sz="16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1043800923"/>
                  </a:ext>
                </a:extLst>
              </a:tr>
              <a:tr h="325348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v-SE" sz="1400" b="1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</a:rPr>
                        <a:t>Erik Ferry</a:t>
                      </a:r>
                      <a:endParaRPr lang="sv-SE" sz="1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v-SE" sz="14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</a:rPr>
                        <a:t>Akutläkare</a:t>
                      </a:r>
                      <a:endParaRPr lang="sv-SE" sz="1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v-SE" sz="14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</a:rPr>
                        <a:t>Umeå</a:t>
                      </a:r>
                      <a:endParaRPr lang="sv-SE" sz="16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36787345"/>
                  </a:ext>
                </a:extLst>
              </a:tr>
              <a:tr h="325348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v-SE" sz="1400" b="1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</a:rPr>
                        <a:t>Eva Kumlien</a:t>
                      </a:r>
                      <a:endParaRPr lang="sv-SE" sz="14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v-SE" sz="140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</a:rPr>
                        <a:t>Professor Universitetsneurolog</a:t>
                      </a:r>
                      <a:endParaRPr lang="sv-SE" sz="14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v-SE" sz="14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</a:rPr>
                        <a:t>Uppsala</a:t>
                      </a:r>
                      <a:endParaRPr lang="sv-SE" sz="16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1424280812"/>
                  </a:ext>
                </a:extLst>
              </a:tr>
              <a:tr h="325348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v-SE" sz="1400" b="1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</a:rPr>
                        <a:t>Ewa </a:t>
                      </a:r>
                      <a:r>
                        <a:rPr lang="sv-SE" sz="1400" b="1" dirty="0" err="1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</a:rPr>
                        <a:t>Wadhagen</a:t>
                      </a:r>
                      <a:r>
                        <a:rPr lang="sv-SE" sz="1400" b="1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</a:rPr>
                        <a:t> Wedlund</a:t>
                      </a:r>
                      <a:endParaRPr lang="sv-SE" sz="14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v-SE" sz="140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</a:rPr>
                        <a:t>Med. Licentiat Arbetsterapeut</a:t>
                      </a:r>
                      <a:endParaRPr lang="sv-SE" sz="14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v-SE" sz="14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</a:rPr>
                        <a:t>Huddinge</a:t>
                      </a:r>
                      <a:endParaRPr lang="sv-SE" sz="16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912211026"/>
                  </a:ext>
                </a:extLst>
              </a:tr>
              <a:tr h="325348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v-SE" sz="1400" b="1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</a:rPr>
                        <a:t>Hanna Ljung</a:t>
                      </a:r>
                      <a:endParaRPr lang="sv-SE" sz="1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v-SE" sz="140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</a:rPr>
                        <a:t>PhD. Neuropsykolog</a:t>
                      </a:r>
                      <a:endParaRPr lang="sv-SE" sz="14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v-SE" sz="14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</a:rPr>
                        <a:t>Lund</a:t>
                      </a:r>
                      <a:endParaRPr lang="sv-SE" sz="16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1492334297"/>
                  </a:ext>
                </a:extLst>
              </a:tr>
              <a:tr h="325348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v-SE" sz="1400" b="1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</a:rPr>
                        <a:t>Hans Lindehammar</a:t>
                      </a:r>
                      <a:endParaRPr lang="sv-SE" sz="1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v-SE" sz="140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</a:rPr>
                        <a:t>Med. dr. Klinisk neurofysiolog</a:t>
                      </a:r>
                      <a:endParaRPr lang="sv-SE" sz="14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v-SE" sz="14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</a:rPr>
                        <a:t>Linköping</a:t>
                      </a:r>
                      <a:endParaRPr lang="sv-SE" sz="16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4160741064"/>
                  </a:ext>
                </a:extLst>
              </a:tr>
              <a:tr h="325348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v-SE" sz="1400" b="1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</a:rPr>
                        <a:t>Hans Olsson</a:t>
                      </a:r>
                      <a:endParaRPr lang="sv-SE" sz="1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v-SE" sz="14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</a:rPr>
                        <a:t>Habiliteringsläkare</a:t>
                      </a:r>
                      <a:endParaRPr lang="sv-SE" sz="1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v-SE" sz="14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</a:rPr>
                        <a:t>Jönköping</a:t>
                      </a:r>
                      <a:endParaRPr lang="sv-SE" sz="16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2772251599"/>
                  </a:ext>
                </a:extLst>
              </a:tr>
              <a:tr h="325348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v-SE" sz="1400" b="1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</a:rPr>
                        <a:t>Håkan Sjunnesson</a:t>
                      </a:r>
                      <a:endParaRPr lang="sv-SE" sz="1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v-SE" sz="140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</a:rPr>
                        <a:t>Med. dr. Neuroradiolog</a:t>
                      </a:r>
                      <a:endParaRPr lang="sv-SE" sz="14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v-SE" sz="14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</a:rPr>
                        <a:t>Lund</a:t>
                      </a:r>
                      <a:endParaRPr lang="sv-SE" sz="16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3050412052"/>
                  </a:ext>
                </a:extLst>
              </a:tr>
              <a:tr h="325348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v-SE" sz="1400" b="1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</a:rPr>
                        <a:t>Jenny Isaksson</a:t>
                      </a:r>
                      <a:endParaRPr lang="sv-SE" sz="1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v-SE" sz="14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</a:rPr>
                        <a:t>Klinisk farmakolog</a:t>
                      </a:r>
                      <a:endParaRPr lang="sv-SE" sz="1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v-SE" sz="14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</a:rPr>
                        <a:t>Linköping</a:t>
                      </a:r>
                      <a:endParaRPr lang="sv-SE" sz="16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2861118625"/>
                  </a:ext>
                </a:extLst>
              </a:tr>
              <a:tr h="325348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v-SE" sz="1400" b="1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</a:rPr>
                        <a:t>Jonas Blixt</a:t>
                      </a:r>
                      <a:endParaRPr lang="sv-SE" sz="1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v-SE" sz="14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</a:rPr>
                        <a:t>Neuroanestesiolog</a:t>
                      </a:r>
                      <a:endParaRPr lang="sv-SE" sz="1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v-SE" sz="140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</a:rPr>
                        <a:t>Stockholm</a:t>
                      </a:r>
                      <a:endParaRPr lang="sv-SE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3254374590"/>
                  </a:ext>
                </a:extLst>
              </a:tr>
              <a:tr h="325348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v-SE" sz="1400" b="1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</a:rPr>
                        <a:t>Martina </a:t>
                      </a:r>
                      <a:r>
                        <a:rPr lang="sv-SE" sz="1400" b="1" dirty="0" err="1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</a:rPr>
                        <a:t>Ederlöf</a:t>
                      </a:r>
                      <a:endParaRPr lang="sv-SE" sz="14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v-SE" sz="140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</a:rPr>
                        <a:t>Kurator</a:t>
                      </a:r>
                      <a:endParaRPr lang="sv-SE" sz="14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v-SE" sz="140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</a:rPr>
                        <a:t>Umeå</a:t>
                      </a:r>
                      <a:endParaRPr lang="sv-SE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2952780841"/>
                  </a:ext>
                </a:extLst>
              </a:tr>
            </a:tbl>
          </a:graphicData>
        </a:graphic>
      </p:graphicFrame>
      <p:sp>
        <p:nvSpPr>
          <p:cNvPr id="3" name="textruta 4">
            <a:extLst>
              <a:ext uri="{FF2B5EF4-FFF2-40B4-BE49-F238E27FC236}">
                <a16:creationId xmlns:a16="http://schemas.microsoft.com/office/drawing/2014/main" id="{822815F5-273C-70AE-D98C-80D2AAFADDB0}"/>
              </a:ext>
            </a:extLst>
          </p:cNvPr>
          <p:cNvSpPr txBox="1"/>
          <p:nvPr/>
        </p:nvSpPr>
        <p:spPr>
          <a:xfrm>
            <a:off x="10539072" y="83492"/>
            <a:ext cx="15519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schemeClr val="bg1">
                    <a:lumMod val="65000"/>
                  </a:schemeClr>
                </a:solidFill>
              </a:rPr>
              <a:t>Vårdförlopp Epilepsi</a:t>
            </a:r>
          </a:p>
        </p:txBody>
      </p:sp>
    </p:spTree>
    <p:extLst>
      <p:ext uri="{BB962C8B-B14F-4D97-AF65-F5344CB8AC3E}">
        <p14:creationId xmlns:p14="http://schemas.microsoft.com/office/powerpoint/2010/main" val="26567847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D99F76A-BE0A-4578-809C-BF0E5E1AD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716" y="36418"/>
            <a:ext cx="10515600" cy="753650"/>
          </a:xfrm>
        </p:spPr>
        <p:txBody>
          <a:bodyPr>
            <a:normAutofit/>
          </a:bodyPr>
          <a:lstStyle/>
          <a:p>
            <a:r>
              <a:rPr lang="sv-SE" sz="3600" dirty="0"/>
              <a:t>Deltagare NAG Epilepsi (2/2)</a:t>
            </a:r>
          </a:p>
        </p:txBody>
      </p:sp>
      <p:graphicFrame>
        <p:nvGraphicFramePr>
          <p:cNvPr id="6" name="Platshållare för innehåll 5">
            <a:extLst>
              <a:ext uri="{FF2B5EF4-FFF2-40B4-BE49-F238E27FC236}">
                <a16:creationId xmlns:a16="http://schemas.microsoft.com/office/drawing/2014/main" id="{C7B166F5-64E0-4B0E-B230-0D996B257C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0391434"/>
              </p:ext>
            </p:extLst>
          </p:nvPr>
        </p:nvGraphicFramePr>
        <p:xfrm>
          <a:off x="580293" y="889892"/>
          <a:ext cx="11002107" cy="3250172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3733384">
                  <a:extLst>
                    <a:ext uri="{9D8B030D-6E8A-4147-A177-3AD203B41FA5}">
                      <a16:colId xmlns:a16="http://schemas.microsoft.com/office/drawing/2014/main" val="3973459589"/>
                    </a:ext>
                  </a:extLst>
                </a:gridCol>
                <a:gridCol w="3547091">
                  <a:extLst>
                    <a:ext uri="{9D8B030D-6E8A-4147-A177-3AD203B41FA5}">
                      <a16:colId xmlns:a16="http://schemas.microsoft.com/office/drawing/2014/main" val="138910382"/>
                    </a:ext>
                  </a:extLst>
                </a:gridCol>
                <a:gridCol w="3721632">
                  <a:extLst>
                    <a:ext uri="{9D8B030D-6E8A-4147-A177-3AD203B41FA5}">
                      <a16:colId xmlns:a16="http://schemas.microsoft.com/office/drawing/2014/main" val="4160860710"/>
                    </a:ext>
                  </a:extLst>
                </a:gridCol>
              </a:tblGrid>
              <a:tr h="325348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sv-SE" sz="1800" dirty="0">
                          <a:effectLst/>
                        </a:rPr>
                        <a:t>Namn</a:t>
                      </a:r>
                      <a:endParaRPr lang="sv-S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sv-SE" sz="1800" dirty="0">
                          <a:effectLst/>
                          <a:latin typeface="+mn-lt"/>
                          <a:ea typeface="+mn-ea"/>
                          <a:cs typeface="+mn-cs"/>
                        </a:rPr>
                        <a:t>Yrkesroll/motsvarande</a:t>
                      </a:r>
                      <a:endParaRPr lang="sv-S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sv-SE" sz="1800" dirty="0">
                          <a:effectLst/>
                        </a:rPr>
                        <a:t>Region/sjukvårdsregion</a:t>
                      </a:r>
                      <a:endParaRPr lang="sv-S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0" marB="0"/>
                </a:tc>
                <a:extLst>
                  <a:ext uri="{0D108BD9-81ED-4DB2-BD59-A6C34878D82A}">
                    <a16:rowId xmlns:a16="http://schemas.microsoft.com/office/drawing/2014/main" val="723658834"/>
                  </a:ext>
                </a:extLst>
              </a:tr>
              <a:tr h="325348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v-SE" sz="1400" b="1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</a:rPr>
                        <a:t>Martin Rödholm</a:t>
                      </a:r>
                      <a:endParaRPr lang="sv-SE" sz="16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v-SE" sz="140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</a:rPr>
                        <a:t>Med. dr. Specialistläkare i psykiatri</a:t>
                      </a:r>
                      <a:endParaRPr lang="sv-SE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v-SE" sz="14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</a:rPr>
                        <a:t>Göteborg</a:t>
                      </a:r>
                      <a:endParaRPr lang="sv-SE" sz="16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2739928518"/>
                  </a:ext>
                </a:extLst>
              </a:tr>
              <a:tr h="325348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v-SE" sz="1400" b="1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</a:rPr>
                        <a:t>Mirja Niedeman</a:t>
                      </a:r>
                      <a:endParaRPr lang="sv-SE" sz="16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v-SE" sz="140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</a:rPr>
                        <a:t>Specialistsjuksköterska barn och ungdom</a:t>
                      </a:r>
                      <a:endParaRPr lang="sv-SE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v-SE" sz="14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</a:rPr>
                        <a:t>Stockholm</a:t>
                      </a:r>
                      <a:endParaRPr lang="sv-SE" sz="16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1726488147"/>
                  </a:ext>
                </a:extLst>
              </a:tr>
              <a:tr h="322040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v-SE" sz="1400" b="1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</a:rPr>
                        <a:t>Pelle Nilsson</a:t>
                      </a:r>
                      <a:endParaRPr lang="sv-SE" sz="16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v-SE" sz="140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</a:rPr>
                        <a:t>Docent Neurokirurg</a:t>
                      </a:r>
                      <a:endParaRPr lang="sv-SE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v-SE" sz="14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</a:rPr>
                        <a:t>Uppsala</a:t>
                      </a:r>
                      <a:endParaRPr lang="sv-SE" sz="16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1043800923"/>
                  </a:ext>
                </a:extLst>
              </a:tr>
              <a:tr h="325348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v-SE" sz="1400" b="1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</a:rPr>
                        <a:t>Rune Johansson</a:t>
                      </a:r>
                      <a:endParaRPr lang="sv-SE" sz="16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v-SE" sz="14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</a:rPr>
                        <a:t>Länsneurolog</a:t>
                      </a:r>
                      <a:endParaRPr lang="sv-SE" sz="16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v-SE" sz="14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</a:rPr>
                        <a:t>Karlstad </a:t>
                      </a:r>
                      <a:endParaRPr lang="sv-SE" sz="16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36787345"/>
                  </a:ext>
                </a:extLst>
              </a:tr>
              <a:tr h="325348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v-SE" sz="1400" b="1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</a:rPr>
                        <a:t>Sebastian Schoots</a:t>
                      </a:r>
                      <a:endParaRPr lang="sv-SE" sz="16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v-SE" sz="14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</a:rPr>
                        <a:t>Allmänläkare</a:t>
                      </a:r>
                      <a:endParaRPr lang="sv-SE" sz="16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v-SE" sz="14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</a:rPr>
                        <a:t>Mellerud</a:t>
                      </a:r>
                      <a:endParaRPr lang="sv-SE" sz="16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1424280812"/>
                  </a:ext>
                </a:extLst>
              </a:tr>
              <a:tr h="325348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v-SE" sz="1400" b="1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</a:rPr>
                        <a:t>Torgny Andersen</a:t>
                      </a:r>
                      <a:endParaRPr lang="sv-SE" sz="16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v-SE" sz="140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</a:rPr>
                        <a:t>Fil. Mag. Verksamhetsutvecklare</a:t>
                      </a:r>
                      <a:endParaRPr lang="sv-SE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v-SE" sz="14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</a:rPr>
                        <a:t>Lund</a:t>
                      </a:r>
                      <a:endParaRPr lang="sv-SE" sz="16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912211026"/>
                  </a:ext>
                </a:extLst>
              </a:tr>
              <a:tr h="325348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v-SE" sz="1400" b="1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</a:rPr>
                        <a:t>Tove Hallböök</a:t>
                      </a:r>
                      <a:endParaRPr lang="sv-SE" sz="16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v-SE" sz="140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</a:rPr>
                        <a:t>Docent Barnneurolog</a:t>
                      </a:r>
                      <a:endParaRPr lang="sv-SE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v-SE" sz="14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</a:rPr>
                        <a:t>Göteborg</a:t>
                      </a:r>
                      <a:endParaRPr lang="sv-SE" sz="16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1492334297"/>
                  </a:ext>
                </a:extLst>
              </a:tr>
              <a:tr h="325348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v-SE" sz="1400" b="1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</a:rPr>
                        <a:t>Tuula Lumikkuka</a:t>
                      </a:r>
                      <a:endParaRPr lang="sv-SE" sz="16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Biträdande universitetssjuksköterska</a:t>
                      </a:r>
                      <a:endParaRPr lang="sv-SE" sz="1600" strike="sngStrike" dirty="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v-SE" sz="14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</a:rPr>
                        <a:t>Stockholm</a:t>
                      </a:r>
                      <a:endParaRPr lang="sv-SE" sz="16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4160741064"/>
                  </a:ext>
                </a:extLst>
              </a:tr>
              <a:tr h="325348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v-SE" sz="1400" b="1" dirty="0" err="1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</a:rPr>
                        <a:t>UllaBritt</a:t>
                      </a:r>
                      <a:r>
                        <a:rPr lang="sv-SE" sz="1400" b="1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sv-SE" sz="1400" b="1" dirty="0" err="1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</a:rPr>
                        <a:t>Gripenstedt</a:t>
                      </a:r>
                      <a:endParaRPr lang="sv-SE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v-SE" sz="140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</a:rPr>
                        <a:t>Rehabiliteringsläkare</a:t>
                      </a:r>
                      <a:endParaRPr lang="sv-SE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v-SE" sz="140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</a:rPr>
                        <a:t>Stockholm</a:t>
                      </a:r>
                      <a:endParaRPr lang="sv-SE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2772251599"/>
                  </a:ext>
                </a:extLst>
              </a:tr>
            </a:tbl>
          </a:graphicData>
        </a:graphic>
      </p:graphicFrame>
      <p:sp>
        <p:nvSpPr>
          <p:cNvPr id="3" name="textruta 4">
            <a:extLst>
              <a:ext uri="{FF2B5EF4-FFF2-40B4-BE49-F238E27FC236}">
                <a16:creationId xmlns:a16="http://schemas.microsoft.com/office/drawing/2014/main" id="{822815F5-273C-70AE-D98C-80D2AAFADDB0}"/>
              </a:ext>
            </a:extLst>
          </p:cNvPr>
          <p:cNvSpPr txBox="1"/>
          <p:nvPr/>
        </p:nvSpPr>
        <p:spPr>
          <a:xfrm>
            <a:off x="10539072" y="83492"/>
            <a:ext cx="15519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schemeClr val="bg1">
                    <a:lumMod val="65000"/>
                  </a:schemeClr>
                </a:solidFill>
              </a:rPr>
              <a:t>Vårdförlopp Epilepsi</a:t>
            </a:r>
          </a:p>
        </p:txBody>
      </p:sp>
    </p:spTree>
    <p:extLst>
      <p:ext uri="{BB962C8B-B14F-4D97-AF65-F5344CB8AC3E}">
        <p14:creationId xmlns:p14="http://schemas.microsoft.com/office/powerpoint/2010/main" val="22046326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89013" y="565621"/>
            <a:ext cx="9144000" cy="609793"/>
          </a:xfrm>
        </p:spPr>
        <p:txBody>
          <a:bodyPr/>
          <a:lstStyle/>
          <a:p>
            <a:r>
              <a:rPr lang="sv-SE" dirty="0"/>
              <a:t>Mer information och stöd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>
          <a:xfrm>
            <a:off x="989013" y="1413069"/>
            <a:ext cx="5148385" cy="4185298"/>
          </a:xfrm>
        </p:spPr>
        <p:txBody>
          <a:bodyPr/>
          <a:lstStyle/>
          <a:p>
            <a:endParaRPr lang="sv-S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Vårdförloppen finns tillgängliga i regionernas gemensamma system för kunskapsstöd </a:t>
            </a:r>
            <a:r>
              <a:rPr lang="sv-SE" dirty="0">
                <a:hlinkClick r:id="rId2"/>
              </a:rPr>
              <a:t>NKK</a:t>
            </a:r>
            <a:endParaRPr lang="sv-SE" dirty="0"/>
          </a:p>
          <a:p>
            <a:endParaRPr lang="sv-S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Mer information och presentationsmaterial för personcentrerade och sammanhållna vårdförlopp finns på </a:t>
            </a:r>
            <a:r>
              <a:rPr lang="sv-SE" dirty="0">
                <a:hlinkClick r:id="rId3"/>
              </a:rPr>
              <a:t>www.kunskapsstyrningvard.se</a:t>
            </a:r>
            <a:endParaRPr lang="sv-SE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dirty="0"/>
          </a:p>
        </p:txBody>
      </p:sp>
      <p:sp>
        <p:nvSpPr>
          <p:cNvPr id="6" name="Rektangel 5"/>
          <p:cNvSpPr/>
          <p:nvPr/>
        </p:nvSpPr>
        <p:spPr>
          <a:xfrm>
            <a:off x="6627053" y="1306742"/>
            <a:ext cx="5036863" cy="399890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chemeClr val="tx1"/>
              </a:solidFill>
            </a:endParaRPr>
          </a:p>
          <a:p>
            <a:r>
              <a:rPr lang="sv-SE" dirty="0">
                <a:solidFill>
                  <a:schemeClr val="tx1"/>
                </a:solidFill>
              </a:rPr>
              <a:t>[</a:t>
            </a:r>
            <a:r>
              <a:rPr lang="sv-SE" i="1" dirty="0">
                <a:solidFill>
                  <a:schemeClr val="tx1"/>
                </a:solidFill>
              </a:rPr>
              <a:t>Plats för </a:t>
            </a:r>
            <a:r>
              <a:rPr lang="sv-SE" i="1" dirty="0" err="1">
                <a:solidFill>
                  <a:schemeClr val="tx1"/>
                </a:solidFill>
              </a:rPr>
              <a:t>skärmdumpar</a:t>
            </a:r>
            <a:r>
              <a:rPr lang="sv-SE" i="1" dirty="0">
                <a:solidFill>
                  <a:schemeClr val="tx1"/>
                </a:solidFill>
              </a:rPr>
              <a:t> från filmerna. </a:t>
            </a:r>
            <a:r>
              <a:rPr lang="sv-SE" dirty="0">
                <a:solidFill>
                  <a:schemeClr val="tx1"/>
                </a:solidFill>
              </a:rPr>
              <a:t>]</a:t>
            </a:r>
          </a:p>
        </p:txBody>
      </p:sp>
      <p:sp>
        <p:nvSpPr>
          <p:cNvPr id="9" name="Rektangel 8"/>
          <p:cNvSpPr/>
          <p:nvPr/>
        </p:nvSpPr>
        <p:spPr>
          <a:xfrm>
            <a:off x="6731289" y="4558684"/>
            <a:ext cx="48900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4"/>
              </a:rPr>
              <a:t>LÄNK:</a:t>
            </a:r>
            <a:endParaRPr lang="sv-SE" sz="1100" dirty="0">
              <a:solidFill>
                <a:srgbClr val="000000"/>
              </a:solidFill>
              <a:latin typeface="Calibri"/>
              <a:hlinkClick r:id="rId4"/>
            </a:endParaRPr>
          </a:p>
        </p:txBody>
      </p:sp>
      <p:sp>
        <p:nvSpPr>
          <p:cNvPr id="10" name="textruta 9"/>
          <p:cNvSpPr txBox="1"/>
          <p:nvPr/>
        </p:nvSpPr>
        <p:spPr>
          <a:xfrm>
            <a:off x="6627053" y="1306742"/>
            <a:ext cx="4910325" cy="99257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sv-SE" sz="2400" dirty="0"/>
              <a:t>Filmer</a:t>
            </a:r>
            <a:r>
              <a:rPr lang="sv-SE" sz="1600" dirty="0"/>
              <a:t> </a:t>
            </a:r>
          </a:p>
        </p:txBody>
      </p:sp>
      <p:sp>
        <p:nvSpPr>
          <p:cNvPr id="4" name="textruta 4">
            <a:extLst>
              <a:ext uri="{FF2B5EF4-FFF2-40B4-BE49-F238E27FC236}">
                <a16:creationId xmlns:a16="http://schemas.microsoft.com/office/drawing/2014/main" id="{7E3BA5C7-145A-3DAE-53F5-0CF65FACB950}"/>
              </a:ext>
            </a:extLst>
          </p:cNvPr>
          <p:cNvSpPr txBox="1"/>
          <p:nvPr/>
        </p:nvSpPr>
        <p:spPr>
          <a:xfrm>
            <a:off x="10539072" y="83492"/>
            <a:ext cx="15519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schemeClr val="bg1">
                    <a:lumMod val="65000"/>
                  </a:schemeClr>
                </a:solidFill>
              </a:rPr>
              <a:t>Vårdförlopp Epilepsi</a:t>
            </a:r>
          </a:p>
        </p:txBody>
      </p:sp>
    </p:spTree>
    <p:extLst>
      <p:ext uri="{BB962C8B-B14F-4D97-AF65-F5344CB8AC3E}">
        <p14:creationId xmlns:p14="http://schemas.microsoft.com/office/powerpoint/2010/main" val="3178549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25119" y="346077"/>
            <a:ext cx="10944840" cy="609793"/>
          </a:xfrm>
        </p:spPr>
        <p:txBody>
          <a:bodyPr>
            <a:normAutofit fontScale="90000"/>
          </a:bodyPr>
          <a:lstStyle/>
          <a:p>
            <a:r>
              <a:rPr lang="sv-SE" dirty="0"/>
              <a:t>Syftet med personcentrerade och sammanhållna vårdförlopp 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>
          <a:xfrm>
            <a:off x="625119" y="1150228"/>
            <a:ext cx="5673044" cy="4381241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sv-S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Syftet är att öka jämlikheten, effektiviteten och kvaliteten i vården utan att det medför onödig administrativ börda för sjukvårdspersonal.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Patienter ska uppleva en </a:t>
            </a:r>
            <a:r>
              <a:rPr lang="sv-SE" strike="sngStrike" dirty="0"/>
              <a:t>mer</a:t>
            </a:r>
            <a:r>
              <a:rPr lang="sv-SE" dirty="0"/>
              <a:t> välorganiserad och helhetsorienterad process utan onödig väntetid i samband med utredning och behandling.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Patienternas livskvalitet och nöjdhet med vården ska förbättras och vården bli mer jämlik och jämställd.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1149" y="1477001"/>
            <a:ext cx="5587548" cy="3727693"/>
          </a:xfrm>
          <a:prstGeom prst="rect">
            <a:avLst/>
          </a:prstGeom>
        </p:spPr>
      </p:pic>
      <p:sp>
        <p:nvSpPr>
          <p:cNvPr id="7" name="Rektangel 6"/>
          <p:cNvSpPr/>
          <p:nvPr/>
        </p:nvSpPr>
        <p:spPr>
          <a:xfrm>
            <a:off x="625120" y="5346989"/>
            <a:ext cx="578683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</a:t>
            </a:r>
            <a:r>
              <a:rPr kumimoji="0" lang="sv-SE" sz="1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Patienter, brukare och hälso-och sjukvårdens medarbetare ska vara trygga i att bästa tillgängliga kunskap används i varje möte”</a:t>
            </a:r>
          </a:p>
        </p:txBody>
      </p:sp>
    </p:spTree>
    <p:extLst>
      <p:ext uri="{BB962C8B-B14F-4D97-AF65-F5344CB8AC3E}">
        <p14:creationId xmlns:p14="http://schemas.microsoft.com/office/powerpoint/2010/main" val="37939000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5"/>
          <p:cNvSpPr>
            <a:spLocks noGrp="1"/>
          </p:cNvSpPr>
          <p:nvPr>
            <p:ph type="body" sz="quarter" idx="10"/>
          </p:nvPr>
        </p:nvSpPr>
        <p:spPr>
          <a:xfrm>
            <a:off x="1155090" y="2599026"/>
            <a:ext cx="9708240" cy="1084332"/>
          </a:xfrm>
        </p:spPr>
        <p:txBody>
          <a:bodyPr>
            <a:norm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defRPr/>
            </a:pPr>
            <a:r>
              <a:rPr lang="sv-SE" sz="2500" b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Följande två bilder är tänkta att användas som 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  <a:defRPr/>
            </a:pPr>
            <a:r>
              <a:rPr lang="sv-SE" sz="2500" b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underlag och inspiration för diskussion och dialog.</a:t>
            </a:r>
            <a:endParaRPr lang="sv-SE" sz="2500" dirty="0">
              <a:solidFill>
                <a:srgbClr val="00000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sv-SE" sz="2500" dirty="0">
              <a:solidFill>
                <a:srgbClr val="00000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ruta 4">
            <a:extLst>
              <a:ext uri="{FF2B5EF4-FFF2-40B4-BE49-F238E27FC236}">
                <a16:creationId xmlns:a16="http://schemas.microsoft.com/office/drawing/2014/main" id="{F2FF7B89-B234-29C8-88CC-A7CC544A9601}"/>
              </a:ext>
            </a:extLst>
          </p:cNvPr>
          <p:cNvSpPr txBox="1"/>
          <p:nvPr/>
        </p:nvSpPr>
        <p:spPr>
          <a:xfrm>
            <a:off x="10539072" y="83492"/>
            <a:ext cx="15519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schemeClr val="bg1">
                    <a:lumMod val="65000"/>
                  </a:schemeClr>
                </a:solidFill>
              </a:rPr>
              <a:t>Vårdförlopp Epilepsi</a:t>
            </a:r>
          </a:p>
        </p:txBody>
      </p:sp>
    </p:spTree>
    <p:extLst>
      <p:ext uri="{BB962C8B-B14F-4D97-AF65-F5344CB8AC3E}">
        <p14:creationId xmlns:p14="http://schemas.microsoft.com/office/powerpoint/2010/main" val="19770498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Dialog 1 - gapanalys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0"/>
          </p:nvPr>
        </p:nvSpPr>
        <p:spPr>
          <a:xfrm>
            <a:off x="903952" y="1613792"/>
            <a:ext cx="6708960" cy="4595622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sv-SE" sz="2500" b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Vad ska vi göra annorlunda </a:t>
            </a:r>
            <a:r>
              <a:rPr lang="sv-SE" sz="25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- vad gör vi redan nu, ska sluta göra, arbetssätt, digitalisering?</a:t>
            </a:r>
          </a:p>
          <a:p>
            <a:pPr marL="342900" lvl="0" indent="-3429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sv-SE" sz="2500" b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Positiva effekter hos oss </a:t>
            </a:r>
            <a:r>
              <a:rPr lang="sv-SE" sz="25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– patient, personal, resurser</a:t>
            </a:r>
          </a:p>
          <a:p>
            <a:pPr marL="342900" lvl="0" indent="-3429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sv-SE" sz="2500" b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Styrkor i regionen </a:t>
            </a:r>
            <a:r>
              <a:rPr lang="sv-SE" sz="25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– goda exempel, nyckelpersoner</a:t>
            </a:r>
          </a:p>
          <a:p>
            <a:pPr marL="342900" lvl="0" indent="-3429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sv-SE" sz="2500" b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Vilka påverkas </a:t>
            </a:r>
            <a:r>
              <a:rPr lang="sv-SE" sz="25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– patientgrupper, verksamheter, professioner?</a:t>
            </a: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sv-SE" sz="2500" dirty="0">
              <a:solidFill>
                <a:srgbClr val="00000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Rundad rektangulär bildtext 8"/>
          <p:cNvSpPr/>
          <p:nvPr/>
        </p:nvSpPr>
        <p:spPr>
          <a:xfrm>
            <a:off x="8423515" y="1613791"/>
            <a:ext cx="3418453" cy="2433275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r>
              <a:rPr lang="sv-SE" sz="1400" b="1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Att användas som diskussionsunderlag</a:t>
            </a:r>
          </a:p>
          <a:p>
            <a:pPr>
              <a:spcBef>
                <a:spcPts val="600"/>
              </a:spcBef>
            </a:pPr>
            <a:r>
              <a:rPr lang="sv-SE" sz="1400" b="1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Diskutera gärna: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Hur ser gapet ut hos oss?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Vad kan vi prioritera att börja göra här?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Vad blir konsekvenserna?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CE47C063-139E-9074-E97E-C42C5A48A6EA}"/>
              </a:ext>
            </a:extLst>
          </p:cNvPr>
          <p:cNvSpPr txBox="1"/>
          <p:nvPr/>
        </p:nvSpPr>
        <p:spPr>
          <a:xfrm>
            <a:off x="1089475" y="228577"/>
            <a:ext cx="2856808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sv-SE" b="1" dirty="0">
                <a:solidFill>
                  <a:schemeClr val="bg1"/>
                </a:solidFill>
              </a:rPr>
              <a:t>Förslag på diskussionsfrågor</a:t>
            </a:r>
          </a:p>
        </p:txBody>
      </p:sp>
      <p:sp>
        <p:nvSpPr>
          <p:cNvPr id="2" name="textruta 4">
            <a:extLst>
              <a:ext uri="{FF2B5EF4-FFF2-40B4-BE49-F238E27FC236}">
                <a16:creationId xmlns:a16="http://schemas.microsoft.com/office/drawing/2014/main" id="{78323E2F-2172-4C7C-E0AF-53B228F942B5}"/>
              </a:ext>
            </a:extLst>
          </p:cNvPr>
          <p:cNvSpPr txBox="1"/>
          <p:nvPr/>
        </p:nvSpPr>
        <p:spPr>
          <a:xfrm>
            <a:off x="10539072" y="83492"/>
            <a:ext cx="15519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schemeClr val="bg1">
                    <a:lumMod val="65000"/>
                  </a:schemeClr>
                </a:solidFill>
              </a:rPr>
              <a:t>Vårdförlopp Epilepsi</a:t>
            </a:r>
          </a:p>
        </p:txBody>
      </p:sp>
    </p:spTree>
    <p:extLst>
      <p:ext uri="{BB962C8B-B14F-4D97-AF65-F5344CB8AC3E}">
        <p14:creationId xmlns:p14="http://schemas.microsoft.com/office/powerpoint/2010/main" val="19850958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Dialog - införande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0"/>
          </p:nvPr>
        </p:nvSpPr>
        <p:spPr>
          <a:xfrm>
            <a:off x="903952" y="1613792"/>
            <a:ext cx="6708960" cy="4595622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sv-SE" sz="2500" b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Vilka genomför? </a:t>
            </a:r>
            <a:r>
              <a:rPr lang="sv-SE" sz="25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– vilket stöd behövs, vad rår vi själva över?</a:t>
            </a:r>
          </a:p>
          <a:p>
            <a:pPr marL="342900" lvl="0" indent="-3429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sv-SE" sz="2500" b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Hur genomförs </a:t>
            </a:r>
            <a:r>
              <a:rPr lang="sv-SE" sz="25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– behövs beslut, påverkas resurser, avtal, kunskapsdokument, rutinbeskrivningar, tidpunkt?</a:t>
            </a: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sv-SE" sz="2500" b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Svårigheter och risker</a:t>
            </a:r>
          </a:p>
          <a:p>
            <a:pPr marL="342900" lvl="0" indent="-3429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sv-SE" sz="2500" b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Kommunikation</a:t>
            </a:r>
            <a:r>
              <a:rPr lang="sv-SE" sz="25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– målgrupp, budskap, former, tidpunkt</a:t>
            </a: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sv-SE" sz="2500" dirty="0">
              <a:solidFill>
                <a:srgbClr val="00000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Rundad rektangulär bildtext 8"/>
          <p:cNvSpPr/>
          <p:nvPr/>
        </p:nvSpPr>
        <p:spPr>
          <a:xfrm>
            <a:off x="8423515" y="1613791"/>
            <a:ext cx="3418453" cy="2433275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r>
              <a:rPr lang="sv-SE" sz="1400" b="1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Att användas som diskussionsunderlag</a:t>
            </a:r>
          </a:p>
          <a:p>
            <a:pPr>
              <a:spcBef>
                <a:spcPts val="600"/>
              </a:spcBef>
            </a:pPr>
            <a:r>
              <a:rPr lang="sv-SE" sz="1400" b="1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Diskutera gärna: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Hur kan vi arbeta med införandet?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Vad kan vi prioritera att börja göra här?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Vad är uppföljningsbart hos oss redan nu?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37F4A37B-AA68-CEE5-6F77-5DA8FF170330}"/>
              </a:ext>
            </a:extLst>
          </p:cNvPr>
          <p:cNvSpPr txBox="1"/>
          <p:nvPr/>
        </p:nvSpPr>
        <p:spPr>
          <a:xfrm>
            <a:off x="1089475" y="228577"/>
            <a:ext cx="2856808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sv-SE" b="1" dirty="0">
                <a:solidFill>
                  <a:schemeClr val="bg1"/>
                </a:solidFill>
              </a:rPr>
              <a:t>Förslag på diskussionsfrågor</a:t>
            </a:r>
          </a:p>
        </p:txBody>
      </p:sp>
      <p:sp>
        <p:nvSpPr>
          <p:cNvPr id="2" name="textruta 4">
            <a:extLst>
              <a:ext uri="{FF2B5EF4-FFF2-40B4-BE49-F238E27FC236}">
                <a16:creationId xmlns:a16="http://schemas.microsoft.com/office/drawing/2014/main" id="{569A8485-E2B1-E7C9-B77E-93ECC19D5F0B}"/>
              </a:ext>
            </a:extLst>
          </p:cNvPr>
          <p:cNvSpPr txBox="1"/>
          <p:nvPr/>
        </p:nvSpPr>
        <p:spPr>
          <a:xfrm>
            <a:off x="10539072" y="83492"/>
            <a:ext cx="15519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schemeClr val="bg1">
                    <a:lumMod val="65000"/>
                  </a:schemeClr>
                </a:solidFill>
              </a:rPr>
              <a:t>Vårdförlopp Epilepsi</a:t>
            </a:r>
          </a:p>
        </p:txBody>
      </p:sp>
    </p:spTree>
    <p:extLst>
      <p:ext uri="{BB962C8B-B14F-4D97-AF65-F5344CB8AC3E}">
        <p14:creationId xmlns:p14="http://schemas.microsoft.com/office/powerpoint/2010/main" val="2205044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ubrik 12">
            <a:extLst>
              <a:ext uri="{FF2B5EF4-FFF2-40B4-BE49-F238E27FC236}">
                <a16:creationId xmlns:a16="http://schemas.microsoft.com/office/drawing/2014/main" id="{DEE8EDC8-C761-7C47-80B6-45DEEFC874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6393" y="404340"/>
            <a:ext cx="9144000" cy="609793"/>
          </a:xfrm>
        </p:spPr>
        <p:txBody>
          <a:bodyPr/>
          <a:lstStyle/>
          <a:p>
            <a:r>
              <a:rPr lang="sv-SE" dirty="0"/>
              <a:t>Regionerna i samverkan</a:t>
            </a:r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478FA9FC-4A68-8B4C-AE38-1074E1489D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66393" y="1356955"/>
            <a:ext cx="5489331" cy="4035170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/>
              <a:t>Arbetet med vårdförloppen utgår från en överenskommelse mellan staten och Sveriges Kommuner och Regioner (SKR).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/>
              <a:t>Regeringen vill med satsningen stödja utvecklingsarbetet i regionerna kring kunskapsstyrning i hälso- och sjukvården.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/>
              <a:t>Vårdförloppen tas fram av regionerna inom Nationellt system för kunskapsstyrning Hälso- och sjukvård.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>
                <a:ea typeface="MS Mincho" panose="02020609040205080304" pitchFamily="49" charset="-128"/>
                <a:cs typeface="Arial" panose="020B0604020202020204" pitchFamily="34" charset="0"/>
              </a:rPr>
              <a:t>Vårdförloppen är primärt ett kunskapsstöd för hälso- och sjukvårdspersonal i det kliniska mötet med patient och närstående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/>
              <a:t>Vårdförloppen ska utgå ifrån tillförlitliga och aktuella kunskapsstöd och baseras på bästa tillgängliga kunskap om vård och behandling.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000" dirty="0"/>
          </a:p>
          <a:p>
            <a:endParaRPr lang="sv-SE" sz="2000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373"/>
          <a:stretch/>
        </p:blipFill>
        <p:spPr>
          <a:xfrm>
            <a:off x="6541551" y="1226634"/>
            <a:ext cx="5650449" cy="4279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22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B1C9BEB-CD13-B727-1031-12DCD1D2237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Om Epilepsi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2FDF8E6-DF6A-7822-A7E1-C2673FAB26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anchor="ctr"/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dirty="0"/>
              <a:t>I Sverige finns cirka 81 000 personer, varav 12 000 barn, som har diagnosen epilepsi.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dirty="0"/>
              <a:t>Årligen insjuknar 4 000 vuxna och 1 500 barn.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dirty="0"/>
              <a:t>Epilepsi kan uppstå när som helst i livet. Störst risk att insjukna har barn under ett år och personer över 65 år.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dirty="0"/>
              <a:t>Diagnosen epilepsi får den som haft återkommande epileptiska anfall som inte framkallats av någon tillfällig yttre påverkan.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03C72457-25A9-CE50-9DCF-8D379B6ACBDF}"/>
              </a:ext>
            </a:extLst>
          </p:cNvPr>
          <p:cNvSpPr txBox="1"/>
          <p:nvPr/>
        </p:nvSpPr>
        <p:spPr>
          <a:xfrm>
            <a:off x="10539072" y="83492"/>
            <a:ext cx="15519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schemeClr val="bg1">
                    <a:lumMod val="65000"/>
                  </a:schemeClr>
                </a:solidFill>
              </a:rPr>
              <a:t>Vårdförlopp Epilepsi</a:t>
            </a:r>
          </a:p>
        </p:txBody>
      </p:sp>
    </p:spTree>
    <p:extLst>
      <p:ext uri="{BB962C8B-B14F-4D97-AF65-F5344CB8AC3E}">
        <p14:creationId xmlns:p14="http://schemas.microsoft.com/office/powerpoint/2010/main" val="3335179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56E2D783-D7AD-45C1-86B6-2FC35A95126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56E2D783-D7AD-45C1-86B6-2FC35A95126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8D01E008-BBD9-458E-A1D7-A1D60B359424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FFA5CDC-5724-410C-BB52-CB485B95F8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572" y="419321"/>
            <a:ext cx="10628003" cy="534626"/>
          </a:xfrm>
        </p:spPr>
        <p:txBody>
          <a:bodyPr>
            <a:noAutofit/>
          </a:bodyPr>
          <a:lstStyle/>
          <a:p>
            <a:r>
              <a:rPr lang="sv-SE" dirty="0">
                <a:solidFill>
                  <a:srgbClr val="5A8695"/>
                </a:solidFill>
              </a:rPr>
              <a:t>Vårdförloppets omfattning och huvudsakliga åtgärder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E0FFD61-48A6-4B7A-BD67-7DC59845871C}"/>
              </a:ext>
            </a:extLst>
          </p:cNvPr>
          <p:cNvSpPr/>
          <p:nvPr/>
        </p:nvSpPr>
        <p:spPr>
          <a:xfrm>
            <a:off x="912347" y="2782502"/>
            <a:ext cx="9235263" cy="2453701"/>
          </a:xfrm>
          <a:prstGeom prst="rect">
            <a:avLst/>
          </a:prstGeom>
          <a:solidFill>
            <a:schemeClr val="bg1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marR="0" lvl="0" indent="-342900" defTabSz="914400" rtl="0" eaLnBrk="1" fontAlgn="auto" latinLnBrk="0" hangingPunct="1"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>
                <a:solidFill>
                  <a:srgbClr val="000000"/>
                </a:solidFill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Beskriver processen från det akuta omhändertagandet till omhändertagandet av kronisk sjukdom, främst i den specialiserade vården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sv-SE" dirty="0">
                <a:solidFill>
                  <a:srgbClr val="000000"/>
                </a:solidFill>
                <a:latin typeface="Calibri" panose="020F0502020204030204" pitchFamily="34" charset="0"/>
              </a:rPr>
              <a:t>Teambaserad behandling och framhävande av epilepsisjuksköterskans roll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sv-SE" kern="0" dirty="0">
                <a:solidFill>
                  <a:schemeClr val="tx1"/>
                </a:solidFill>
                <a:ea typeface="Symbol" panose="05050102010706020507" pitchFamily="18" charset="2"/>
                <a:cs typeface="Symbol" panose="05050102010706020507" pitchFamily="18" charset="2"/>
              </a:rPr>
              <a:t>K</a:t>
            </a:r>
            <a:r>
              <a:rPr lang="sv-SE" sz="1800" u="none" strike="noStrike" kern="0" spc="0" dirty="0">
                <a:solidFill>
                  <a:schemeClr val="tx1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orrekt akut omhändertagande vid epileptiska anfall och snabb tid från insjuknande till utredning och behandling inom specialiserad vård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sv-SE" kern="0" dirty="0">
                <a:solidFill>
                  <a:schemeClr val="tx1"/>
                </a:solidFill>
                <a:ea typeface="Symbol" panose="05050102010706020507" pitchFamily="18" charset="2"/>
                <a:cs typeface="Symbol" panose="05050102010706020507" pitchFamily="18" charset="2"/>
              </a:rPr>
              <a:t>P</a:t>
            </a:r>
            <a:r>
              <a:rPr lang="sv-SE" sz="1800" u="none" strike="noStrike" kern="0" spc="0" dirty="0">
                <a:solidFill>
                  <a:schemeClr val="tx1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atientens säkerhet, delaktighet och inflytande säkerställs genom stadigvarande kontakt med epilepsisjuksköterska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sv-SE" kern="0" dirty="0">
                <a:solidFill>
                  <a:schemeClr val="tx1"/>
                </a:solidFill>
                <a:ea typeface="Symbol" panose="05050102010706020507" pitchFamily="18" charset="2"/>
                <a:cs typeface="Symbol" panose="05050102010706020507" pitchFamily="18" charset="2"/>
              </a:rPr>
              <a:t>U</a:t>
            </a:r>
            <a:r>
              <a:rPr lang="sv-SE" sz="1800" u="none" strike="noStrike" kern="0" spc="0" dirty="0">
                <a:solidFill>
                  <a:schemeClr val="tx1"/>
                </a:solidFill>
                <a:effectLst/>
                <a:ea typeface="Symbol" panose="05050102010706020507" pitchFamily="18" charset="2"/>
                <a:cs typeface="Symbol" panose="05050102010706020507" pitchFamily="18" charset="2"/>
              </a:rPr>
              <a:t>ppföljning och kontinuitet med epilepsiteam samt i vissa fall primärvård i såväl region som kommun och habilitering</a:t>
            </a:r>
            <a:endParaRPr kumimoji="0" lang="sv-SE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43940B13-6F64-36B2-4C89-CA72E4F0E13F}"/>
              </a:ext>
            </a:extLst>
          </p:cNvPr>
          <p:cNvSpPr txBox="1"/>
          <p:nvPr/>
        </p:nvSpPr>
        <p:spPr>
          <a:xfrm>
            <a:off x="843565" y="1371401"/>
            <a:ext cx="9670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sv-SE" i="1" dirty="0">
                <a:solidFill>
                  <a:srgbClr val="377D7A"/>
                </a:solidFill>
                <a:latin typeface="Calibri" panose="020F0502020204030204"/>
              </a:rPr>
              <a:t>Vårdförloppet omfattar åtgärder från misstanke om epilepsi hos barn eller vuxen och avslutas om/när diagnosen avskrivs eller om patienten inte längre behöver behandling. 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8978CE9F-44FE-390C-42D2-151889018FE8}"/>
              </a:ext>
            </a:extLst>
          </p:cNvPr>
          <p:cNvSpPr txBox="1"/>
          <p:nvPr/>
        </p:nvSpPr>
        <p:spPr>
          <a:xfrm>
            <a:off x="843565" y="2398503"/>
            <a:ext cx="2383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u="sng" dirty="0">
                <a:solidFill>
                  <a:srgbClr val="000000"/>
                </a:solidFill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Huvudsakliga åtgärder:</a:t>
            </a:r>
          </a:p>
        </p:txBody>
      </p:sp>
      <p:sp>
        <p:nvSpPr>
          <p:cNvPr id="3" name="textruta 4">
            <a:extLst>
              <a:ext uri="{FF2B5EF4-FFF2-40B4-BE49-F238E27FC236}">
                <a16:creationId xmlns:a16="http://schemas.microsoft.com/office/drawing/2014/main" id="{CEBF720E-2F58-9B26-D16A-639F04C69EEF}"/>
              </a:ext>
            </a:extLst>
          </p:cNvPr>
          <p:cNvSpPr txBox="1"/>
          <p:nvPr/>
        </p:nvSpPr>
        <p:spPr>
          <a:xfrm>
            <a:off x="10539072" y="83492"/>
            <a:ext cx="15519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schemeClr val="bg1">
                    <a:lumMod val="65000"/>
                  </a:schemeClr>
                </a:solidFill>
              </a:rPr>
              <a:t>Vårdförlopp Epilepsi</a:t>
            </a:r>
          </a:p>
        </p:txBody>
      </p:sp>
    </p:spTree>
    <p:extLst>
      <p:ext uri="{BB962C8B-B14F-4D97-AF65-F5344CB8AC3E}">
        <p14:creationId xmlns:p14="http://schemas.microsoft.com/office/powerpoint/2010/main" val="1919552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7E42C4A-E09D-E51E-EE2D-CE344FBD34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6140" y="722231"/>
            <a:ext cx="9144000" cy="609793"/>
          </a:xfrm>
        </p:spPr>
        <p:txBody>
          <a:bodyPr>
            <a:normAutofit fontScale="90000"/>
          </a:bodyPr>
          <a:lstStyle/>
          <a:p>
            <a:r>
              <a:rPr lang="sv-SE" dirty="0"/>
              <a:t>Varför ett vårdförlopp?</a:t>
            </a:r>
            <a:br>
              <a:rPr lang="sv-SE" dirty="0"/>
            </a:br>
            <a:r>
              <a:rPr lang="sv-SE" sz="1800" dirty="0"/>
              <a:t>Huvudsakliga anledningar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A2C22E5E-3E7A-CDEE-CCA2-D0DBA41A5C25}"/>
              </a:ext>
            </a:extLst>
          </p:cNvPr>
          <p:cNvSpPr/>
          <p:nvPr/>
        </p:nvSpPr>
        <p:spPr>
          <a:xfrm>
            <a:off x="676140" y="1893194"/>
            <a:ext cx="4629955" cy="3764923"/>
          </a:xfrm>
          <a:prstGeom prst="rect">
            <a:avLst/>
          </a:prstGeom>
          <a:noFill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4D9E83CF-B0F3-CCD5-3F7D-F901AEF38C48}"/>
              </a:ext>
            </a:extLst>
          </p:cNvPr>
          <p:cNvSpPr/>
          <p:nvPr/>
        </p:nvSpPr>
        <p:spPr>
          <a:xfrm>
            <a:off x="6166833" y="1893195"/>
            <a:ext cx="4629955" cy="3764922"/>
          </a:xfrm>
          <a:prstGeom prst="rect">
            <a:avLst/>
          </a:prstGeom>
          <a:noFill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39EBF600-0776-66AA-B388-71EBE28BCB10}"/>
              </a:ext>
            </a:extLst>
          </p:cNvPr>
          <p:cNvSpPr txBox="1"/>
          <p:nvPr/>
        </p:nvSpPr>
        <p:spPr>
          <a:xfrm>
            <a:off x="709593" y="2007794"/>
            <a:ext cx="457844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dirty="0"/>
              <a:t>Epilepsivården i Sverige är ojämn och delvis ojämlik. Det finns nationella riktlinjer men följsamheten till dessa varierar och är svår att följa då heltäckande register med god täckningsgrad saknas.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dirty="0"/>
              <a:t>Patienterna beskriver utmaningar dels gällande bristande kunskap i det inledande skedet av vårdförloppet, dels tillgänglighetsproblem men också problem kring acceptans och att leva med sin diagnos. Vårdförloppet syftar till att förbättra alla dessa aspekter. </a:t>
            </a:r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DD642DE5-24AA-7956-293F-346851BA1CC8}"/>
              </a:ext>
            </a:extLst>
          </p:cNvPr>
          <p:cNvSpPr txBox="1"/>
          <p:nvPr/>
        </p:nvSpPr>
        <p:spPr>
          <a:xfrm>
            <a:off x="6211438" y="2007794"/>
            <a:ext cx="45483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800" dirty="0">
                <a:effectLst/>
                <a:latin typeface="+mj-lt"/>
                <a:ea typeface="Cambria" panose="02040503050406030204" pitchFamily="18" charset="0"/>
                <a:cs typeface="Cambria" panose="02040503050406030204" pitchFamily="18" charset="0"/>
              </a:rPr>
              <a:t>En mer jämlik och effektiv epilepsivård eftersträvas genom en tydligt beskriven vårdprocess som inkluderar mätbara kvalitetsvariabler, tillgång till beslutstöd samt teamfokuserad verksamhet.</a:t>
            </a:r>
          </a:p>
        </p:txBody>
      </p:sp>
      <p:sp>
        <p:nvSpPr>
          <p:cNvPr id="3" name="textruta 4">
            <a:extLst>
              <a:ext uri="{FF2B5EF4-FFF2-40B4-BE49-F238E27FC236}">
                <a16:creationId xmlns:a16="http://schemas.microsoft.com/office/drawing/2014/main" id="{D2984492-42D4-42C2-41FA-414CDE4D1BAB}"/>
              </a:ext>
            </a:extLst>
          </p:cNvPr>
          <p:cNvSpPr txBox="1"/>
          <p:nvPr/>
        </p:nvSpPr>
        <p:spPr>
          <a:xfrm>
            <a:off x="10539072" y="83492"/>
            <a:ext cx="15519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schemeClr val="bg1">
                    <a:lumMod val="65000"/>
                  </a:schemeClr>
                </a:solidFill>
              </a:rPr>
              <a:t>Vårdförlopp Epilepsi</a:t>
            </a:r>
          </a:p>
        </p:txBody>
      </p:sp>
    </p:spTree>
    <p:extLst>
      <p:ext uri="{BB962C8B-B14F-4D97-AF65-F5344CB8AC3E}">
        <p14:creationId xmlns:p14="http://schemas.microsoft.com/office/powerpoint/2010/main" val="1797887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Nationell variation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0"/>
          </p:nvPr>
        </p:nvSpPr>
        <p:spPr>
          <a:xfrm>
            <a:off x="989014" y="1422400"/>
            <a:ext cx="6704256" cy="4186238"/>
          </a:xfrm>
          <a:solidFill>
            <a:schemeClr val="bg1"/>
          </a:solidFill>
          <a:ln>
            <a:noFill/>
          </a:ln>
          <a:effectLst/>
        </p:spPr>
        <p:txBody>
          <a:bodyPr tIns="90000"/>
          <a:lstStyle/>
          <a:p>
            <a:pPr marL="342900" lvl="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sv-SE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Epilepsivården i Sverige är ojämn och delvis ojämlik. Det finns nationella riktlinjer men följsamheten till dessa varierar och är svår att följa då heltäckande register med god täckningsgrad saknas. </a:t>
            </a: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sv-SE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Tillgången till specialister varierar</a:t>
            </a: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sv-SE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Tillgången till kompetenser för ett teamarbete varierar</a:t>
            </a:r>
          </a:p>
          <a:p>
            <a:endParaRPr lang="sv-SE" dirty="0"/>
          </a:p>
        </p:txBody>
      </p:sp>
      <p:pic>
        <p:nvPicPr>
          <p:cNvPr id="7" name="Bildobjekt 6" descr="En bild som visar text, vapen, missil&#10;&#10;Automatiskt genererad beskrivning">
            <a:extLst>
              <a:ext uri="{FF2B5EF4-FFF2-40B4-BE49-F238E27FC236}">
                <a16:creationId xmlns:a16="http://schemas.microsoft.com/office/drawing/2014/main" id="{21E63F1D-74B8-5546-EACF-80CB75DEB0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27048">
            <a:off x="8131074" y="627532"/>
            <a:ext cx="2368580" cy="5601372"/>
          </a:xfrm>
          <a:prstGeom prst="rect">
            <a:avLst/>
          </a:prstGeom>
        </p:spPr>
      </p:pic>
      <p:sp>
        <p:nvSpPr>
          <p:cNvPr id="2" name="textruta 4">
            <a:extLst>
              <a:ext uri="{FF2B5EF4-FFF2-40B4-BE49-F238E27FC236}">
                <a16:creationId xmlns:a16="http://schemas.microsoft.com/office/drawing/2014/main" id="{350618CA-C808-A592-53DF-8D7E50FC6FF3}"/>
              </a:ext>
            </a:extLst>
          </p:cNvPr>
          <p:cNvSpPr txBox="1"/>
          <p:nvPr/>
        </p:nvSpPr>
        <p:spPr>
          <a:xfrm>
            <a:off x="10539072" y="83492"/>
            <a:ext cx="15519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schemeClr val="bg1">
                    <a:lumMod val="65000"/>
                  </a:schemeClr>
                </a:solidFill>
              </a:rPr>
              <a:t>Vårdförlopp Epilepsi</a:t>
            </a:r>
          </a:p>
        </p:txBody>
      </p:sp>
    </p:spTree>
    <p:extLst>
      <p:ext uri="{BB962C8B-B14F-4D97-AF65-F5344CB8AC3E}">
        <p14:creationId xmlns:p14="http://schemas.microsoft.com/office/powerpoint/2010/main" val="1859362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56E2D783-D7AD-45C1-86B6-2FC35A95126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56E2D783-D7AD-45C1-86B6-2FC35A95126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8D01E008-BBD9-458E-A1D7-A1D60B359424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FFA5CDC-5724-410C-BB52-CB485B95F8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24647" y="503336"/>
            <a:ext cx="6674187" cy="609793"/>
          </a:xfrm>
        </p:spPr>
        <p:txBody>
          <a:bodyPr>
            <a:noAutofit/>
          </a:bodyPr>
          <a:lstStyle/>
          <a:p>
            <a:r>
              <a:rPr lang="sv-SE" dirty="0">
                <a:solidFill>
                  <a:srgbClr val="5A8695"/>
                </a:solidFill>
              </a:rPr>
              <a:t>Vårdförloppet lägger tonvikt på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3E32D5-2B68-4BB5-98D0-1D5EBE620135}"/>
              </a:ext>
            </a:extLst>
          </p:cNvPr>
          <p:cNvSpPr/>
          <p:nvPr/>
        </p:nvSpPr>
        <p:spPr>
          <a:xfrm>
            <a:off x="4024648" y="1711937"/>
            <a:ext cx="7643612" cy="42470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rtlCol="0" anchor="t"/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rgbClr val="000000"/>
                </a:solidFill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Korrekt omhändertagande tidigt i processen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rgbClr val="000000"/>
                </a:solidFill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Samordning mellan olika vårdnivåer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rgbClr val="000000"/>
                </a:solidFill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Teamarbetet och epilepsisjuksköterskans roll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endParaRPr lang="sv-SE" sz="2000" dirty="0">
              <a:solidFill>
                <a:srgbClr val="00000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latshållare för bild 11">
            <a:extLst>
              <a:ext uri="{FF2B5EF4-FFF2-40B4-BE49-F238E27FC236}">
                <a16:creationId xmlns:a16="http://schemas.microsoft.com/office/drawing/2014/main" id="{5852291C-25C4-8F7C-47FC-89CBDED7183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08" r="23595"/>
          <a:stretch/>
        </p:blipFill>
        <p:spPr>
          <a:xfrm>
            <a:off x="0" y="0"/>
            <a:ext cx="3522715" cy="6658377"/>
          </a:xfrm>
          <a:prstGeom prst="rect">
            <a:avLst/>
          </a:prstGeom>
        </p:spPr>
      </p:pic>
      <p:sp>
        <p:nvSpPr>
          <p:cNvPr id="2" name="textruta 4">
            <a:extLst>
              <a:ext uri="{FF2B5EF4-FFF2-40B4-BE49-F238E27FC236}">
                <a16:creationId xmlns:a16="http://schemas.microsoft.com/office/drawing/2014/main" id="{2AC076EE-DBB8-4F64-FAD1-0B8B661EA212}"/>
              </a:ext>
            </a:extLst>
          </p:cNvPr>
          <p:cNvSpPr txBox="1"/>
          <p:nvPr/>
        </p:nvSpPr>
        <p:spPr>
          <a:xfrm>
            <a:off x="10539072" y="83492"/>
            <a:ext cx="15519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schemeClr val="bg1">
                    <a:lumMod val="65000"/>
                  </a:schemeClr>
                </a:solidFill>
              </a:rPr>
              <a:t>Vårdförlopp Epilepsi</a:t>
            </a:r>
          </a:p>
        </p:txBody>
      </p:sp>
    </p:spTree>
    <p:extLst>
      <p:ext uri="{BB962C8B-B14F-4D97-AF65-F5344CB8AC3E}">
        <p14:creationId xmlns:p14="http://schemas.microsoft.com/office/powerpoint/2010/main" val="1919662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56E2D783-D7AD-45C1-86B6-2FC35A95126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56E2D783-D7AD-45C1-86B6-2FC35A95126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8D01E008-BBD9-458E-A1D7-A1D60B359424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D8C4BEE-7F0B-438E-A43A-161FF0E3A92E}"/>
              </a:ext>
            </a:extLst>
          </p:cNvPr>
          <p:cNvSpPr/>
          <p:nvPr/>
        </p:nvSpPr>
        <p:spPr>
          <a:xfrm>
            <a:off x="1106557" y="1700032"/>
            <a:ext cx="9305925" cy="38644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rtlCol="0" anchor="t"/>
          <a:lstStyle/>
          <a:p>
            <a:pPr marL="180000" lvl="0" indent="-180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sv-SE" dirty="0">
                <a:solidFill>
                  <a:srgbClr val="000000"/>
                </a:solidFill>
              </a:rPr>
              <a:t>Korrekt akut omhändertagande vid epileptiska anfall och snabb tid från insjuknande till utredning och behandling inom specialiserad vård</a:t>
            </a:r>
          </a:p>
          <a:p>
            <a:pPr marL="180000" lvl="0" indent="-180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sv-SE" dirty="0">
                <a:solidFill>
                  <a:srgbClr val="000000"/>
                </a:solidFill>
              </a:rPr>
              <a:t>Utredning med MRT och EEG när indikation finns</a:t>
            </a:r>
          </a:p>
          <a:p>
            <a:pPr marL="180000" lvl="0" indent="-180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sv-SE" dirty="0">
                <a:solidFill>
                  <a:srgbClr val="000000"/>
                </a:solidFill>
              </a:rPr>
              <a:t>Remittering till avancerad utredning vid farmakologiskt terapiresistent epilepsi</a:t>
            </a:r>
          </a:p>
          <a:p>
            <a:pPr marL="180000" lvl="0" indent="-180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sv-SE" dirty="0">
                <a:solidFill>
                  <a:srgbClr val="000000"/>
                </a:solidFill>
              </a:rPr>
              <a:t>Patientens säkerhet, delaktighet och inflytande säkerställs genom stadigvarande kontakt med epilepsisjuksköterska</a:t>
            </a:r>
          </a:p>
          <a:p>
            <a:pPr marL="180000" lvl="0" indent="-180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sv-SE" dirty="0">
                <a:solidFill>
                  <a:srgbClr val="000000"/>
                </a:solidFill>
              </a:rPr>
              <a:t>Uppföljning och kontinuitet med epilepsiteam samt i vissa fall primärvård i såväl region som kommun och habilitering</a:t>
            </a:r>
          </a:p>
          <a:p>
            <a:pPr marL="180000" lvl="0" indent="-180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sv-SE" dirty="0">
                <a:solidFill>
                  <a:srgbClr val="000000"/>
                </a:solidFill>
              </a:rPr>
              <a:t>Korrekt handläggning för kvinnor i fertil ålder som är eller önskar bli gravida</a:t>
            </a:r>
          </a:p>
          <a:p>
            <a:pPr marL="180000" lvl="0" indent="-180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sv-SE" dirty="0">
                <a:solidFill>
                  <a:srgbClr val="000000"/>
                </a:solidFill>
              </a:rPr>
              <a:t>Att psykosociala och psykiatriska problem samt behov av neuropsykologisk utredning för patienter med misstänkta kognitiva svårigheter identifieras och att vidare hänvisning till aktuell vårdinstans sker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FFA5CDC-5724-410C-BB52-CB485B95F8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8061" y="638333"/>
            <a:ext cx="9144000" cy="609793"/>
          </a:xfrm>
        </p:spPr>
        <p:txBody>
          <a:bodyPr>
            <a:noAutofit/>
          </a:bodyPr>
          <a:lstStyle/>
          <a:p>
            <a:r>
              <a:rPr lang="sv-SE" dirty="0">
                <a:solidFill>
                  <a:srgbClr val="5A8695"/>
                </a:solidFill>
              </a:rPr>
              <a:t>Vårdförloppets mål</a:t>
            </a:r>
          </a:p>
        </p:txBody>
      </p:sp>
      <p:grpSp>
        <p:nvGrpSpPr>
          <p:cNvPr id="2" name="Grupp 1">
            <a:extLst>
              <a:ext uri="{FF2B5EF4-FFF2-40B4-BE49-F238E27FC236}">
                <a16:creationId xmlns:a16="http://schemas.microsoft.com/office/drawing/2014/main" id="{F845F0F7-FC34-B3EE-3A7B-5682098CCE68}"/>
              </a:ext>
            </a:extLst>
          </p:cNvPr>
          <p:cNvGrpSpPr/>
          <p:nvPr/>
        </p:nvGrpSpPr>
        <p:grpSpPr>
          <a:xfrm>
            <a:off x="5333626" y="608829"/>
            <a:ext cx="2432335" cy="827165"/>
            <a:chOff x="5398020" y="409577"/>
            <a:chExt cx="2323667" cy="668799"/>
          </a:xfrm>
        </p:grpSpPr>
        <p:pic>
          <p:nvPicPr>
            <p:cNvPr id="5" name="Bildobjekt 4" descr="En bild som visar text, clipart&#10;&#10;Automatiskt genererad beskrivning">
              <a:extLst>
                <a:ext uri="{FF2B5EF4-FFF2-40B4-BE49-F238E27FC236}">
                  <a16:creationId xmlns:a16="http://schemas.microsoft.com/office/drawing/2014/main" id="{3E2F728B-FB05-CC7E-6FC0-0D9BA3D715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74"/>
            <a:stretch/>
          </p:blipFill>
          <p:spPr>
            <a:xfrm rot="3982433">
              <a:off x="6819702" y="176391"/>
              <a:ext cx="593318" cy="1210652"/>
            </a:xfrm>
            <a:prstGeom prst="rect">
              <a:avLst/>
            </a:prstGeom>
          </p:spPr>
        </p:pic>
        <p:pic>
          <p:nvPicPr>
            <p:cNvPr id="11" name="Bildobjekt 10" descr="En bild som visar text, clipart&#10;&#10;Automatiskt genererad beskrivning">
              <a:extLst>
                <a:ext uri="{FF2B5EF4-FFF2-40B4-BE49-F238E27FC236}">
                  <a16:creationId xmlns:a16="http://schemas.microsoft.com/office/drawing/2014/main" id="{16D0946B-9E59-0F8B-CE3E-204508CFC9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74"/>
            <a:stretch/>
          </p:blipFill>
          <p:spPr>
            <a:xfrm rot="18103221" flipH="1">
              <a:off x="5702559" y="105038"/>
              <a:ext cx="601574" cy="1210652"/>
            </a:xfrm>
            <a:prstGeom prst="rect">
              <a:avLst/>
            </a:prstGeom>
          </p:spPr>
        </p:pic>
      </p:grpSp>
      <p:sp>
        <p:nvSpPr>
          <p:cNvPr id="4" name="textruta 4">
            <a:extLst>
              <a:ext uri="{FF2B5EF4-FFF2-40B4-BE49-F238E27FC236}">
                <a16:creationId xmlns:a16="http://schemas.microsoft.com/office/drawing/2014/main" id="{69785DF8-E45C-9E6F-0453-D9800C664306}"/>
              </a:ext>
            </a:extLst>
          </p:cNvPr>
          <p:cNvSpPr txBox="1"/>
          <p:nvPr/>
        </p:nvSpPr>
        <p:spPr>
          <a:xfrm>
            <a:off x="10539072" y="83492"/>
            <a:ext cx="15519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schemeClr val="bg1">
                    <a:lumMod val="65000"/>
                  </a:schemeClr>
                </a:solidFill>
              </a:rPr>
              <a:t>Vårdförlopp Epilepsi</a:t>
            </a:r>
          </a:p>
        </p:txBody>
      </p:sp>
    </p:spTree>
    <p:extLst>
      <p:ext uri="{BB962C8B-B14F-4D97-AF65-F5344CB8AC3E}">
        <p14:creationId xmlns:p14="http://schemas.microsoft.com/office/powerpoint/2010/main" val="111940513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H_FLYSHEET_STYLE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aJnIiB_kZHlsr6661thS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Fs3J6VVptlatHuCQ2_WW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Fs3J6VVptlatHuCQ2_WW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aJnIiB_kZHlsr6661thS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0TgJhFrNbr7.Xbsbn_9N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aJnIiB_kZHlsr6661thS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aJnIiB_kZHlsr6661thSA"/>
</p:tagLst>
</file>

<file path=ppt/theme/theme1.xml><?xml version="1.0" encoding="utf-8"?>
<a:theme xmlns:a="http://schemas.openxmlformats.org/drawingml/2006/main" name="Tema_sveriges_regioner_i_samverkan">
  <a:themeElements>
    <a:clrScheme name="Sveriges regioner i samverkan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77D7A"/>
      </a:accent1>
      <a:accent2>
        <a:srgbClr val="CC91A9"/>
      </a:accent2>
      <a:accent3>
        <a:srgbClr val="203670"/>
      </a:accent3>
      <a:accent4>
        <a:srgbClr val="EBAE51"/>
      </a:accent4>
      <a:accent5>
        <a:srgbClr val="6C3F80"/>
      </a:accent5>
      <a:accent6>
        <a:srgbClr val="D34B50"/>
      </a:accent6>
      <a:hlink>
        <a:srgbClr val="18A7B8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Mall SVF" id="{59A5C9F7-2B6E-45E4-A003-4148642CEFC8}" vid="{16E4A10F-04EE-4DF3-8329-E5C69F91EDE7}"/>
    </a:ext>
  </a:extLst>
</a:theme>
</file>

<file path=ppt/theme/theme2.xml><?xml version="1.0" encoding="utf-8"?>
<a:theme xmlns:a="http://schemas.openxmlformats.org/drawingml/2006/main" name="1_Tema_sveriges_regioner_i_samverkan">
  <a:themeElements>
    <a:clrScheme name="Sveriges regioner i samverkan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77D7A"/>
      </a:accent1>
      <a:accent2>
        <a:srgbClr val="CC91A9"/>
      </a:accent2>
      <a:accent3>
        <a:srgbClr val="203670"/>
      </a:accent3>
      <a:accent4>
        <a:srgbClr val="EBAE51"/>
      </a:accent4>
      <a:accent5>
        <a:srgbClr val="6C3F80"/>
      </a:accent5>
      <a:accent6>
        <a:srgbClr val="D34B50"/>
      </a:accent6>
      <a:hlink>
        <a:srgbClr val="18A7B8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Mall SVF" id="{59A5C9F7-2B6E-45E4-A003-4148642CEFC8}" vid="{A49B5181-377E-4FCA-BF37-A1AE9A74FBD5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834A045EA19F4FA7D09B49F22071FD" ma:contentTypeVersion="2" ma:contentTypeDescription="Create a new document." ma:contentTypeScope="" ma:versionID="a2a5866f1427024a2e562e45ed8dbe9d">
  <xsd:schema xmlns:xsd="http://www.w3.org/2001/XMLSchema" xmlns:xs="http://www.w3.org/2001/XMLSchema" xmlns:p="http://schemas.microsoft.com/office/2006/metadata/properties" xmlns:ns2="91a51955-e0f2-46a1-a4fe-2819e2857af0" targetNamespace="http://schemas.microsoft.com/office/2006/metadata/properties" ma:root="true" ma:fieldsID="ec994fab9acded7de300dbad652e5921" ns2:_="">
    <xsd:import namespace="91a51955-e0f2-46a1-a4fe-2819e2857af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a51955-e0f2-46a1-a4fe-2819e2857af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4838263-E1C9-4E5B-82EB-4EFA5F423BC8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purl.org/dc/elements/1.1/"/>
    <ds:schemaRef ds:uri="91a51955-e0f2-46a1-a4fe-2819e2857af0"/>
    <ds:schemaRef ds:uri="http://www.w3.org/XML/1998/namespace"/>
    <ds:schemaRef ds:uri="http://schemas.microsoft.com/office/infopath/2007/PartnerControl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6FF3AA6D-41C9-4BD7-96F9-05BD668C36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1a51955-e0f2-46a1-a4fe-2819e2857af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0CB9E7B-C758-4FCE-B64B-53CDE07E75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 Mall_Perscentr o sammanh vårdförlopp (002)</Template>
  <TotalTime>17</TotalTime>
  <Words>1831</Words>
  <Application>Microsoft Office PowerPoint</Application>
  <PresentationFormat>Widescreen</PresentationFormat>
  <Paragraphs>271</Paragraphs>
  <Slides>22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Tema_sveriges_regioner_i_samverkan</vt:lpstr>
      <vt:lpstr>1_Tema_sveriges_regioner_i_samverkan</vt:lpstr>
      <vt:lpstr>think-cell Slide</vt:lpstr>
      <vt:lpstr>PowerPoint Presentation</vt:lpstr>
      <vt:lpstr>Syftet med personcentrerade och sammanhållna vårdförlopp </vt:lpstr>
      <vt:lpstr>Regionerna i samverkan</vt:lpstr>
      <vt:lpstr>Om Epilepsi</vt:lpstr>
      <vt:lpstr>Vårdförloppets omfattning och huvudsakliga åtgärder</vt:lpstr>
      <vt:lpstr>Varför ett vårdförlopp? Huvudsakliga anledningar</vt:lpstr>
      <vt:lpstr>Nationell variation</vt:lpstr>
      <vt:lpstr>Vårdförloppet lägger tonvikt på</vt:lpstr>
      <vt:lpstr>Vårdförloppets mål</vt:lpstr>
      <vt:lpstr>Nulägesbeskrivning ur ett patientperspektiv</vt:lpstr>
      <vt:lpstr>Patientkontrakt</vt:lpstr>
      <vt:lpstr>Vårdförloppet utgår från tillförlitliga och aktuella kunskapsstöd och baseras på bästa tillgängliga kunskap</vt:lpstr>
      <vt:lpstr>Vårdförloppet innehåller flödesschema och åtgärder </vt:lpstr>
      <vt:lpstr>Vad kommer att följas upp (urval)</vt:lpstr>
      <vt:lpstr>Vad blir konsekvenserna?</vt:lpstr>
      <vt:lpstr>Personcentrerat och sammanhållet vårdförlopp för epilepsi</vt:lpstr>
      <vt:lpstr>Deltagare NAG Epilepsi (1/2)</vt:lpstr>
      <vt:lpstr>Deltagare NAG Epilepsi (2/2)</vt:lpstr>
      <vt:lpstr>Mer information och stöd</vt:lpstr>
      <vt:lpstr>PowerPoint Presentation</vt:lpstr>
      <vt:lpstr>Dialog 1 - gapanalys</vt:lpstr>
      <vt:lpstr>Dialog - införande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Instruktioner [denna sida tas bort innan publicering]</dc:title>
  <dc:creator>Emma Säfwenberg</dc:creator>
  <cp:lastModifiedBy>Mikael Stenstrand</cp:lastModifiedBy>
  <cp:revision>6</cp:revision>
  <dcterms:created xsi:type="dcterms:W3CDTF">2022-09-12T12:39:22Z</dcterms:created>
  <dcterms:modified xsi:type="dcterms:W3CDTF">2022-10-21T11:40:49Z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0x01010069834A045EA19F4FA7D09B49F22071FD</vt:lpwstr>
  </property>
</Properties>
</file>