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29"/>
  </p:notesMasterIdLst>
  <p:sldIdLst>
    <p:sldId id="2145709352" r:id="rId5"/>
    <p:sldId id="493" r:id="rId6"/>
    <p:sldId id="5237" r:id="rId7"/>
    <p:sldId id="2145709351" r:id="rId8"/>
    <p:sldId id="11982" r:id="rId9"/>
    <p:sldId id="11983" r:id="rId10"/>
    <p:sldId id="258" r:id="rId11"/>
    <p:sldId id="11984" r:id="rId12"/>
    <p:sldId id="11980" r:id="rId13"/>
    <p:sldId id="11971" r:id="rId14"/>
    <p:sldId id="11336" r:id="rId15"/>
    <p:sldId id="4181" r:id="rId16"/>
    <p:sldId id="11968" r:id="rId17"/>
    <p:sldId id="284" r:id="rId18"/>
    <p:sldId id="5555" r:id="rId19"/>
    <p:sldId id="5206" r:id="rId20"/>
    <p:sldId id="310" r:id="rId21"/>
    <p:sldId id="508" r:id="rId22"/>
    <p:sldId id="277" r:id="rId23"/>
    <p:sldId id="503" r:id="rId24"/>
    <p:sldId id="2145709349" r:id="rId25"/>
    <p:sldId id="2145709353" r:id="rId26"/>
    <p:sldId id="2145709346" r:id="rId27"/>
    <p:sldId id="452" r:id="rId28"/>
  </p:sldIdLst>
  <p:sldSz cx="12192000" cy="6858000"/>
  <p:notesSz cx="6858000" cy="9144000"/>
  <p:custDataLst>
    <p:tags r:id="rId3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mström Christina" initials="HC" lastIdx="31" clrIdx="2"/>
  <p:cmAuthor id="2" name="Jenny Roxenius" initials="JR"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8"/>
    <a:srgbClr val="E8ECEC"/>
    <a:srgbClr val="E8EC00"/>
    <a:srgbClr val="CED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85" autoAdjust="0"/>
    <p:restoredTop sz="80432" autoAdjust="0"/>
  </p:normalViewPr>
  <p:slideViewPr>
    <p:cSldViewPr snapToGrid="0">
      <p:cViewPr varScale="1">
        <p:scale>
          <a:sx n="53" d="100"/>
          <a:sy n="53" d="100"/>
        </p:scale>
        <p:origin x="148" y="52"/>
      </p:cViewPr>
      <p:guideLst>
        <p:guide orient="horz" pos="2160"/>
        <p:guide pos="3840"/>
      </p:guideLst>
    </p:cSldViewPr>
  </p:slideViewPr>
  <p:outlineViewPr>
    <p:cViewPr>
      <p:scale>
        <a:sx n="33" d="100"/>
        <a:sy n="33" d="100"/>
      </p:scale>
      <p:origin x="0" y="-5896"/>
    </p:cViewPr>
  </p:outlineViewPr>
  <p:notesTextViewPr>
    <p:cViewPr>
      <p:scale>
        <a:sx n="200" d="100"/>
        <a:sy n="200" d="100"/>
      </p:scale>
      <p:origin x="0" y="-108"/>
    </p:cViewPr>
  </p:notesTextViewPr>
  <p:sorterViewPr>
    <p:cViewPr>
      <p:scale>
        <a:sx n="100" d="100"/>
        <a:sy n="100" d="100"/>
      </p:scale>
      <p:origin x="0" y="-2792"/>
    </p:cViewPr>
  </p:sorterViewPr>
  <p:gridSpacing cx="82800" cy="82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Bergerum" userId="030fdef2-2938-49ee-9a03-aa9d8a84e649" providerId="ADAL" clId="{D79FD864-6803-4B63-8796-AF505CEA906F}"/>
    <pc:docChg chg="custSel modSld">
      <pc:chgData name="Carolina Bergerum" userId="030fdef2-2938-49ee-9a03-aa9d8a84e649" providerId="ADAL" clId="{D79FD864-6803-4B63-8796-AF505CEA906F}" dt="2024-07-02T06:09:44.626" v="1683" actId="114"/>
      <pc:docMkLst>
        <pc:docMk/>
      </pc:docMkLst>
      <pc:sldChg chg="modNotesTx">
        <pc:chgData name="Carolina Bergerum" userId="030fdef2-2938-49ee-9a03-aa9d8a84e649" providerId="ADAL" clId="{D79FD864-6803-4B63-8796-AF505CEA906F}" dt="2024-07-02T05:21:11.373" v="125" actId="114"/>
        <pc:sldMkLst>
          <pc:docMk/>
          <pc:sldMk cId="4283023944" sldId="258"/>
        </pc:sldMkLst>
      </pc:sldChg>
      <pc:sldChg chg="modNotesTx">
        <pc:chgData name="Carolina Bergerum" userId="030fdef2-2938-49ee-9a03-aa9d8a84e649" providerId="ADAL" clId="{D79FD864-6803-4B63-8796-AF505CEA906F}" dt="2024-07-02T05:32:27.997" v="497" actId="114"/>
        <pc:sldMkLst>
          <pc:docMk/>
          <pc:sldMk cId="626141585" sldId="284"/>
        </pc:sldMkLst>
      </pc:sldChg>
      <pc:sldChg chg="modNotesTx">
        <pc:chgData name="Carolina Bergerum" userId="030fdef2-2938-49ee-9a03-aa9d8a84e649" providerId="ADAL" clId="{D79FD864-6803-4B63-8796-AF505CEA906F}" dt="2024-07-02T06:02:12.933" v="1425" actId="20577"/>
        <pc:sldMkLst>
          <pc:docMk/>
          <pc:sldMk cId="210605726" sldId="452"/>
        </pc:sldMkLst>
      </pc:sldChg>
      <pc:sldChg chg="modNotesTx">
        <pc:chgData name="Carolina Bergerum" userId="030fdef2-2938-49ee-9a03-aa9d8a84e649" providerId="ADAL" clId="{D79FD864-6803-4B63-8796-AF505CEA906F}" dt="2024-07-02T05:37:53.364" v="599" actId="20577"/>
        <pc:sldMkLst>
          <pc:docMk/>
          <pc:sldMk cId="607551965" sldId="508"/>
        </pc:sldMkLst>
      </pc:sldChg>
      <pc:sldChg chg="modNotesTx">
        <pc:chgData name="Carolina Bergerum" userId="030fdef2-2938-49ee-9a03-aa9d8a84e649" providerId="ADAL" clId="{D79FD864-6803-4B63-8796-AF505CEA906F}" dt="2024-07-02T05:29:42.583" v="391" actId="20577"/>
        <pc:sldMkLst>
          <pc:docMk/>
          <pc:sldMk cId="2920075865" sldId="4181"/>
        </pc:sldMkLst>
      </pc:sldChg>
      <pc:sldChg chg="modNotesTx">
        <pc:chgData name="Carolina Bergerum" userId="030fdef2-2938-49ee-9a03-aa9d8a84e649" providerId="ADAL" clId="{D79FD864-6803-4B63-8796-AF505CEA906F}" dt="2024-07-02T05:36:06.723" v="595" actId="114"/>
        <pc:sldMkLst>
          <pc:docMk/>
          <pc:sldMk cId="1685962817" sldId="5206"/>
        </pc:sldMkLst>
      </pc:sldChg>
      <pc:sldChg chg="modSp mod">
        <pc:chgData name="Carolina Bergerum" userId="030fdef2-2938-49ee-9a03-aa9d8a84e649" providerId="ADAL" clId="{D79FD864-6803-4B63-8796-AF505CEA906F}" dt="2024-07-02T05:33:17.540" v="498" actId="20577"/>
        <pc:sldMkLst>
          <pc:docMk/>
          <pc:sldMk cId="1599252585" sldId="5555"/>
        </pc:sldMkLst>
        <pc:spChg chg="mod">
          <ac:chgData name="Carolina Bergerum" userId="030fdef2-2938-49ee-9a03-aa9d8a84e649" providerId="ADAL" clId="{D79FD864-6803-4B63-8796-AF505CEA906F}" dt="2024-07-02T05:33:17.540" v="498" actId="20577"/>
          <ac:spMkLst>
            <pc:docMk/>
            <pc:sldMk cId="1599252585" sldId="5555"/>
            <ac:spMk id="4" creationId="{9EEF5539-D84D-48BE-9D96-C39EA54D13F2}"/>
          </ac:spMkLst>
        </pc:spChg>
      </pc:sldChg>
      <pc:sldChg chg="modNotesTx">
        <pc:chgData name="Carolina Bergerum" userId="030fdef2-2938-49ee-9a03-aa9d8a84e649" providerId="ADAL" clId="{D79FD864-6803-4B63-8796-AF505CEA906F}" dt="2024-07-02T05:13:39.856" v="40" actId="13926"/>
        <pc:sldMkLst>
          <pc:docMk/>
          <pc:sldMk cId="2155890006" sldId="11336"/>
        </pc:sldMkLst>
      </pc:sldChg>
      <pc:sldChg chg="modNotesTx">
        <pc:chgData name="Carolina Bergerum" userId="030fdef2-2938-49ee-9a03-aa9d8a84e649" providerId="ADAL" clId="{D79FD864-6803-4B63-8796-AF505CEA906F}" dt="2024-07-02T05:31:00.210" v="482" actId="313"/>
        <pc:sldMkLst>
          <pc:docMk/>
          <pc:sldMk cId="1610313970" sldId="11968"/>
        </pc:sldMkLst>
      </pc:sldChg>
      <pc:sldChg chg="modNotesTx">
        <pc:chgData name="Carolina Bergerum" userId="030fdef2-2938-49ee-9a03-aa9d8a84e649" providerId="ADAL" clId="{D79FD864-6803-4B63-8796-AF505CEA906F}" dt="2024-07-02T05:24:34.737" v="231" actId="114"/>
        <pc:sldMkLst>
          <pc:docMk/>
          <pc:sldMk cId="2691944119" sldId="11980"/>
        </pc:sldMkLst>
      </pc:sldChg>
      <pc:sldChg chg="modNotesTx">
        <pc:chgData name="Carolina Bergerum" userId="030fdef2-2938-49ee-9a03-aa9d8a84e649" providerId="ADAL" clId="{D79FD864-6803-4B63-8796-AF505CEA906F}" dt="2024-07-02T05:16:13.186" v="82" actId="20577"/>
        <pc:sldMkLst>
          <pc:docMk/>
          <pc:sldMk cId="754714507" sldId="11983"/>
        </pc:sldMkLst>
      </pc:sldChg>
      <pc:sldChg chg="modNotesTx">
        <pc:chgData name="Carolina Bergerum" userId="030fdef2-2938-49ee-9a03-aa9d8a84e649" providerId="ADAL" clId="{D79FD864-6803-4B63-8796-AF505CEA906F}" dt="2024-07-02T05:22:13.125" v="191" actId="114"/>
        <pc:sldMkLst>
          <pc:docMk/>
          <pc:sldMk cId="2754110082" sldId="11984"/>
        </pc:sldMkLst>
      </pc:sldChg>
      <pc:sldChg chg="modNotesTx">
        <pc:chgData name="Carolina Bergerum" userId="030fdef2-2938-49ee-9a03-aa9d8a84e649" providerId="ADAL" clId="{D79FD864-6803-4B63-8796-AF505CEA906F}" dt="2024-07-02T06:09:44.626" v="1683" actId="114"/>
        <pc:sldMkLst>
          <pc:docMk/>
          <pc:sldMk cId="2836866591" sldId="2145709346"/>
        </pc:sldMkLst>
      </pc:sldChg>
      <pc:sldChg chg="modNotesTx">
        <pc:chgData name="Carolina Bergerum" userId="030fdef2-2938-49ee-9a03-aa9d8a84e649" providerId="ADAL" clId="{D79FD864-6803-4B63-8796-AF505CEA906F}" dt="2024-07-02T05:39:38.041" v="607" actId="114"/>
        <pc:sldMkLst>
          <pc:docMk/>
          <pc:sldMk cId="3645622358" sldId="2145709349"/>
        </pc:sldMkLst>
      </pc:sldChg>
      <pc:sldChg chg="modNotesTx">
        <pc:chgData name="Carolina Bergerum" userId="030fdef2-2938-49ee-9a03-aa9d8a84e649" providerId="ADAL" clId="{D79FD864-6803-4B63-8796-AF505CEA906F}" dt="2024-07-02T05:42:55.952" v="688" actId="114"/>
        <pc:sldMkLst>
          <pc:docMk/>
          <pc:sldMk cId="3757365697" sldId="2145709353"/>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F33EB9-13DC-4F9B-B116-BFC862A7E49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A5369D4-62AE-4B40-8107-FE3E7DF46625}">
      <dgm:prSet/>
      <dgm:spPr/>
      <dgm:t>
        <a:bodyPr/>
        <a:lstStyle/>
        <a:p>
          <a:pPr>
            <a:lnSpc>
              <a:spcPct val="100000"/>
            </a:lnSpc>
          </a:pPr>
          <a:r>
            <a:rPr lang="en-US" dirty="0" err="1"/>
            <a:t>Nationella</a:t>
          </a:r>
          <a:r>
            <a:rPr lang="en-US" dirty="0"/>
            <a:t> </a:t>
          </a:r>
          <a:r>
            <a:rPr lang="en-US" dirty="0" err="1"/>
            <a:t>programråd</a:t>
          </a:r>
          <a:r>
            <a:rPr lang="en-US" dirty="0"/>
            <a:t> </a:t>
          </a:r>
          <a:r>
            <a:rPr lang="en-US" dirty="0" err="1"/>
            <a:t>fanns</a:t>
          </a:r>
          <a:r>
            <a:rPr lang="en-US" dirty="0"/>
            <a:t> </a:t>
          </a:r>
          <a:r>
            <a:rPr lang="en-US" dirty="0" err="1"/>
            <a:t>innan</a:t>
          </a:r>
          <a:r>
            <a:rPr lang="en-US" dirty="0"/>
            <a:t> </a:t>
          </a:r>
          <a:r>
            <a:rPr lang="en-US" dirty="0" err="1"/>
            <a:t>systemet</a:t>
          </a:r>
          <a:r>
            <a:rPr lang="en-US" dirty="0"/>
            <a:t> för </a:t>
          </a:r>
          <a:r>
            <a:rPr lang="en-US" dirty="0" err="1"/>
            <a:t>kunskapsstyrning</a:t>
          </a:r>
          <a:r>
            <a:rPr lang="en-US" dirty="0"/>
            <a:t> med </a:t>
          </a:r>
          <a:r>
            <a:rPr lang="en-US" dirty="0" err="1"/>
            <a:t>syfte</a:t>
          </a:r>
          <a:r>
            <a:rPr lang="en-US" dirty="0"/>
            <a:t> </a:t>
          </a:r>
          <a:r>
            <a:rPr lang="en-US" dirty="0" err="1"/>
            <a:t>att</a:t>
          </a:r>
          <a:r>
            <a:rPr lang="en-US" dirty="0"/>
            <a:t> </a:t>
          </a:r>
          <a:r>
            <a:rPr lang="en-US" dirty="0" err="1"/>
            <a:t>öka</a:t>
          </a:r>
          <a:r>
            <a:rPr lang="en-US" dirty="0"/>
            <a:t> </a:t>
          </a:r>
          <a:r>
            <a:rPr lang="en-US" dirty="0" err="1"/>
            <a:t>användning</a:t>
          </a:r>
          <a:r>
            <a:rPr lang="en-US" dirty="0"/>
            <a:t> av </a:t>
          </a:r>
          <a:r>
            <a:rPr lang="en-US" dirty="0" err="1"/>
            <a:t>bästa</a:t>
          </a:r>
          <a:r>
            <a:rPr lang="en-US" dirty="0"/>
            <a:t> </a:t>
          </a:r>
          <a:r>
            <a:rPr lang="en-US" dirty="0" err="1"/>
            <a:t>tillgängliga</a:t>
          </a:r>
          <a:r>
            <a:rPr lang="en-US" dirty="0"/>
            <a:t> </a:t>
          </a:r>
          <a:r>
            <a:rPr lang="en-US" dirty="0" err="1"/>
            <a:t>kunskap</a:t>
          </a:r>
          <a:endParaRPr lang="en-US" dirty="0"/>
        </a:p>
      </dgm:t>
    </dgm:pt>
    <dgm:pt modelId="{143FD478-E503-490B-87AC-D83D4DD333AE}" type="parTrans" cxnId="{F8E2E20F-E932-4646-AC5A-70998FFB6FEB}">
      <dgm:prSet/>
      <dgm:spPr/>
      <dgm:t>
        <a:bodyPr/>
        <a:lstStyle/>
        <a:p>
          <a:endParaRPr lang="en-US"/>
        </a:p>
      </dgm:t>
    </dgm:pt>
    <dgm:pt modelId="{CF1EA6AF-30A9-4F18-B7BA-90C5515EDC23}" type="sibTrans" cxnId="{F8E2E20F-E932-4646-AC5A-70998FFB6FEB}">
      <dgm:prSet/>
      <dgm:spPr/>
      <dgm:t>
        <a:bodyPr/>
        <a:lstStyle/>
        <a:p>
          <a:endParaRPr lang="en-US"/>
        </a:p>
      </dgm:t>
    </dgm:pt>
    <dgm:pt modelId="{F36A7C0D-7A98-4425-9CF6-757D2A172DB0}">
      <dgm:prSet/>
      <dgm:spPr/>
      <dgm:t>
        <a:bodyPr/>
        <a:lstStyle/>
        <a:p>
          <a:pPr>
            <a:lnSpc>
              <a:spcPct val="100000"/>
            </a:lnSpc>
          </a:pPr>
          <a:r>
            <a:rPr lang="en-US" dirty="0" err="1"/>
            <a:t>Enligt</a:t>
          </a:r>
          <a:r>
            <a:rPr lang="en-US" dirty="0"/>
            <a:t> </a:t>
          </a:r>
          <a:r>
            <a:rPr lang="en-US" dirty="0" err="1"/>
            <a:t>utvärdering</a:t>
          </a:r>
          <a:r>
            <a:rPr lang="en-US" dirty="0"/>
            <a:t> </a:t>
          </a:r>
          <a:r>
            <a:rPr lang="en-US" dirty="0" err="1"/>
            <a:t>behövdes</a:t>
          </a:r>
          <a:r>
            <a:rPr lang="en-US" dirty="0"/>
            <a:t> </a:t>
          </a:r>
          <a:r>
            <a:rPr lang="en-US" dirty="0" err="1"/>
            <a:t>en</a:t>
          </a:r>
          <a:r>
            <a:rPr lang="en-US" dirty="0"/>
            <a:t> fast och </a:t>
          </a:r>
          <a:r>
            <a:rPr lang="en-US" dirty="0" err="1"/>
            <a:t>tydlig</a:t>
          </a:r>
          <a:r>
            <a:rPr lang="en-US" dirty="0"/>
            <a:t> </a:t>
          </a:r>
          <a:r>
            <a:rPr lang="en-US" dirty="0" err="1"/>
            <a:t>struktur</a:t>
          </a:r>
          <a:r>
            <a:rPr lang="en-US" dirty="0"/>
            <a:t> för </a:t>
          </a:r>
          <a:r>
            <a:rPr lang="en-US" dirty="0" err="1"/>
            <a:t>att</a:t>
          </a:r>
          <a:r>
            <a:rPr lang="en-US" dirty="0"/>
            <a:t> </a:t>
          </a:r>
          <a:r>
            <a:rPr lang="en-US" dirty="0" err="1"/>
            <a:t>arbetet</a:t>
          </a:r>
          <a:r>
            <a:rPr lang="en-US" dirty="0"/>
            <a:t> </a:t>
          </a:r>
          <a:r>
            <a:rPr lang="en-US" dirty="0" err="1"/>
            <a:t>skulle</a:t>
          </a:r>
          <a:r>
            <a:rPr lang="en-US" dirty="0"/>
            <a:t> </a:t>
          </a:r>
          <a:r>
            <a:rPr lang="en-US" dirty="0" err="1"/>
            <a:t>få</a:t>
          </a:r>
          <a:r>
            <a:rPr lang="en-US" dirty="0"/>
            <a:t> </a:t>
          </a:r>
          <a:r>
            <a:rPr lang="en-US" dirty="0" err="1"/>
            <a:t>genomslag</a:t>
          </a:r>
          <a:r>
            <a:rPr lang="en-US" dirty="0"/>
            <a:t> och </a:t>
          </a:r>
          <a:r>
            <a:rPr lang="en-US" dirty="0" err="1"/>
            <a:t>bidra</a:t>
          </a:r>
          <a:r>
            <a:rPr lang="en-US" dirty="0"/>
            <a:t> till </a:t>
          </a:r>
          <a:r>
            <a:rPr lang="en-US" dirty="0" err="1"/>
            <a:t>en</a:t>
          </a:r>
          <a:r>
            <a:rPr lang="en-US" dirty="0"/>
            <a:t> </a:t>
          </a:r>
          <a:r>
            <a:rPr lang="en-US" dirty="0" err="1"/>
            <a:t>jämlik</a:t>
          </a:r>
          <a:r>
            <a:rPr lang="en-US" dirty="0"/>
            <a:t> vård</a:t>
          </a:r>
        </a:p>
      </dgm:t>
    </dgm:pt>
    <dgm:pt modelId="{E5010DD0-9845-49D4-BD2B-13C12FADEB9F}" type="parTrans" cxnId="{D591C51F-A283-4DB0-B43E-8C0CC68EBECE}">
      <dgm:prSet/>
      <dgm:spPr/>
      <dgm:t>
        <a:bodyPr/>
        <a:lstStyle/>
        <a:p>
          <a:endParaRPr lang="en-US"/>
        </a:p>
      </dgm:t>
    </dgm:pt>
    <dgm:pt modelId="{945A980F-31EE-4408-9DF3-66DEBC6F92B2}" type="sibTrans" cxnId="{D591C51F-A283-4DB0-B43E-8C0CC68EBECE}">
      <dgm:prSet/>
      <dgm:spPr/>
      <dgm:t>
        <a:bodyPr/>
        <a:lstStyle/>
        <a:p>
          <a:endParaRPr lang="en-US"/>
        </a:p>
      </dgm:t>
    </dgm:pt>
    <dgm:pt modelId="{FC50362C-1DC0-4E1D-A721-225EB31DC049}">
      <dgm:prSet/>
      <dgm:spPr/>
      <dgm:t>
        <a:bodyPr/>
        <a:lstStyle/>
        <a:p>
          <a:pPr>
            <a:lnSpc>
              <a:spcPct val="100000"/>
            </a:lnSpc>
          </a:pPr>
          <a:r>
            <a:rPr lang="en-US" dirty="0" err="1"/>
            <a:t>Diskussioner</a:t>
          </a:r>
          <a:r>
            <a:rPr lang="en-US" dirty="0"/>
            <a:t> 2014 om </a:t>
          </a:r>
          <a:r>
            <a:rPr lang="en-US" dirty="0" err="1"/>
            <a:t>behov</a:t>
          </a:r>
          <a:r>
            <a:rPr lang="en-US" dirty="0"/>
            <a:t> </a:t>
          </a:r>
          <a:r>
            <a:rPr lang="en-US" dirty="0" err="1"/>
            <a:t>ny</a:t>
          </a:r>
          <a:r>
            <a:rPr lang="en-US" dirty="0"/>
            <a:t> </a:t>
          </a:r>
          <a:r>
            <a:rPr lang="en-US" dirty="0" err="1"/>
            <a:t>struktur</a:t>
          </a:r>
          <a:r>
            <a:rPr lang="en-US" dirty="0"/>
            <a:t>, </a:t>
          </a:r>
          <a:r>
            <a:rPr lang="en-US" dirty="0" err="1"/>
            <a:t>beslutades</a:t>
          </a:r>
          <a:r>
            <a:rPr lang="en-US" dirty="0"/>
            <a:t> 2017, </a:t>
          </a:r>
          <a:r>
            <a:rPr lang="en-US" dirty="0" err="1"/>
            <a:t>trädde</a:t>
          </a:r>
          <a:r>
            <a:rPr lang="en-US" dirty="0"/>
            <a:t> i kraft 2018. </a:t>
          </a:r>
          <a:r>
            <a:rPr lang="en-US" dirty="0" err="1"/>
            <a:t>Regionala</a:t>
          </a:r>
          <a:r>
            <a:rPr lang="en-US" dirty="0"/>
            <a:t> </a:t>
          </a:r>
          <a:r>
            <a:rPr lang="en-US" dirty="0" err="1"/>
            <a:t>cancercentrum</a:t>
          </a:r>
          <a:r>
            <a:rPr lang="en-US" dirty="0"/>
            <a:t> (RCC) i </a:t>
          </a:r>
          <a:r>
            <a:rPr lang="en-US" dirty="0" err="1"/>
            <a:t>samverkans</a:t>
          </a:r>
          <a:r>
            <a:rPr lang="en-US" dirty="0"/>
            <a:t> </a:t>
          </a:r>
          <a:r>
            <a:rPr lang="en-US" dirty="0" err="1"/>
            <a:t>framväxt</a:t>
          </a:r>
          <a:r>
            <a:rPr lang="en-US" dirty="0"/>
            <a:t> och </a:t>
          </a:r>
          <a:r>
            <a:rPr lang="en-US" dirty="0" err="1"/>
            <a:t>etablering</a:t>
          </a:r>
          <a:r>
            <a:rPr lang="en-US" dirty="0"/>
            <a:t> var </a:t>
          </a:r>
          <a:r>
            <a:rPr lang="en-US" dirty="0" err="1"/>
            <a:t>förebild</a:t>
          </a:r>
          <a:r>
            <a:rPr lang="en-US" dirty="0"/>
            <a:t> </a:t>
          </a:r>
        </a:p>
      </dgm:t>
    </dgm:pt>
    <dgm:pt modelId="{5E159A0D-1BB6-41A1-AB35-1C9AC70BABEC}" type="parTrans" cxnId="{6BC0D00B-065D-4AA1-9767-C83AABC20D7B}">
      <dgm:prSet/>
      <dgm:spPr/>
      <dgm:t>
        <a:bodyPr/>
        <a:lstStyle/>
        <a:p>
          <a:endParaRPr lang="en-US"/>
        </a:p>
      </dgm:t>
    </dgm:pt>
    <dgm:pt modelId="{ADBFEE3F-C291-40BC-A683-26BCB1A4B1E8}" type="sibTrans" cxnId="{6BC0D00B-065D-4AA1-9767-C83AABC20D7B}">
      <dgm:prSet/>
      <dgm:spPr/>
      <dgm:t>
        <a:bodyPr/>
        <a:lstStyle/>
        <a:p>
          <a:endParaRPr lang="en-US"/>
        </a:p>
      </dgm:t>
    </dgm:pt>
    <dgm:pt modelId="{EC729F22-6F70-4C32-925C-986EAA15DCE1}">
      <dgm:prSet/>
      <dgm:spPr/>
      <dgm:t>
        <a:bodyPr/>
        <a:lstStyle/>
        <a:p>
          <a:pPr>
            <a:lnSpc>
              <a:spcPct val="100000"/>
            </a:lnSpc>
          </a:pPr>
          <a:r>
            <a:rPr lang="en-US"/>
            <a:t>Vissa programråd övergick till att bli nationella arbetsgrupper.</a:t>
          </a:r>
        </a:p>
      </dgm:t>
    </dgm:pt>
    <dgm:pt modelId="{59177416-3F4D-4057-98AB-A97305A79AC0}" type="parTrans" cxnId="{1E3AF191-EB68-4E08-B4BD-693192EED751}">
      <dgm:prSet/>
      <dgm:spPr/>
      <dgm:t>
        <a:bodyPr/>
        <a:lstStyle/>
        <a:p>
          <a:endParaRPr lang="en-US"/>
        </a:p>
      </dgm:t>
    </dgm:pt>
    <dgm:pt modelId="{215E3AEA-00A1-4BD2-AC06-2A6C8AA2F1E5}" type="sibTrans" cxnId="{1E3AF191-EB68-4E08-B4BD-693192EED751}">
      <dgm:prSet/>
      <dgm:spPr/>
      <dgm:t>
        <a:bodyPr/>
        <a:lstStyle/>
        <a:p>
          <a:endParaRPr lang="en-US"/>
        </a:p>
      </dgm:t>
    </dgm:pt>
    <dgm:pt modelId="{41EB4E2C-D926-44A7-8231-C6F7F9819F2F}" type="pres">
      <dgm:prSet presAssocID="{11F33EB9-13DC-4F9B-B116-BFC862A7E49B}" presName="root" presStyleCnt="0">
        <dgm:presLayoutVars>
          <dgm:dir/>
          <dgm:resizeHandles val="exact"/>
        </dgm:presLayoutVars>
      </dgm:prSet>
      <dgm:spPr/>
    </dgm:pt>
    <dgm:pt modelId="{DA894236-AB27-4249-B6A9-B7175281BBAD}" type="pres">
      <dgm:prSet presAssocID="{6A5369D4-62AE-4B40-8107-FE3E7DF46625}" presName="compNode" presStyleCnt="0"/>
      <dgm:spPr/>
    </dgm:pt>
    <dgm:pt modelId="{DBC27687-ED21-43AE-865F-92F025F0F461}" type="pres">
      <dgm:prSet presAssocID="{6A5369D4-62AE-4B40-8107-FE3E7DF46625}" presName="bgRect" presStyleLbl="bgShp" presStyleIdx="0" presStyleCnt="4"/>
      <dgm:spPr/>
    </dgm:pt>
    <dgm:pt modelId="{26BE4760-F3E4-490F-BE41-B2B2DF300EB0}" type="pres">
      <dgm:prSet presAssocID="{6A5369D4-62AE-4B40-8107-FE3E7DF4662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8C98308-2B63-4182-90D1-CA52E6837434}" type="pres">
      <dgm:prSet presAssocID="{6A5369D4-62AE-4B40-8107-FE3E7DF46625}" presName="spaceRect" presStyleCnt="0"/>
      <dgm:spPr/>
    </dgm:pt>
    <dgm:pt modelId="{618A115C-6882-48B8-B60C-FA225C0D9F8C}" type="pres">
      <dgm:prSet presAssocID="{6A5369D4-62AE-4B40-8107-FE3E7DF46625}" presName="parTx" presStyleLbl="revTx" presStyleIdx="0" presStyleCnt="4">
        <dgm:presLayoutVars>
          <dgm:chMax val="0"/>
          <dgm:chPref val="0"/>
        </dgm:presLayoutVars>
      </dgm:prSet>
      <dgm:spPr/>
    </dgm:pt>
    <dgm:pt modelId="{E9729329-49C7-4BA5-BC75-6DC845D837D1}" type="pres">
      <dgm:prSet presAssocID="{CF1EA6AF-30A9-4F18-B7BA-90C5515EDC23}" presName="sibTrans" presStyleCnt="0"/>
      <dgm:spPr/>
    </dgm:pt>
    <dgm:pt modelId="{CEAFF1F7-3CE4-4251-8C72-4AAA7952BDA6}" type="pres">
      <dgm:prSet presAssocID="{F36A7C0D-7A98-4425-9CF6-757D2A172DB0}" presName="compNode" presStyleCnt="0"/>
      <dgm:spPr/>
    </dgm:pt>
    <dgm:pt modelId="{8F65668D-1F1F-44A3-A50B-81C43703AEB4}" type="pres">
      <dgm:prSet presAssocID="{F36A7C0D-7A98-4425-9CF6-757D2A172DB0}" presName="bgRect" presStyleLbl="bgShp" presStyleIdx="1" presStyleCnt="4"/>
      <dgm:spPr/>
    </dgm:pt>
    <dgm:pt modelId="{03CF16B8-2711-4F4E-A760-BF26198CA0A6}" type="pres">
      <dgm:prSet presAssocID="{F36A7C0D-7A98-4425-9CF6-757D2A172DB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E888F5EC-DA3D-4808-A8FF-8658D4A9FF67}" type="pres">
      <dgm:prSet presAssocID="{F36A7C0D-7A98-4425-9CF6-757D2A172DB0}" presName="spaceRect" presStyleCnt="0"/>
      <dgm:spPr/>
    </dgm:pt>
    <dgm:pt modelId="{9463D97A-4DD0-4375-BE9B-F6FA9BD34AAE}" type="pres">
      <dgm:prSet presAssocID="{F36A7C0D-7A98-4425-9CF6-757D2A172DB0}" presName="parTx" presStyleLbl="revTx" presStyleIdx="1" presStyleCnt="4">
        <dgm:presLayoutVars>
          <dgm:chMax val="0"/>
          <dgm:chPref val="0"/>
        </dgm:presLayoutVars>
      </dgm:prSet>
      <dgm:spPr/>
    </dgm:pt>
    <dgm:pt modelId="{B46C04DF-658F-4212-9BAB-1B80BA6C8F14}" type="pres">
      <dgm:prSet presAssocID="{945A980F-31EE-4408-9DF3-66DEBC6F92B2}" presName="sibTrans" presStyleCnt="0"/>
      <dgm:spPr/>
    </dgm:pt>
    <dgm:pt modelId="{7FD2CE18-1866-4FB3-AA14-922E88D834E1}" type="pres">
      <dgm:prSet presAssocID="{FC50362C-1DC0-4E1D-A721-225EB31DC049}" presName="compNode" presStyleCnt="0"/>
      <dgm:spPr/>
    </dgm:pt>
    <dgm:pt modelId="{B9D98FBF-B155-4E72-B8D0-B11F6F897359}" type="pres">
      <dgm:prSet presAssocID="{FC50362C-1DC0-4E1D-A721-225EB31DC049}" presName="bgRect" presStyleLbl="bgShp" presStyleIdx="2" presStyleCnt="4"/>
      <dgm:spPr/>
    </dgm:pt>
    <dgm:pt modelId="{E655A933-92F6-49C6-B873-805D7C578B67}" type="pres">
      <dgm:prSet presAssocID="{FC50362C-1DC0-4E1D-A721-225EB31DC0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lixt"/>
        </a:ext>
      </dgm:extLst>
    </dgm:pt>
    <dgm:pt modelId="{0E4DD55D-9A1F-4A3B-AAD7-20F0C5BBDDCC}" type="pres">
      <dgm:prSet presAssocID="{FC50362C-1DC0-4E1D-A721-225EB31DC049}" presName="spaceRect" presStyleCnt="0"/>
      <dgm:spPr/>
    </dgm:pt>
    <dgm:pt modelId="{6E3DAFFC-6766-4AFD-BB3C-57ADCE2B2898}" type="pres">
      <dgm:prSet presAssocID="{FC50362C-1DC0-4E1D-A721-225EB31DC049}" presName="parTx" presStyleLbl="revTx" presStyleIdx="2" presStyleCnt="4">
        <dgm:presLayoutVars>
          <dgm:chMax val="0"/>
          <dgm:chPref val="0"/>
        </dgm:presLayoutVars>
      </dgm:prSet>
      <dgm:spPr/>
    </dgm:pt>
    <dgm:pt modelId="{9661EDC2-F100-4604-8159-4AD0398A8DE2}" type="pres">
      <dgm:prSet presAssocID="{ADBFEE3F-C291-40BC-A683-26BCB1A4B1E8}" presName="sibTrans" presStyleCnt="0"/>
      <dgm:spPr/>
    </dgm:pt>
    <dgm:pt modelId="{AC789C10-E856-4AF9-A4AC-AC94BBC55E8A}" type="pres">
      <dgm:prSet presAssocID="{EC729F22-6F70-4C32-925C-986EAA15DCE1}" presName="compNode" presStyleCnt="0"/>
      <dgm:spPr/>
    </dgm:pt>
    <dgm:pt modelId="{456581E8-7062-48D5-B4C6-C36F98971F1F}" type="pres">
      <dgm:prSet presAssocID="{EC729F22-6F70-4C32-925C-986EAA15DCE1}" presName="bgRect" presStyleLbl="bgShp" presStyleIdx="3" presStyleCnt="4"/>
      <dgm:spPr/>
    </dgm:pt>
    <dgm:pt modelId="{C9AAC026-FB3C-4073-AE5E-B074F8044483}" type="pres">
      <dgm:prSet presAssocID="{EC729F22-6F70-4C32-925C-986EAA15DCE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örbjudet"/>
        </a:ext>
      </dgm:extLst>
    </dgm:pt>
    <dgm:pt modelId="{F4B84302-901E-46D1-ABCE-F9F0F5F0ED26}" type="pres">
      <dgm:prSet presAssocID="{EC729F22-6F70-4C32-925C-986EAA15DCE1}" presName="spaceRect" presStyleCnt="0"/>
      <dgm:spPr/>
    </dgm:pt>
    <dgm:pt modelId="{4FD8976E-736A-497E-B955-3E2A47F8F20E}" type="pres">
      <dgm:prSet presAssocID="{EC729F22-6F70-4C32-925C-986EAA15DCE1}" presName="parTx" presStyleLbl="revTx" presStyleIdx="3" presStyleCnt="4">
        <dgm:presLayoutVars>
          <dgm:chMax val="0"/>
          <dgm:chPref val="0"/>
        </dgm:presLayoutVars>
      </dgm:prSet>
      <dgm:spPr/>
    </dgm:pt>
  </dgm:ptLst>
  <dgm:cxnLst>
    <dgm:cxn modelId="{6BC0D00B-065D-4AA1-9767-C83AABC20D7B}" srcId="{11F33EB9-13DC-4F9B-B116-BFC862A7E49B}" destId="{FC50362C-1DC0-4E1D-A721-225EB31DC049}" srcOrd="2" destOrd="0" parTransId="{5E159A0D-1BB6-41A1-AB35-1C9AC70BABEC}" sibTransId="{ADBFEE3F-C291-40BC-A683-26BCB1A4B1E8}"/>
    <dgm:cxn modelId="{F8E2E20F-E932-4646-AC5A-70998FFB6FEB}" srcId="{11F33EB9-13DC-4F9B-B116-BFC862A7E49B}" destId="{6A5369D4-62AE-4B40-8107-FE3E7DF46625}" srcOrd="0" destOrd="0" parTransId="{143FD478-E503-490B-87AC-D83D4DD333AE}" sibTransId="{CF1EA6AF-30A9-4F18-B7BA-90C5515EDC23}"/>
    <dgm:cxn modelId="{D591C51F-A283-4DB0-B43E-8C0CC68EBECE}" srcId="{11F33EB9-13DC-4F9B-B116-BFC862A7E49B}" destId="{F36A7C0D-7A98-4425-9CF6-757D2A172DB0}" srcOrd="1" destOrd="0" parTransId="{E5010DD0-9845-49D4-BD2B-13C12FADEB9F}" sibTransId="{945A980F-31EE-4408-9DF3-66DEBC6F92B2}"/>
    <dgm:cxn modelId="{62C51A3F-8C60-460B-9E55-FD26895BFE61}" type="presOf" srcId="{F36A7C0D-7A98-4425-9CF6-757D2A172DB0}" destId="{9463D97A-4DD0-4375-BE9B-F6FA9BD34AAE}" srcOrd="0" destOrd="0" presId="urn:microsoft.com/office/officeart/2018/2/layout/IconVerticalSolidList"/>
    <dgm:cxn modelId="{C1F39153-5390-4646-8FEF-43BD7A80D378}" type="presOf" srcId="{6A5369D4-62AE-4B40-8107-FE3E7DF46625}" destId="{618A115C-6882-48B8-B60C-FA225C0D9F8C}" srcOrd="0" destOrd="0" presId="urn:microsoft.com/office/officeart/2018/2/layout/IconVerticalSolidList"/>
    <dgm:cxn modelId="{B5BB347B-15F9-47A3-84D5-490492D779B4}" type="presOf" srcId="{FC50362C-1DC0-4E1D-A721-225EB31DC049}" destId="{6E3DAFFC-6766-4AFD-BB3C-57ADCE2B2898}" srcOrd="0" destOrd="0" presId="urn:microsoft.com/office/officeart/2018/2/layout/IconVerticalSolidList"/>
    <dgm:cxn modelId="{1E3AF191-EB68-4E08-B4BD-693192EED751}" srcId="{11F33EB9-13DC-4F9B-B116-BFC862A7E49B}" destId="{EC729F22-6F70-4C32-925C-986EAA15DCE1}" srcOrd="3" destOrd="0" parTransId="{59177416-3F4D-4057-98AB-A97305A79AC0}" sibTransId="{215E3AEA-00A1-4BD2-AC06-2A6C8AA2F1E5}"/>
    <dgm:cxn modelId="{8F6725B9-BBDA-466F-8754-5E2153D9CCB9}" type="presOf" srcId="{EC729F22-6F70-4C32-925C-986EAA15DCE1}" destId="{4FD8976E-736A-497E-B955-3E2A47F8F20E}" srcOrd="0" destOrd="0" presId="urn:microsoft.com/office/officeart/2018/2/layout/IconVerticalSolidList"/>
    <dgm:cxn modelId="{F28CEFF2-3548-4D2B-B552-77A49FDFCED6}" type="presOf" srcId="{11F33EB9-13DC-4F9B-B116-BFC862A7E49B}" destId="{41EB4E2C-D926-44A7-8231-C6F7F9819F2F}" srcOrd="0" destOrd="0" presId="urn:microsoft.com/office/officeart/2018/2/layout/IconVerticalSolidList"/>
    <dgm:cxn modelId="{3B09FAEA-9143-4883-964D-F1D8DE390A94}" type="presParOf" srcId="{41EB4E2C-D926-44A7-8231-C6F7F9819F2F}" destId="{DA894236-AB27-4249-B6A9-B7175281BBAD}" srcOrd="0" destOrd="0" presId="urn:microsoft.com/office/officeart/2018/2/layout/IconVerticalSolidList"/>
    <dgm:cxn modelId="{6991421C-08C6-465C-BAEA-891BBC3FD2CC}" type="presParOf" srcId="{DA894236-AB27-4249-B6A9-B7175281BBAD}" destId="{DBC27687-ED21-43AE-865F-92F025F0F461}" srcOrd="0" destOrd="0" presId="urn:microsoft.com/office/officeart/2018/2/layout/IconVerticalSolidList"/>
    <dgm:cxn modelId="{CEBC73A8-B8A8-4633-8D97-A78FC1351C48}" type="presParOf" srcId="{DA894236-AB27-4249-B6A9-B7175281BBAD}" destId="{26BE4760-F3E4-490F-BE41-B2B2DF300EB0}" srcOrd="1" destOrd="0" presId="urn:microsoft.com/office/officeart/2018/2/layout/IconVerticalSolidList"/>
    <dgm:cxn modelId="{F1415220-7E33-43EA-B0F1-C04AA3CFA283}" type="presParOf" srcId="{DA894236-AB27-4249-B6A9-B7175281BBAD}" destId="{88C98308-2B63-4182-90D1-CA52E6837434}" srcOrd="2" destOrd="0" presId="urn:microsoft.com/office/officeart/2018/2/layout/IconVerticalSolidList"/>
    <dgm:cxn modelId="{9C36DD0B-2618-4757-BBF3-3A222DB01A93}" type="presParOf" srcId="{DA894236-AB27-4249-B6A9-B7175281BBAD}" destId="{618A115C-6882-48B8-B60C-FA225C0D9F8C}" srcOrd="3" destOrd="0" presId="urn:microsoft.com/office/officeart/2018/2/layout/IconVerticalSolidList"/>
    <dgm:cxn modelId="{AEBED4D3-2323-4935-AE9E-541A025C8450}" type="presParOf" srcId="{41EB4E2C-D926-44A7-8231-C6F7F9819F2F}" destId="{E9729329-49C7-4BA5-BC75-6DC845D837D1}" srcOrd="1" destOrd="0" presId="urn:microsoft.com/office/officeart/2018/2/layout/IconVerticalSolidList"/>
    <dgm:cxn modelId="{1B9E7452-B48C-497E-9178-08DA05C0A123}" type="presParOf" srcId="{41EB4E2C-D926-44A7-8231-C6F7F9819F2F}" destId="{CEAFF1F7-3CE4-4251-8C72-4AAA7952BDA6}" srcOrd="2" destOrd="0" presId="urn:microsoft.com/office/officeart/2018/2/layout/IconVerticalSolidList"/>
    <dgm:cxn modelId="{D5FB944D-057D-4B58-8342-2AAC0C0252FA}" type="presParOf" srcId="{CEAFF1F7-3CE4-4251-8C72-4AAA7952BDA6}" destId="{8F65668D-1F1F-44A3-A50B-81C43703AEB4}" srcOrd="0" destOrd="0" presId="urn:microsoft.com/office/officeart/2018/2/layout/IconVerticalSolidList"/>
    <dgm:cxn modelId="{BB24D0F2-1AD3-47B9-B02F-2975A0E06715}" type="presParOf" srcId="{CEAFF1F7-3CE4-4251-8C72-4AAA7952BDA6}" destId="{03CF16B8-2711-4F4E-A760-BF26198CA0A6}" srcOrd="1" destOrd="0" presId="urn:microsoft.com/office/officeart/2018/2/layout/IconVerticalSolidList"/>
    <dgm:cxn modelId="{43BC59AB-26CE-458F-984D-37AF81E9021D}" type="presParOf" srcId="{CEAFF1F7-3CE4-4251-8C72-4AAA7952BDA6}" destId="{E888F5EC-DA3D-4808-A8FF-8658D4A9FF67}" srcOrd="2" destOrd="0" presId="urn:microsoft.com/office/officeart/2018/2/layout/IconVerticalSolidList"/>
    <dgm:cxn modelId="{EBDBD830-1E56-400B-A8A4-2440B2E4AB40}" type="presParOf" srcId="{CEAFF1F7-3CE4-4251-8C72-4AAA7952BDA6}" destId="{9463D97A-4DD0-4375-BE9B-F6FA9BD34AAE}" srcOrd="3" destOrd="0" presId="urn:microsoft.com/office/officeart/2018/2/layout/IconVerticalSolidList"/>
    <dgm:cxn modelId="{27D6EA93-F94F-4205-BA0C-1BA98FBBB452}" type="presParOf" srcId="{41EB4E2C-D926-44A7-8231-C6F7F9819F2F}" destId="{B46C04DF-658F-4212-9BAB-1B80BA6C8F14}" srcOrd="3" destOrd="0" presId="urn:microsoft.com/office/officeart/2018/2/layout/IconVerticalSolidList"/>
    <dgm:cxn modelId="{7D35AAEB-7CEB-4528-911B-7501396ACB4A}" type="presParOf" srcId="{41EB4E2C-D926-44A7-8231-C6F7F9819F2F}" destId="{7FD2CE18-1866-4FB3-AA14-922E88D834E1}" srcOrd="4" destOrd="0" presId="urn:microsoft.com/office/officeart/2018/2/layout/IconVerticalSolidList"/>
    <dgm:cxn modelId="{5DC7D1E8-605D-4ADE-B7ED-C4C7AD43BFA4}" type="presParOf" srcId="{7FD2CE18-1866-4FB3-AA14-922E88D834E1}" destId="{B9D98FBF-B155-4E72-B8D0-B11F6F897359}" srcOrd="0" destOrd="0" presId="urn:microsoft.com/office/officeart/2018/2/layout/IconVerticalSolidList"/>
    <dgm:cxn modelId="{4329FDA3-AC62-49F7-A24F-7B28D97DD6C2}" type="presParOf" srcId="{7FD2CE18-1866-4FB3-AA14-922E88D834E1}" destId="{E655A933-92F6-49C6-B873-805D7C578B67}" srcOrd="1" destOrd="0" presId="urn:microsoft.com/office/officeart/2018/2/layout/IconVerticalSolidList"/>
    <dgm:cxn modelId="{1004D6AC-CA78-49EC-84BD-1876D5E7FE43}" type="presParOf" srcId="{7FD2CE18-1866-4FB3-AA14-922E88D834E1}" destId="{0E4DD55D-9A1F-4A3B-AAD7-20F0C5BBDDCC}" srcOrd="2" destOrd="0" presId="urn:microsoft.com/office/officeart/2018/2/layout/IconVerticalSolidList"/>
    <dgm:cxn modelId="{CBA4D617-9DC4-4426-BE79-284DE52742B1}" type="presParOf" srcId="{7FD2CE18-1866-4FB3-AA14-922E88D834E1}" destId="{6E3DAFFC-6766-4AFD-BB3C-57ADCE2B2898}" srcOrd="3" destOrd="0" presId="urn:microsoft.com/office/officeart/2018/2/layout/IconVerticalSolidList"/>
    <dgm:cxn modelId="{FC9C39FF-A819-46B9-91F6-B460B7F6DCCC}" type="presParOf" srcId="{41EB4E2C-D926-44A7-8231-C6F7F9819F2F}" destId="{9661EDC2-F100-4604-8159-4AD0398A8DE2}" srcOrd="5" destOrd="0" presId="urn:microsoft.com/office/officeart/2018/2/layout/IconVerticalSolidList"/>
    <dgm:cxn modelId="{49AB7979-8A1C-4FA7-B38A-EA4088512303}" type="presParOf" srcId="{41EB4E2C-D926-44A7-8231-C6F7F9819F2F}" destId="{AC789C10-E856-4AF9-A4AC-AC94BBC55E8A}" srcOrd="6" destOrd="0" presId="urn:microsoft.com/office/officeart/2018/2/layout/IconVerticalSolidList"/>
    <dgm:cxn modelId="{A996AD29-0512-48C8-A3BB-65731F0D221C}" type="presParOf" srcId="{AC789C10-E856-4AF9-A4AC-AC94BBC55E8A}" destId="{456581E8-7062-48D5-B4C6-C36F98971F1F}" srcOrd="0" destOrd="0" presId="urn:microsoft.com/office/officeart/2018/2/layout/IconVerticalSolidList"/>
    <dgm:cxn modelId="{0D907FD8-D998-4C1D-A3D4-4D96B120A208}" type="presParOf" srcId="{AC789C10-E856-4AF9-A4AC-AC94BBC55E8A}" destId="{C9AAC026-FB3C-4073-AE5E-B074F8044483}" srcOrd="1" destOrd="0" presId="urn:microsoft.com/office/officeart/2018/2/layout/IconVerticalSolidList"/>
    <dgm:cxn modelId="{1565693E-2DA7-430A-95F7-41A04C5D707B}" type="presParOf" srcId="{AC789C10-E856-4AF9-A4AC-AC94BBC55E8A}" destId="{F4B84302-901E-46D1-ABCE-F9F0F5F0ED26}" srcOrd="2" destOrd="0" presId="urn:microsoft.com/office/officeart/2018/2/layout/IconVerticalSolidList"/>
    <dgm:cxn modelId="{9759CA7F-97EC-45BD-A537-7630685CD1CE}" type="presParOf" srcId="{AC789C10-E856-4AF9-A4AC-AC94BBC55E8A}" destId="{4FD8976E-736A-497E-B955-3E2A47F8F2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F33B85-84F6-4DD9-8A33-743AA43A70D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72FE6C5-B50C-4B1A-ABAA-E175F6F30307}">
      <dgm:prSet/>
      <dgm:spPr/>
      <dgm:t>
        <a:bodyPr/>
        <a:lstStyle/>
        <a:p>
          <a:r>
            <a:rPr lang="en-US"/>
            <a:t>Bidra till ett likartat arbetssätt i systemet för kunskapsstyrning</a:t>
          </a:r>
        </a:p>
      </dgm:t>
    </dgm:pt>
    <dgm:pt modelId="{CD2BEC17-13FA-4736-BACD-C0C5574661F4}" type="parTrans" cxnId="{6FC0CF13-B296-4DB2-A14D-F30539DC635D}">
      <dgm:prSet/>
      <dgm:spPr/>
      <dgm:t>
        <a:bodyPr/>
        <a:lstStyle/>
        <a:p>
          <a:endParaRPr lang="en-US"/>
        </a:p>
      </dgm:t>
    </dgm:pt>
    <dgm:pt modelId="{AD83F770-D22F-4EE1-8AEA-500CF1879D55}" type="sibTrans" cxnId="{6FC0CF13-B296-4DB2-A14D-F30539DC635D}">
      <dgm:prSet/>
      <dgm:spPr/>
      <dgm:t>
        <a:bodyPr/>
        <a:lstStyle/>
        <a:p>
          <a:endParaRPr lang="en-US"/>
        </a:p>
      </dgm:t>
    </dgm:pt>
    <dgm:pt modelId="{7B3A7CEF-DDB6-4BB2-BFD1-CCF72FCDD946}">
      <dgm:prSet/>
      <dgm:spPr/>
      <dgm:t>
        <a:bodyPr/>
        <a:lstStyle/>
        <a:p>
          <a:r>
            <a:rPr lang="en-US"/>
            <a:t>Säkra strukturens inre samverkan</a:t>
          </a:r>
        </a:p>
      </dgm:t>
    </dgm:pt>
    <dgm:pt modelId="{82BAEE29-4036-4320-BD42-E8DF8210361F}" type="parTrans" cxnId="{C6895DC2-95DD-4883-AAAB-3F9CCA206935}">
      <dgm:prSet/>
      <dgm:spPr/>
      <dgm:t>
        <a:bodyPr/>
        <a:lstStyle/>
        <a:p>
          <a:endParaRPr lang="en-US"/>
        </a:p>
      </dgm:t>
    </dgm:pt>
    <dgm:pt modelId="{6F04B1EC-3D30-4C73-AE61-D4A15555A310}" type="sibTrans" cxnId="{C6895DC2-95DD-4883-AAAB-3F9CCA206935}">
      <dgm:prSet/>
      <dgm:spPr/>
      <dgm:t>
        <a:bodyPr/>
        <a:lstStyle/>
        <a:p>
          <a:endParaRPr lang="en-US"/>
        </a:p>
      </dgm:t>
    </dgm:pt>
    <dgm:pt modelId="{FAAC4FEE-9790-491D-9145-B8315464A0B3}">
      <dgm:prSet/>
      <dgm:spPr/>
      <dgm:t>
        <a:bodyPr/>
        <a:lstStyle/>
        <a:p>
          <a:r>
            <a:rPr lang="en-US"/>
            <a:t>Stödja samverkansgrupperna och beredningsgruppen</a:t>
          </a:r>
        </a:p>
      </dgm:t>
    </dgm:pt>
    <dgm:pt modelId="{20293D95-9883-4636-92C9-751774ADD305}" type="parTrans" cxnId="{3CBC04B2-079C-49E6-8981-A0C03D7236C2}">
      <dgm:prSet/>
      <dgm:spPr/>
      <dgm:t>
        <a:bodyPr/>
        <a:lstStyle/>
        <a:p>
          <a:endParaRPr lang="en-US"/>
        </a:p>
      </dgm:t>
    </dgm:pt>
    <dgm:pt modelId="{7B72A5E7-D9AB-4FBA-AD3A-D3D78A4C4516}" type="sibTrans" cxnId="{3CBC04B2-079C-49E6-8981-A0C03D7236C2}">
      <dgm:prSet/>
      <dgm:spPr/>
      <dgm:t>
        <a:bodyPr/>
        <a:lstStyle/>
        <a:p>
          <a:endParaRPr lang="en-US"/>
        </a:p>
      </dgm:t>
    </dgm:pt>
    <dgm:pt modelId="{94D27C59-13EB-455D-B6E8-3578F7E77A6F}">
      <dgm:prSet/>
      <dgm:spPr/>
      <dgm:t>
        <a:bodyPr/>
        <a:lstStyle/>
        <a:p>
          <a:r>
            <a:rPr lang="en-US" dirty="0"/>
            <a:t>Skapa </a:t>
          </a:r>
          <a:r>
            <a:rPr lang="en-US" dirty="0" err="1"/>
            <a:t>mötesplatser</a:t>
          </a:r>
          <a:r>
            <a:rPr lang="en-US" dirty="0"/>
            <a:t> och </a:t>
          </a:r>
          <a:r>
            <a:rPr lang="en-US" dirty="0" err="1"/>
            <a:t>tillhandahålla</a:t>
          </a:r>
          <a:r>
            <a:rPr lang="en-US" dirty="0"/>
            <a:t> </a:t>
          </a:r>
          <a:r>
            <a:rPr lang="en-US" dirty="0" err="1"/>
            <a:t>informationsplattform</a:t>
          </a:r>
          <a:endParaRPr lang="en-US" dirty="0"/>
        </a:p>
      </dgm:t>
    </dgm:pt>
    <dgm:pt modelId="{F85769D4-BB5A-41BF-89E0-33E516F27D2D}" type="parTrans" cxnId="{8F0A1293-D95F-44AC-AB88-78D590923DFE}">
      <dgm:prSet/>
      <dgm:spPr/>
      <dgm:t>
        <a:bodyPr/>
        <a:lstStyle/>
        <a:p>
          <a:endParaRPr lang="en-US"/>
        </a:p>
      </dgm:t>
    </dgm:pt>
    <dgm:pt modelId="{EF727FF8-5E61-4603-8E57-D9D89CD2A8FF}" type="sibTrans" cxnId="{8F0A1293-D95F-44AC-AB88-78D590923DFE}">
      <dgm:prSet/>
      <dgm:spPr/>
      <dgm:t>
        <a:bodyPr/>
        <a:lstStyle/>
        <a:p>
          <a:endParaRPr lang="en-US"/>
        </a:p>
      </dgm:t>
    </dgm:pt>
    <dgm:pt modelId="{39A3AEE2-7475-4834-99BC-7426B2EA3736}">
      <dgm:prSet/>
      <dgm:spPr/>
      <dgm:t>
        <a:bodyPr/>
        <a:lstStyle/>
        <a:p>
          <a:r>
            <a:rPr lang="en-US"/>
            <a:t>Vara administrativt stöd till styrgruppen, inklusive en sekreterarfunktion</a:t>
          </a:r>
        </a:p>
      </dgm:t>
    </dgm:pt>
    <dgm:pt modelId="{CB502964-6A7D-4E5B-8937-4781FD80D065}" type="parTrans" cxnId="{292E16D7-9956-4F2C-B60A-6F86E51660F2}">
      <dgm:prSet/>
      <dgm:spPr/>
      <dgm:t>
        <a:bodyPr/>
        <a:lstStyle/>
        <a:p>
          <a:endParaRPr lang="en-US"/>
        </a:p>
      </dgm:t>
    </dgm:pt>
    <dgm:pt modelId="{DDD92B49-8A37-4404-8315-EAB0872D33D6}" type="sibTrans" cxnId="{292E16D7-9956-4F2C-B60A-6F86E51660F2}">
      <dgm:prSet/>
      <dgm:spPr/>
      <dgm:t>
        <a:bodyPr/>
        <a:lstStyle/>
        <a:p>
          <a:endParaRPr lang="en-US"/>
        </a:p>
      </dgm:t>
    </dgm:pt>
    <dgm:pt modelId="{3784EEAC-0EFA-4A14-84D4-055EFF9790DE}" type="pres">
      <dgm:prSet presAssocID="{B2F33B85-84F6-4DD9-8A33-743AA43A70D1}" presName="vert0" presStyleCnt="0">
        <dgm:presLayoutVars>
          <dgm:dir/>
          <dgm:animOne val="branch"/>
          <dgm:animLvl val="lvl"/>
        </dgm:presLayoutVars>
      </dgm:prSet>
      <dgm:spPr/>
    </dgm:pt>
    <dgm:pt modelId="{9F949513-E0F2-4E22-A6DB-ADC176C02CBF}" type="pres">
      <dgm:prSet presAssocID="{072FE6C5-B50C-4B1A-ABAA-E175F6F30307}" presName="thickLine" presStyleLbl="alignNode1" presStyleIdx="0" presStyleCnt="5"/>
      <dgm:spPr/>
    </dgm:pt>
    <dgm:pt modelId="{037828B6-6EF4-4265-BBF4-B47BC2645CD5}" type="pres">
      <dgm:prSet presAssocID="{072FE6C5-B50C-4B1A-ABAA-E175F6F30307}" presName="horz1" presStyleCnt="0"/>
      <dgm:spPr/>
    </dgm:pt>
    <dgm:pt modelId="{D897D1EF-533A-415B-99B9-F3A052CABDAC}" type="pres">
      <dgm:prSet presAssocID="{072FE6C5-B50C-4B1A-ABAA-E175F6F30307}" presName="tx1" presStyleLbl="revTx" presStyleIdx="0" presStyleCnt="5"/>
      <dgm:spPr/>
    </dgm:pt>
    <dgm:pt modelId="{C4B0979B-4B72-4CBA-B27A-5A7418D9C32E}" type="pres">
      <dgm:prSet presAssocID="{072FE6C5-B50C-4B1A-ABAA-E175F6F30307}" presName="vert1" presStyleCnt="0"/>
      <dgm:spPr/>
    </dgm:pt>
    <dgm:pt modelId="{A200A2BD-DE9D-48AB-8097-BFF935E5A563}" type="pres">
      <dgm:prSet presAssocID="{7B3A7CEF-DDB6-4BB2-BFD1-CCF72FCDD946}" presName="thickLine" presStyleLbl="alignNode1" presStyleIdx="1" presStyleCnt="5"/>
      <dgm:spPr/>
    </dgm:pt>
    <dgm:pt modelId="{91C4B8C2-2D31-43F7-B475-9617CF40D10D}" type="pres">
      <dgm:prSet presAssocID="{7B3A7CEF-DDB6-4BB2-BFD1-CCF72FCDD946}" presName="horz1" presStyleCnt="0"/>
      <dgm:spPr/>
    </dgm:pt>
    <dgm:pt modelId="{D974F9A8-97B2-479B-912C-A49BB40E63AA}" type="pres">
      <dgm:prSet presAssocID="{7B3A7CEF-DDB6-4BB2-BFD1-CCF72FCDD946}" presName="tx1" presStyleLbl="revTx" presStyleIdx="1" presStyleCnt="5"/>
      <dgm:spPr/>
    </dgm:pt>
    <dgm:pt modelId="{4B31233E-0764-490F-94D3-99AD183F6214}" type="pres">
      <dgm:prSet presAssocID="{7B3A7CEF-DDB6-4BB2-BFD1-CCF72FCDD946}" presName="vert1" presStyleCnt="0"/>
      <dgm:spPr/>
    </dgm:pt>
    <dgm:pt modelId="{5A97378A-B5DE-4861-A41E-F1FBF6760517}" type="pres">
      <dgm:prSet presAssocID="{FAAC4FEE-9790-491D-9145-B8315464A0B3}" presName="thickLine" presStyleLbl="alignNode1" presStyleIdx="2" presStyleCnt="5"/>
      <dgm:spPr/>
    </dgm:pt>
    <dgm:pt modelId="{592DCE11-75C5-4B7A-9037-C96602E2D749}" type="pres">
      <dgm:prSet presAssocID="{FAAC4FEE-9790-491D-9145-B8315464A0B3}" presName="horz1" presStyleCnt="0"/>
      <dgm:spPr/>
    </dgm:pt>
    <dgm:pt modelId="{3ECBA3D0-50CC-40CD-8293-A1DA15DD9724}" type="pres">
      <dgm:prSet presAssocID="{FAAC4FEE-9790-491D-9145-B8315464A0B3}" presName="tx1" presStyleLbl="revTx" presStyleIdx="2" presStyleCnt="5"/>
      <dgm:spPr/>
    </dgm:pt>
    <dgm:pt modelId="{805A9ECA-9DA4-4E43-906A-3F708F1F7429}" type="pres">
      <dgm:prSet presAssocID="{FAAC4FEE-9790-491D-9145-B8315464A0B3}" presName="vert1" presStyleCnt="0"/>
      <dgm:spPr/>
    </dgm:pt>
    <dgm:pt modelId="{7CB3A4CB-3A09-41F1-9B9A-1D5DE28A63F7}" type="pres">
      <dgm:prSet presAssocID="{94D27C59-13EB-455D-B6E8-3578F7E77A6F}" presName="thickLine" presStyleLbl="alignNode1" presStyleIdx="3" presStyleCnt="5"/>
      <dgm:spPr/>
    </dgm:pt>
    <dgm:pt modelId="{AAB6BBDB-8606-4718-9AC2-65C05DB3A73D}" type="pres">
      <dgm:prSet presAssocID="{94D27C59-13EB-455D-B6E8-3578F7E77A6F}" presName="horz1" presStyleCnt="0"/>
      <dgm:spPr/>
    </dgm:pt>
    <dgm:pt modelId="{C89E9293-0725-45D1-8EC9-4A062253B63B}" type="pres">
      <dgm:prSet presAssocID="{94D27C59-13EB-455D-B6E8-3578F7E77A6F}" presName="tx1" presStyleLbl="revTx" presStyleIdx="3" presStyleCnt="5"/>
      <dgm:spPr/>
    </dgm:pt>
    <dgm:pt modelId="{909D1621-52DF-44DD-ACDF-3EA55651CDC9}" type="pres">
      <dgm:prSet presAssocID="{94D27C59-13EB-455D-B6E8-3578F7E77A6F}" presName="vert1" presStyleCnt="0"/>
      <dgm:spPr/>
    </dgm:pt>
    <dgm:pt modelId="{0847EA17-31BA-4379-B22E-424CC14E7A68}" type="pres">
      <dgm:prSet presAssocID="{39A3AEE2-7475-4834-99BC-7426B2EA3736}" presName="thickLine" presStyleLbl="alignNode1" presStyleIdx="4" presStyleCnt="5"/>
      <dgm:spPr/>
    </dgm:pt>
    <dgm:pt modelId="{49B2F021-34A5-4461-B7E1-0F26EF1D0E1E}" type="pres">
      <dgm:prSet presAssocID="{39A3AEE2-7475-4834-99BC-7426B2EA3736}" presName="horz1" presStyleCnt="0"/>
      <dgm:spPr/>
    </dgm:pt>
    <dgm:pt modelId="{C48067D9-337A-4FAF-B75D-C9BBF30A6075}" type="pres">
      <dgm:prSet presAssocID="{39A3AEE2-7475-4834-99BC-7426B2EA3736}" presName="tx1" presStyleLbl="revTx" presStyleIdx="4" presStyleCnt="5"/>
      <dgm:spPr/>
    </dgm:pt>
    <dgm:pt modelId="{2B2EFA07-4CF9-4BFF-B738-75D4C75C5395}" type="pres">
      <dgm:prSet presAssocID="{39A3AEE2-7475-4834-99BC-7426B2EA3736}" presName="vert1" presStyleCnt="0"/>
      <dgm:spPr/>
    </dgm:pt>
  </dgm:ptLst>
  <dgm:cxnLst>
    <dgm:cxn modelId="{E943F30A-4726-4DC0-8D15-58E36A5D9F2D}" type="presOf" srcId="{B2F33B85-84F6-4DD9-8A33-743AA43A70D1}" destId="{3784EEAC-0EFA-4A14-84D4-055EFF9790DE}" srcOrd="0" destOrd="0" presId="urn:microsoft.com/office/officeart/2008/layout/LinedList"/>
    <dgm:cxn modelId="{6FC0CF13-B296-4DB2-A14D-F30539DC635D}" srcId="{B2F33B85-84F6-4DD9-8A33-743AA43A70D1}" destId="{072FE6C5-B50C-4B1A-ABAA-E175F6F30307}" srcOrd="0" destOrd="0" parTransId="{CD2BEC17-13FA-4736-BACD-C0C5574661F4}" sibTransId="{AD83F770-D22F-4EE1-8AEA-500CF1879D55}"/>
    <dgm:cxn modelId="{80734915-E5C6-43D0-A2D6-36C43E2D6363}" type="presOf" srcId="{FAAC4FEE-9790-491D-9145-B8315464A0B3}" destId="{3ECBA3D0-50CC-40CD-8293-A1DA15DD9724}" srcOrd="0" destOrd="0" presId="urn:microsoft.com/office/officeart/2008/layout/LinedList"/>
    <dgm:cxn modelId="{127C1260-8D1B-4311-8A7E-BA8856138701}" type="presOf" srcId="{7B3A7CEF-DDB6-4BB2-BFD1-CCF72FCDD946}" destId="{D974F9A8-97B2-479B-912C-A49BB40E63AA}" srcOrd="0" destOrd="0" presId="urn:microsoft.com/office/officeart/2008/layout/LinedList"/>
    <dgm:cxn modelId="{0B08014E-0879-4325-B077-0F8C189ABD85}" type="presOf" srcId="{39A3AEE2-7475-4834-99BC-7426B2EA3736}" destId="{C48067D9-337A-4FAF-B75D-C9BBF30A6075}" srcOrd="0" destOrd="0" presId="urn:microsoft.com/office/officeart/2008/layout/LinedList"/>
    <dgm:cxn modelId="{8F0A1293-D95F-44AC-AB88-78D590923DFE}" srcId="{B2F33B85-84F6-4DD9-8A33-743AA43A70D1}" destId="{94D27C59-13EB-455D-B6E8-3578F7E77A6F}" srcOrd="3" destOrd="0" parTransId="{F85769D4-BB5A-41BF-89E0-33E516F27D2D}" sibTransId="{EF727FF8-5E61-4603-8E57-D9D89CD2A8FF}"/>
    <dgm:cxn modelId="{5FEABCA4-403E-48BD-8858-52B31632BB42}" type="presOf" srcId="{94D27C59-13EB-455D-B6E8-3578F7E77A6F}" destId="{C89E9293-0725-45D1-8EC9-4A062253B63B}" srcOrd="0" destOrd="0" presId="urn:microsoft.com/office/officeart/2008/layout/LinedList"/>
    <dgm:cxn modelId="{3CBC04B2-079C-49E6-8981-A0C03D7236C2}" srcId="{B2F33B85-84F6-4DD9-8A33-743AA43A70D1}" destId="{FAAC4FEE-9790-491D-9145-B8315464A0B3}" srcOrd="2" destOrd="0" parTransId="{20293D95-9883-4636-92C9-751774ADD305}" sibTransId="{7B72A5E7-D9AB-4FBA-AD3A-D3D78A4C4516}"/>
    <dgm:cxn modelId="{E04BB5B5-70F8-4818-ABB1-30BE5741CC5A}" type="presOf" srcId="{072FE6C5-B50C-4B1A-ABAA-E175F6F30307}" destId="{D897D1EF-533A-415B-99B9-F3A052CABDAC}" srcOrd="0" destOrd="0" presId="urn:microsoft.com/office/officeart/2008/layout/LinedList"/>
    <dgm:cxn modelId="{C6895DC2-95DD-4883-AAAB-3F9CCA206935}" srcId="{B2F33B85-84F6-4DD9-8A33-743AA43A70D1}" destId="{7B3A7CEF-DDB6-4BB2-BFD1-CCF72FCDD946}" srcOrd="1" destOrd="0" parTransId="{82BAEE29-4036-4320-BD42-E8DF8210361F}" sibTransId="{6F04B1EC-3D30-4C73-AE61-D4A15555A310}"/>
    <dgm:cxn modelId="{292E16D7-9956-4F2C-B60A-6F86E51660F2}" srcId="{B2F33B85-84F6-4DD9-8A33-743AA43A70D1}" destId="{39A3AEE2-7475-4834-99BC-7426B2EA3736}" srcOrd="4" destOrd="0" parTransId="{CB502964-6A7D-4E5B-8937-4781FD80D065}" sibTransId="{DDD92B49-8A37-4404-8315-EAB0872D33D6}"/>
    <dgm:cxn modelId="{D28DA248-8663-4FF3-8F69-03C32974F9D4}" type="presParOf" srcId="{3784EEAC-0EFA-4A14-84D4-055EFF9790DE}" destId="{9F949513-E0F2-4E22-A6DB-ADC176C02CBF}" srcOrd="0" destOrd="0" presId="urn:microsoft.com/office/officeart/2008/layout/LinedList"/>
    <dgm:cxn modelId="{049B7852-EB47-487B-894B-811C451D953A}" type="presParOf" srcId="{3784EEAC-0EFA-4A14-84D4-055EFF9790DE}" destId="{037828B6-6EF4-4265-BBF4-B47BC2645CD5}" srcOrd="1" destOrd="0" presId="urn:microsoft.com/office/officeart/2008/layout/LinedList"/>
    <dgm:cxn modelId="{BCA10364-D830-4077-9C5E-A8FA723F9846}" type="presParOf" srcId="{037828B6-6EF4-4265-BBF4-B47BC2645CD5}" destId="{D897D1EF-533A-415B-99B9-F3A052CABDAC}" srcOrd="0" destOrd="0" presId="urn:microsoft.com/office/officeart/2008/layout/LinedList"/>
    <dgm:cxn modelId="{F2C6E62C-43FE-49CF-B1B9-672723F145D1}" type="presParOf" srcId="{037828B6-6EF4-4265-BBF4-B47BC2645CD5}" destId="{C4B0979B-4B72-4CBA-B27A-5A7418D9C32E}" srcOrd="1" destOrd="0" presId="urn:microsoft.com/office/officeart/2008/layout/LinedList"/>
    <dgm:cxn modelId="{D7116301-5727-4DD5-9477-6694248934E4}" type="presParOf" srcId="{3784EEAC-0EFA-4A14-84D4-055EFF9790DE}" destId="{A200A2BD-DE9D-48AB-8097-BFF935E5A563}" srcOrd="2" destOrd="0" presId="urn:microsoft.com/office/officeart/2008/layout/LinedList"/>
    <dgm:cxn modelId="{27C160B8-E64A-4A37-B247-107A883EE120}" type="presParOf" srcId="{3784EEAC-0EFA-4A14-84D4-055EFF9790DE}" destId="{91C4B8C2-2D31-43F7-B475-9617CF40D10D}" srcOrd="3" destOrd="0" presId="urn:microsoft.com/office/officeart/2008/layout/LinedList"/>
    <dgm:cxn modelId="{4A3408E7-7624-405E-9845-D4594231953B}" type="presParOf" srcId="{91C4B8C2-2D31-43F7-B475-9617CF40D10D}" destId="{D974F9A8-97B2-479B-912C-A49BB40E63AA}" srcOrd="0" destOrd="0" presId="urn:microsoft.com/office/officeart/2008/layout/LinedList"/>
    <dgm:cxn modelId="{3FAF27F4-FED0-48C6-9A29-F07DFFCE6618}" type="presParOf" srcId="{91C4B8C2-2D31-43F7-B475-9617CF40D10D}" destId="{4B31233E-0764-490F-94D3-99AD183F6214}" srcOrd="1" destOrd="0" presId="urn:microsoft.com/office/officeart/2008/layout/LinedList"/>
    <dgm:cxn modelId="{A0BDEC3D-CB91-4C3B-B78D-4430F149BE5A}" type="presParOf" srcId="{3784EEAC-0EFA-4A14-84D4-055EFF9790DE}" destId="{5A97378A-B5DE-4861-A41E-F1FBF6760517}" srcOrd="4" destOrd="0" presId="urn:microsoft.com/office/officeart/2008/layout/LinedList"/>
    <dgm:cxn modelId="{9240B5D1-62C7-4118-B9C2-586658560D24}" type="presParOf" srcId="{3784EEAC-0EFA-4A14-84D4-055EFF9790DE}" destId="{592DCE11-75C5-4B7A-9037-C96602E2D749}" srcOrd="5" destOrd="0" presId="urn:microsoft.com/office/officeart/2008/layout/LinedList"/>
    <dgm:cxn modelId="{5FCCE75C-6F0D-4125-AE68-F573641F2716}" type="presParOf" srcId="{592DCE11-75C5-4B7A-9037-C96602E2D749}" destId="{3ECBA3D0-50CC-40CD-8293-A1DA15DD9724}" srcOrd="0" destOrd="0" presId="urn:microsoft.com/office/officeart/2008/layout/LinedList"/>
    <dgm:cxn modelId="{763EAE5B-E849-4D11-BCAE-D4D478705E5F}" type="presParOf" srcId="{592DCE11-75C5-4B7A-9037-C96602E2D749}" destId="{805A9ECA-9DA4-4E43-906A-3F708F1F7429}" srcOrd="1" destOrd="0" presId="urn:microsoft.com/office/officeart/2008/layout/LinedList"/>
    <dgm:cxn modelId="{37C0544B-FAB7-4764-B5FC-232FB899E721}" type="presParOf" srcId="{3784EEAC-0EFA-4A14-84D4-055EFF9790DE}" destId="{7CB3A4CB-3A09-41F1-9B9A-1D5DE28A63F7}" srcOrd="6" destOrd="0" presId="urn:microsoft.com/office/officeart/2008/layout/LinedList"/>
    <dgm:cxn modelId="{31921401-2FEB-4CA9-B7A7-4BE8D8F9728F}" type="presParOf" srcId="{3784EEAC-0EFA-4A14-84D4-055EFF9790DE}" destId="{AAB6BBDB-8606-4718-9AC2-65C05DB3A73D}" srcOrd="7" destOrd="0" presId="urn:microsoft.com/office/officeart/2008/layout/LinedList"/>
    <dgm:cxn modelId="{C0356FA8-816E-4103-916C-685F42CEA931}" type="presParOf" srcId="{AAB6BBDB-8606-4718-9AC2-65C05DB3A73D}" destId="{C89E9293-0725-45D1-8EC9-4A062253B63B}" srcOrd="0" destOrd="0" presId="urn:microsoft.com/office/officeart/2008/layout/LinedList"/>
    <dgm:cxn modelId="{9C95C823-1630-458A-BCB8-591E42F8447F}" type="presParOf" srcId="{AAB6BBDB-8606-4718-9AC2-65C05DB3A73D}" destId="{909D1621-52DF-44DD-ACDF-3EA55651CDC9}" srcOrd="1" destOrd="0" presId="urn:microsoft.com/office/officeart/2008/layout/LinedList"/>
    <dgm:cxn modelId="{7D4CB3BD-6488-4157-BD54-C0EE7F12433E}" type="presParOf" srcId="{3784EEAC-0EFA-4A14-84D4-055EFF9790DE}" destId="{0847EA17-31BA-4379-B22E-424CC14E7A68}" srcOrd="8" destOrd="0" presId="urn:microsoft.com/office/officeart/2008/layout/LinedList"/>
    <dgm:cxn modelId="{B9250C97-2CCE-43F1-B174-D22BA1844263}" type="presParOf" srcId="{3784EEAC-0EFA-4A14-84D4-055EFF9790DE}" destId="{49B2F021-34A5-4461-B7E1-0F26EF1D0E1E}" srcOrd="9" destOrd="0" presId="urn:microsoft.com/office/officeart/2008/layout/LinedList"/>
    <dgm:cxn modelId="{1D059C71-D54C-466E-A710-5196BCD05868}" type="presParOf" srcId="{49B2F021-34A5-4461-B7E1-0F26EF1D0E1E}" destId="{C48067D9-337A-4FAF-B75D-C9BBF30A6075}" srcOrd="0" destOrd="0" presId="urn:microsoft.com/office/officeart/2008/layout/LinedList"/>
    <dgm:cxn modelId="{908996C0-52C8-435C-ABF6-BB8EEAA58FEA}" type="presParOf" srcId="{49B2F021-34A5-4461-B7E1-0F26EF1D0E1E}" destId="{2B2EFA07-4CF9-4BFF-B738-75D4C75C53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27687-ED21-43AE-865F-92F025F0F461}">
      <dsp:nvSpPr>
        <dsp:cNvPr id="0" name=""/>
        <dsp:cNvSpPr/>
      </dsp:nvSpPr>
      <dsp:spPr>
        <a:xfrm>
          <a:off x="0" y="1805"/>
          <a:ext cx="9404497"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BE4760-F3E4-490F-BE41-B2B2DF300EB0}">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8A115C-6882-48B8-B60C-FA225C0D9F8C}">
      <dsp:nvSpPr>
        <dsp:cNvPr id="0" name=""/>
        <dsp:cNvSpPr/>
      </dsp:nvSpPr>
      <dsp:spPr>
        <a:xfrm>
          <a:off x="1057183" y="1805"/>
          <a:ext cx="834731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100000"/>
            </a:lnSpc>
            <a:spcBef>
              <a:spcPct val="0"/>
            </a:spcBef>
            <a:spcAft>
              <a:spcPct val="35000"/>
            </a:spcAft>
            <a:buNone/>
          </a:pPr>
          <a:r>
            <a:rPr lang="en-US" sz="1900" kern="1200" dirty="0" err="1"/>
            <a:t>Nationella</a:t>
          </a:r>
          <a:r>
            <a:rPr lang="en-US" sz="1900" kern="1200" dirty="0"/>
            <a:t> </a:t>
          </a:r>
          <a:r>
            <a:rPr lang="en-US" sz="1900" kern="1200" dirty="0" err="1"/>
            <a:t>programråd</a:t>
          </a:r>
          <a:r>
            <a:rPr lang="en-US" sz="1900" kern="1200" dirty="0"/>
            <a:t> </a:t>
          </a:r>
          <a:r>
            <a:rPr lang="en-US" sz="1900" kern="1200" dirty="0" err="1"/>
            <a:t>fanns</a:t>
          </a:r>
          <a:r>
            <a:rPr lang="en-US" sz="1900" kern="1200" dirty="0"/>
            <a:t> </a:t>
          </a:r>
          <a:r>
            <a:rPr lang="en-US" sz="1900" kern="1200" dirty="0" err="1"/>
            <a:t>innan</a:t>
          </a:r>
          <a:r>
            <a:rPr lang="en-US" sz="1900" kern="1200" dirty="0"/>
            <a:t> </a:t>
          </a:r>
          <a:r>
            <a:rPr lang="en-US" sz="1900" kern="1200" dirty="0" err="1"/>
            <a:t>systemet</a:t>
          </a:r>
          <a:r>
            <a:rPr lang="en-US" sz="1900" kern="1200" dirty="0"/>
            <a:t> för </a:t>
          </a:r>
          <a:r>
            <a:rPr lang="en-US" sz="1900" kern="1200" dirty="0" err="1"/>
            <a:t>kunskapsstyrning</a:t>
          </a:r>
          <a:r>
            <a:rPr lang="en-US" sz="1900" kern="1200" dirty="0"/>
            <a:t> med </a:t>
          </a:r>
          <a:r>
            <a:rPr lang="en-US" sz="1900" kern="1200" dirty="0" err="1"/>
            <a:t>syfte</a:t>
          </a:r>
          <a:r>
            <a:rPr lang="en-US" sz="1900" kern="1200" dirty="0"/>
            <a:t> </a:t>
          </a:r>
          <a:r>
            <a:rPr lang="en-US" sz="1900" kern="1200" dirty="0" err="1"/>
            <a:t>att</a:t>
          </a:r>
          <a:r>
            <a:rPr lang="en-US" sz="1900" kern="1200" dirty="0"/>
            <a:t> </a:t>
          </a:r>
          <a:r>
            <a:rPr lang="en-US" sz="1900" kern="1200" dirty="0" err="1"/>
            <a:t>öka</a:t>
          </a:r>
          <a:r>
            <a:rPr lang="en-US" sz="1900" kern="1200" dirty="0"/>
            <a:t> </a:t>
          </a:r>
          <a:r>
            <a:rPr lang="en-US" sz="1900" kern="1200" dirty="0" err="1"/>
            <a:t>användning</a:t>
          </a:r>
          <a:r>
            <a:rPr lang="en-US" sz="1900" kern="1200" dirty="0"/>
            <a:t> av </a:t>
          </a:r>
          <a:r>
            <a:rPr lang="en-US" sz="1900" kern="1200" dirty="0" err="1"/>
            <a:t>bästa</a:t>
          </a:r>
          <a:r>
            <a:rPr lang="en-US" sz="1900" kern="1200" dirty="0"/>
            <a:t> </a:t>
          </a:r>
          <a:r>
            <a:rPr lang="en-US" sz="1900" kern="1200" dirty="0" err="1"/>
            <a:t>tillgängliga</a:t>
          </a:r>
          <a:r>
            <a:rPr lang="en-US" sz="1900" kern="1200" dirty="0"/>
            <a:t> </a:t>
          </a:r>
          <a:r>
            <a:rPr lang="en-US" sz="1900" kern="1200" dirty="0" err="1"/>
            <a:t>kunskap</a:t>
          </a:r>
          <a:endParaRPr lang="en-US" sz="1900" kern="1200" dirty="0"/>
        </a:p>
      </dsp:txBody>
      <dsp:txXfrm>
        <a:off x="1057183" y="1805"/>
        <a:ext cx="8347313" cy="915310"/>
      </dsp:txXfrm>
    </dsp:sp>
    <dsp:sp modelId="{8F65668D-1F1F-44A3-A50B-81C43703AEB4}">
      <dsp:nvSpPr>
        <dsp:cNvPr id="0" name=""/>
        <dsp:cNvSpPr/>
      </dsp:nvSpPr>
      <dsp:spPr>
        <a:xfrm>
          <a:off x="0" y="1145944"/>
          <a:ext cx="9404497"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CF16B8-2711-4F4E-A760-BF26198CA0A6}">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63D97A-4DD0-4375-BE9B-F6FA9BD34AAE}">
      <dsp:nvSpPr>
        <dsp:cNvPr id="0" name=""/>
        <dsp:cNvSpPr/>
      </dsp:nvSpPr>
      <dsp:spPr>
        <a:xfrm>
          <a:off x="1057183" y="1145944"/>
          <a:ext cx="834731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100000"/>
            </a:lnSpc>
            <a:spcBef>
              <a:spcPct val="0"/>
            </a:spcBef>
            <a:spcAft>
              <a:spcPct val="35000"/>
            </a:spcAft>
            <a:buNone/>
          </a:pPr>
          <a:r>
            <a:rPr lang="en-US" sz="1900" kern="1200" dirty="0" err="1"/>
            <a:t>Enligt</a:t>
          </a:r>
          <a:r>
            <a:rPr lang="en-US" sz="1900" kern="1200" dirty="0"/>
            <a:t> </a:t>
          </a:r>
          <a:r>
            <a:rPr lang="en-US" sz="1900" kern="1200" dirty="0" err="1"/>
            <a:t>utvärdering</a:t>
          </a:r>
          <a:r>
            <a:rPr lang="en-US" sz="1900" kern="1200" dirty="0"/>
            <a:t> </a:t>
          </a:r>
          <a:r>
            <a:rPr lang="en-US" sz="1900" kern="1200" dirty="0" err="1"/>
            <a:t>behövdes</a:t>
          </a:r>
          <a:r>
            <a:rPr lang="en-US" sz="1900" kern="1200" dirty="0"/>
            <a:t> </a:t>
          </a:r>
          <a:r>
            <a:rPr lang="en-US" sz="1900" kern="1200" dirty="0" err="1"/>
            <a:t>en</a:t>
          </a:r>
          <a:r>
            <a:rPr lang="en-US" sz="1900" kern="1200" dirty="0"/>
            <a:t> fast och </a:t>
          </a:r>
          <a:r>
            <a:rPr lang="en-US" sz="1900" kern="1200" dirty="0" err="1"/>
            <a:t>tydlig</a:t>
          </a:r>
          <a:r>
            <a:rPr lang="en-US" sz="1900" kern="1200" dirty="0"/>
            <a:t> </a:t>
          </a:r>
          <a:r>
            <a:rPr lang="en-US" sz="1900" kern="1200" dirty="0" err="1"/>
            <a:t>struktur</a:t>
          </a:r>
          <a:r>
            <a:rPr lang="en-US" sz="1900" kern="1200" dirty="0"/>
            <a:t> för </a:t>
          </a:r>
          <a:r>
            <a:rPr lang="en-US" sz="1900" kern="1200" dirty="0" err="1"/>
            <a:t>att</a:t>
          </a:r>
          <a:r>
            <a:rPr lang="en-US" sz="1900" kern="1200" dirty="0"/>
            <a:t> </a:t>
          </a:r>
          <a:r>
            <a:rPr lang="en-US" sz="1900" kern="1200" dirty="0" err="1"/>
            <a:t>arbetet</a:t>
          </a:r>
          <a:r>
            <a:rPr lang="en-US" sz="1900" kern="1200" dirty="0"/>
            <a:t> </a:t>
          </a:r>
          <a:r>
            <a:rPr lang="en-US" sz="1900" kern="1200" dirty="0" err="1"/>
            <a:t>skulle</a:t>
          </a:r>
          <a:r>
            <a:rPr lang="en-US" sz="1900" kern="1200" dirty="0"/>
            <a:t> </a:t>
          </a:r>
          <a:r>
            <a:rPr lang="en-US" sz="1900" kern="1200" dirty="0" err="1"/>
            <a:t>få</a:t>
          </a:r>
          <a:r>
            <a:rPr lang="en-US" sz="1900" kern="1200" dirty="0"/>
            <a:t> </a:t>
          </a:r>
          <a:r>
            <a:rPr lang="en-US" sz="1900" kern="1200" dirty="0" err="1"/>
            <a:t>genomslag</a:t>
          </a:r>
          <a:r>
            <a:rPr lang="en-US" sz="1900" kern="1200" dirty="0"/>
            <a:t> och </a:t>
          </a:r>
          <a:r>
            <a:rPr lang="en-US" sz="1900" kern="1200" dirty="0" err="1"/>
            <a:t>bidra</a:t>
          </a:r>
          <a:r>
            <a:rPr lang="en-US" sz="1900" kern="1200" dirty="0"/>
            <a:t> till </a:t>
          </a:r>
          <a:r>
            <a:rPr lang="en-US" sz="1900" kern="1200" dirty="0" err="1"/>
            <a:t>en</a:t>
          </a:r>
          <a:r>
            <a:rPr lang="en-US" sz="1900" kern="1200" dirty="0"/>
            <a:t> </a:t>
          </a:r>
          <a:r>
            <a:rPr lang="en-US" sz="1900" kern="1200" dirty="0" err="1"/>
            <a:t>jämlik</a:t>
          </a:r>
          <a:r>
            <a:rPr lang="en-US" sz="1900" kern="1200" dirty="0"/>
            <a:t> vård</a:t>
          </a:r>
        </a:p>
      </dsp:txBody>
      <dsp:txXfrm>
        <a:off x="1057183" y="1145944"/>
        <a:ext cx="8347313" cy="915310"/>
      </dsp:txXfrm>
    </dsp:sp>
    <dsp:sp modelId="{B9D98FBF-B155-4E72-B8D0-B11F6F897359}">
      <dsp:nvSpPr>
        <dsp:cNvPr id="0" name=""/>
        <dsp:cNvSpPr/>
      </dsp:nvSpPr>
      <dsp:spPr>
        <a:xfrm>
          <a:off x="0" y="2290082"/>
          <a:ext cx="9404497"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5A933-92F6-49C6-B873-805D7C578B67}">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3DAFFC-6766-4AFD-BB3C-57ADCE2B2898}">
      <dsp:nvSpPr>
        <dsp:cNvPr id="0" name=""/>
        <dsp:cNvSpPr/>
      </dsp:nvSpPr>
      <dsp:spPr>
        <a:xfrm>
          <a:off x="1057183" y="2290082"/>
          <a:ext cx="834731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100000"/>
            </a:lnSpc>
            <a:spcBef>
              <a:spcPct val="0"/>
            </a:spcBef>
            <a:spcAft>
              <a:spcPct val="35000"/>
            </a:spcAft>
            <a:buNone/>
          </a:pPr>
          <a:r>
            <a:rPr lang="en-US" sz="1900" kern="1200" dirty="0" err="1"/>
            <a:t>Diskussioner</a:t>
          </a:r>
          <a:r>
            <a:rPr lang="en-US" sz="1900" kern="1200" dirty="0"/>
            <a:t> 2014 om </a:t>
          </a:r>
          <a:r>
            <a:rPr lang="en-US" sz="1900" kern="1200" dirty="0" err="1"/>
            <a:t>behov</a:t>
          </a:r>
          <a:r>
            <a:rPr lang="en-US" sz="1900" kern="1200" dirty="0"/>
            <a:t> </a:t>
          </a:r>
          <a:r>
            <a:rPr lang="en-US" sz="1900" kern="1200" dirty="0" err="1"/>
            <a:t>ny</a:t>
          </a:r>
          <a:r>
            <a:rPr lang="en-US" sz="1900" kern="1200" dirty="0"/>
            <a:t> </a:t>
          </a:r>
          <a:r>
            <a:rPr lang="en-US" sz="1900" kern="1200" dirty="0" err="1"/>
            <a:t>struktur</a:t>
          </a:r>
          <a:r>
            <a:rPr lang="en-US" sz="1900" kern="1200" dirty="0"/>
            <a:t>, </a:t>
          </a:r>
          <a:r>
            <a:rPr lang="en-US" sz="1900" kern="1200" dirty="0" err="1"/>
            <a:t>beslutades</a:t>
          </a:r>
          <a:r>
            <a:rPr lang="en-US" sz="1900" kern="1200" dirty="0"/>
            <a:t> 2017, </a:t>
          </a:r>
          <a:r>
            <a:rPr lang="en-US" sz="1900" kern="1200" dirty="0" err="1"/>
            <a:t>trädde</a:t>
          </a:r>
          <a:r>
            <a:rPr lang="en-US" sz="1900" kern="1200" dirty="0"/>
            <a:t> i kraft 2018. </a:t>
          </a:r>
          <a:r>
            <a:rPr lang="en-US" sz="1900" kern="1200" dirty="0" err="1"/>
            <a:t>Regionala</a:t>
          </a:r>
          <a:r>
            <a:rPr lang="en-US" sz="1900" kern="1200" dirty="0"/>
            <a:t> </a:t>
          </a:r>
          <a:r>
            <a:rPr lang="en-US" sz="1900" kern="1200" dirty="0" err="1"/>
            <a:t>cancercentrum</a:t>
          </a:r>
          <a:r>
            <a:rPr lang="en-US" sz="1900" kern="1200" dirty="0"/>
            <a:t> (RCC) i </a:t>
          </a:r>
          <a:r>
            <a:rPr lang="en-US" sz="1900" kern="1200" dirty="0" err="1"/>
            <a:t>samverkans</a:t>
          </a:r>
          <a:r>
            <a:rPr lang="en-US" sz="1900" kern="1200" dirty="0"/>
            <a:t> </a:t>
          </a:r>
          <a:r>
            <a:rPr lang="en-US" sz="1900" kern="1200" dirty="0" err="1"/>
            <a:t>framväxt</a:t>
          </a:r>
          <a:r>
            <a:rPr lang="en-US" sz="1900" kern="1200" dirty="0"/>
            <a:t> och </a:t>
          </a:r>
          <a:r>
            <a:rPr lang="en-US" sz="1900" kern="1200" dirty="0" err="1"/>
            <a:t>etablering</a:t>
          </a:r>
          <a:r>
            <a:rPr lang="en-US" sz="1900" kern="1200" dirty="0"/>
            <a:t> var </a:t>
          </a:r>
          <a:r>
            <a:rPr lang="en-US" sz="1900" kern="1200" dirty="0" err="1"/>
            <a:t>förebild</a:t>
          </a:r>
          <a:r>
            <a:rPr lang="en-US" sz="1900" kern="1200" dirty="0"/>
            <a:t> </a:t>
          </a:r>
        </a:p>
      </dsp:txBody>
      <dsp:txXfrm>
        <a:off x="1057183" y="2290082"/>
        <a:ext cx="8347313" cy="915310"/>
      </dsp:txXfrm>
    </dsp:sp>
    <dsp:sp modelId="{456581E8-7062-48D5-B4C6-C36F98971F1F}">
      <dsp:nvSpPr>
        <dsp:cNvPr id="0" name=""/>
        <dsp:cNvSpPr/>
      </dsp:nvSpPr>
      <dsp:spPr>
        <a:xfrm>
          <a:off x="0" y="3434221"/>
          <a:ext cx="9404497"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AAC026-FB3C-4073-AE5E-B074F8044483}">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D8976E-736A-497E-B955-3E2A47F8F20E}">
      <dsp:nvSpPr>
        <dsp:cNvPr id="0" name=""/>
        <dsp:cNvSpPr/>
      </dsp:nvSpPr>
      <dsp:spPr>
        <a:xfrm>
          <a:off x="1057183" y="3434221"/>
          <a:ext cx="834731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100000"/>
            </a:lnSpc>
            <a:spcBef>
              <a:spcPct val="0"/>
            </a:spcBef>
            <a:spcAft>
              <a:spcPct val="35000"/>
            </a:spcAft>
            <a:buNone/>
          </a:pPr>
          <a:r>
            <a:rPr lang="en-US" sz="1900" kern="1200"/>
            <a:t>Vissa programråd övergick till att bli nationella arbetsgrupper.</a:t>
          </a:r>
        </a:p>
      </dsp:txBody>
      <dsp:txXfrm>
        <a:off x="1057183" y="3434221"/>
        <a:ext cx="8347313"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49513-E0F2-4E22-A6DB-ADC176C02CBF}">
      <dsp:nvSpPr>
        <dsp:cNvPr id="0" name=""/>
        <dsp:cNvSpPr/>
      </dsp:nvSpPr>
      <dsp:spPr>
        <a:xfrm>
          <a:off x="0" y="531"/>
          <a:ext cx="94044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7D1EF-533A-415B-99B9-F3A052CABDAC}">
      <dsp:nvSpPr>
        <dsp:cNvPr id="0" name=""/>
        <dsp:cNvSpPr/>
      </dsp:nvSpPr>
      <dsp:spPr>
        <a:xfrm>
          <a:off x="0" y="531"/>
          <a:ext cx="9404497"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Bidra till ett likartat arbetssätt i systemet för kunskapsstyrning</a:t>
          </a:r>
        </a:p>
      </dsp:txBody>
      <dsp:txXfrm>
        <a:off x="0" y="531"/>
        <a:ext cx="9404497" cy="870055"/>
      </dsp:txXfrm>
    </dsp:sp>
    <dsp:sp modelId="{A200A2BD-DE9D-48AB-8097-BFF935E5A563}">
      <dsp:nvSpPr>
        <dsp:cNvPr id="0" name=""/>
        <dsp:cNvSpPr/>
      </dsp:nvSpPr>
      <dsp:spPr>
        <a:xfrm>
          <a:off x="0" y="870586"/>
          <a:ext cx="94044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4F9A8-97B2-479B-912C-A49BB40E63AA}">
      <dsp:nvSpPr>
        <dsp:cNvPr id="0" name=""/>
        <dsp:cNvSpPr/>
      </dsp:nvSpPr>
      <dsp:spPr>
        <a:xfrm>
          <a:off x="0" y="870586"/>
          <a:ext cx="9404497"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Säkra strukturens inre samverkan</a:t>
          </a:r>
        </a:p>
      </dsp:txBody>
      <dsp:txXfrm>
        <a:off x="0" y="870586"/>
        <a:ext cx="9404497" cy="870055"/>
      </dsp:txXfrm>
    </dsp:sp>
    <dsp:sp modelId="{5A97378A-B5DE-4861-A41E-F1FBF6760517}">
      <dsp:nvSpPr>
        <dsp:cNvPr id="0" name=""/>
        <dsp:cNvSpPr/>
      </dsp:nvSpPr>
      <dsp:spPr>
        <a:xfrm>
          <a:off x="0" y="1740641"/>
          <a:ext cx="94044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CBA3D0-50CC-40CD-8293-A1DA15DD9724}">
      <dsp:nvSpPr>
        <dsp:cNvPr id="0" name=""/>
        <dsp:cNvSpPr/>
      </dsp:nvSpPr>
      <dsp:spPr>
        <a:xfrm>
          <a:off x="0" y="1740641"/>
          <a:ext cx="9404497"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Stödja samverkansgrupperna och beredningsgruppen</a:t>
          </a:r>
        </a:p>
      </dsp:txBody>
      <dsp:txXfrm>
        <a:off x="0" y="1740641"/>
        <a:ext cx="9404497" cy="870055"/>
      </dsp:txXfrm>
    </dsp:sp>
    <dsp:sp modelId="{7CB3A4CB-3A09-41F1-9B9A-1D5DE28A63F7}">
      <dsp:nvSpPr>
        <dsp:cNvPr id="0" name=""/>
        <dsp:cNvSpPr/>
      </dsp:nvSpPr>
      <dsp:spPr>
        <a:xfrm>
          <a:off x="0" y="2610696"/>
          <a:ext cx="94044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E9293-0725-45D1-8EC9-4A062253B63B}">
      <dsp:nvSpPr>
        <dsp:cNvPr id="0" name=""/>
        <dsp:cNvSpPr/>
      </dsp:nvSpPr>
      <dsp:spPr>
        <a:xfrm>
          <a:off x="0" y="2610696"/>
          <a:ext cx="9404497"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Skapa </a:t>
          </a:r>
          <a:r>
            <a:rPr lang="en-US" sz="2400" kern="1200" dirty="0" err="1"/>
            <a:t>mötesplatser</a:t>
          </a:r>
          <a:r>
            <a:rPr lang="en-US" sz="2400" kern="1200" dirty="0"/>
            <a:t> och </a:t>
          </a:r>
          <a:r>
            <a:rPr lang="en-US" sz="2400" kern="1200" dirty="0" err="1"/>
            <a:t>tillhandahålla</a:t>
          </a:r>
          <a:r>
            <a:rPr lang="en-US" sz="2400" kern="1200" dirty="0"/>
            <a:t> </a:t>
          </a:r>
          <a:r>
            <a:rPr lang="en-US" sz="2400" kern="1200" dirty="0" err="1"/>
            <a:t>informationsplattform</a:t>
          </a:r>
          <a:endParaRPr lang="en-US" sz="2400" kern="1200" dirty="0"/>
        </a:p>
      </dsp:txBody>
      <dsp:txXfrm>
        <a:off x="0" y="2610696"/>
        <a:ext cx="9404497" cy="870055"/>
      </dsp:txXfrm>
    </dsp:sp>
    <dsp:sp modelId="{0847EA17-31BA-4379-B22E-424CC14E7A68}">
      <dsp:nvSpPr>
        <dsp:cNvPr id="0" name=""/>
        <dsp:cNvSpPr/>
      </dsp:nvSpPr>
      <dsp:spPr>
        <a:xfrm>
          <a:off x="0" y="3480751"/>
          <a:ext cx="94044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067D9-337A-4FAF-B75D-C9BBF30A6075}">
      <dsp:nvSpPr>
        <dsp:cNvPr id="0" name=""/>
        <dsp:cNvSpPr/>
      </dsp:nvSpPr>
      <dsp:spPr>
        <a:xfrm>
          <a:off x="0" y="3480751"/>
          <a:ext cx="9404497"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Vara administrativt stöd till styrgruppen, inklusive en sekreterarfunktion</a:t>
          </a:r>
        </a:p>
      </dsp:txBody>
      <dsp:txXfrm>
        <a:off x="0" y="3480751"/>
        <a:ext cx="9404497" cy="8700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6F575-3E4A-45C2-B08A-23CE381B4494}" type="datetimeFigureOut">
              <a:rPr lang="sv-SE" smtClean="0"/>
              <a:t>2024-07-02</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42032-F02D-4F13-BE09-E93EF3C22FA0}" type="slidenum">
              <a:rPr lang="sv-SE" smtClean="0"/>
              <a:t>‹#›</a:t>
            </a:fld>
            <a:endParaRPr lang="sv-SE"/>
          </a:p>
        </p:txBody>
      </p:sp>
    </p:spTree>
    <p:extLst>
      <p:ext uri="{BB962C8B-B14F-4D97-AF65-F5344CB8AC3E}">
        <p14:creationId xmlns:p14="http://schemas.microsoft.com/office/powerpoint/2010/main" val="329026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kunskapsstyrning-vard@skr.s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kunskapsstyrningvard.se/kunskapsstyrningvard/verksamhetsutveckling.44273.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ms.dartmouth.edu/cms/materials/publica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2</a:t>
            </a:fld>
            <a:endParaRPr lang="sv-SE"/>
          </a:p>
        </p:txBody>
      </p:sp>
    </p:spTree>
    <p:extLst>
      <p:ext uri="{BB962C8B-B14F-4D97-AF65-F5344CB8AC3E}">
        <p14:creationId xmlns:p14="http://schemas.microsoft.com/office/powerpoint/2010/main" val="1309003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Nationellt arbete på ett övergripande plan gör att endast lokala anpassningar</a:t>
            </a:r>
            <a:r>
              <a:rPr lang="sv-SE" dirty="0">
                <a:highlight>
                  <a:srgbClr val="FFFF00"/>
                </a:highlight>
              </a:rPr>
              <a:t> </a:t>
            </a:r>
            <a:r>
              <a:rPr lang="sv-SE" i="0" dirty="0">
                <a:solidFill>
                  <a:srgbClr val="FF0000"/>
                </a:solidFill>
              </a:rPr>
              <a:t>behövs</a:t>
            </a:r>
            <a:r>
              <a:rPr lang="sv-SE" i="0" dirty="0">
                <a:highlight>
                  <a:srgbClr val="FFFF00"/>
                </a:highlight>
              </a:rPr>
              <a:t> </a:t>
            </a:r>
            <a:r>
              <a:rPr lang="sv-SE" dirty="0"/>
              <a:t>i regioner och verksamheter. Ramverk, struktur och gemensamma beslut är på nationell nivå beslutat i samverkan. </a:t>
            </a:r>
          </a:p>
        </p:txBody>
      </p:sp>
      <p:sp>
        <p:nvSpPr>
          <p:cNvPr id="4" name="Platshållare för bildnummer 3"/>
          <p:cNvSpPr>
            <a:spLocks noGrp="1"/>
          </p:cNvSpPr>
          <p:nvPr>
            <p:ph type="sldNum" sz="quarter" idx="5"/>
          </p:nvPr>
        </p:nvSpPr>
        <p:spPr/>
        <p:txBody>
          <a:bodyPr/>
          <a:lstStyle/>
          <a:p>
            <a:fld id="{54B39BD6-EEF9-C445-BDDA-8774A038733F}" type="slidenum">
              <a:rPr lang="sv-SE" smtClean="0"/>
              <a:t>11</a:t>
            </a:fld>
            <a:endParaRPr lang="sv-SE" dirty="0"/>
          </a:p>
        </p:txBody>
      </p:sp>
    </p:spTree>
    <p:extLst>
      <p:ext uri="{BB962C8B-B14F-4D97-AF65-F5344CB8AC3E}">
        <p14:creationId xmlns:p14="http://schemas.microsoft.com/office/powerpoint/2010/main" val="2197535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12</a:t>
            </a:fld>
            <a:endParaRPr lang="sv-SE"/>
          </a:p>
        </p:txBody>
      </p:sp>
    </p:spTree>
    <p:extLst>
      <p:ext uri="{BB962C8B-B14F-4D97-AF65-F5344CB8AC3E}">
        <p14:creationId xmlns:p14="http://schemas.microsoft.com/office/powerpoint/2010/main" val="531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13</a:t>
            </a:fld>
            <a:endParaRPr lang="sv-SE"/>
          </a:p>
        </p:txBody>
      </p:sp>
    </p:spTree>
    <p:extLst>
      <p:ext uri="{BB962C8B-B14F-4D97-AF65-F5344CB8AC3E}">
        <p14:creationId xmlns:p14="http://schemas.microsoft.com/office/powerpoint/2010/main" val="1620167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Calibri" panose="020F0502020204030204" pitchFamily="34" charset="0"/>
                <a:cs typeface="Calibri" panose="020F0502020204030204" pitchFamily="34" charset="0"/>
              </a:rPr>
              <a:t>Värdskapet för </a:t>
            </a:r>
            <a:r>
              <a:rPr lang="sv-SE" sz="1200" dirty="0" err="1">
                <a:latin typeface="Calibri" panose="020F0502020204030204" pitchFamily="34" charset="0"/>
                <a:cs typeface="Calibri" panose="020F0502020204030204" pitchFamily="34" charset="0"/>
              </a:rPr>
              <a:t>NPO:er</a:t>
            </a:r>
            <a:r>
              <a:rPr lang="sv-SE" sz="1200" dirty="0">
                <a:latin typeface="Calibri" panose="020F0502020204030204" pitchFamily="34" charset="0"/>
                <a:cs typeface="Calibri" panose="020F0502020204030204" pitchFamily="34" charset="0"/>
              </a:rPr>
              <a:t> är fördelat mellan de sex sjukvårdsregionerna. Värdskapet innebär att förse </a:t>
            </a:r>
            <a:r>
              <a:rPr lang="sv-SE" sz="1200" i="0" dirty="0">
                <a:latin typeface="Calibri" panose="020F0502020204030204" pitchFamily="34" charset="0"/>
                <a:cs typeface="Calibri" panose="020F0502020204030204" pitchFamily="34" charset="0"/>
              </a:rPr>
              <a:t>respektive</a:t>
            </a:r>
            <a:r>
              <a:rPr lang="sv-SE" sz="1200" dirty="0">
                <a:latin typeface="Calibri" panose="020F0502020204030204" pitchFamily="34" charset="0"/>
                <a:cs typeface="Calibri" panose="020F0502020204030204" pitchFamily="34" charset="0"/>
              </a:rPr>
              <a:t> NPO med stödresurser som processledare, kompetens och utvecklingskraft.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Calibri" panose="020F0502020204030204" pitchFamily="34" charset="0"/>
              <a:cs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698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15</a:t>
            </a:fld>
            <a:endParaRPr lang="sv-SE"/>
          </a:p>
        </p:txBody>
      </p:sp>
    </p:spTree>
    <p:extLst>
      <p:ext uri="{BB962C8B-B14F-4D97-AF65-F5344CB8AC3E}">
        <p14:creationId xmlns:p14="http://schemas.microsoft.com/office/powerpoint/2010/main" val="137025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Punkten vid ”Patientgrupper” kan kompletteras med ”- Vilka behov finns det?” /CB</a:t>
            </a:r>
          </a:p>
        </p:txBody>
      </p:sp>
      <p:sp>
        <p:nvSpPr>
          <p:cNvPr id="4" name="Platshållare för bildnummer 3"/>
          <p:cNvSpPr>
            <a:spLocks noGrp="1"/>
          </p:cNvSpPr>
          <p:nvPr>
            <p:ph type="sldNum" sz="quarter" idx="5"/>
          </p:nvPr>
        </p:nvSpPr>
        <p:spPr/>
        <p:txBody>
          <a:bodyPr/>
          <a:lstStyle/>
          <a:p>
            <a:fld id="{44442032-F02D-4F13-BE09-E93EF3C22FA0}" type="slidenum">
              <a:rPr lang="sv-SE" smtClean="0"/>
              <a:t>16</a:t>
            </a:fld>
            <a:endParaRPr lang="sv-SE"/>
          </a:p>
        </p:txBody>
      </p:sp>
    </p:spTree>
    <p:extLst>
      <p:ext uri="{BB962C8B-B14F-4D97-AF65-F5344CB8AC3E}">
        <p14:creationId xmlns:p14="http://schemas.microsoft.com/office/powerpoint/2010/main" val="545875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2000" b="1"/>
            </a:pP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rPr>
              <a:t>Uppdrag varierar beroende på område</a:t>
            </a:r>
          </a:p>
          <a:p>
            <a:pPr marL="342900" marR="0" lvl="0" indent="-342900" algn="l" defTabSz="914400" rtl="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Till exempel förvaltning/utveckling</a:t>
            </a:r>
          </a:p>
          <a:p>
            <a:pPr marL="342900" marR="0" lvl="0" indent="-342900" algn="l" defTabSz="914400" rtl="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Behovsanalys</a:t>
            </a:r>
          </a:p>
          <a:p>
            <a:pPr marL="342900" marR="0" lvl="0" indent="-342900" algn="l" defTabSz="914400" rtl="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Utser nationella arbetsgrupper (NAG)</a:t>
            </a:r>
          </a:p>
          <a:p>
            <a:pPr marL="342900" marR="0" lvl="0" indent="-342900" algn="l" defTabSz="914400" rtl="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Omvärldsbevakning</a:t>
            </a:r>
          </a:p>
          <a:p>
            <a:pPr marL="342900" marR="0" lvl="0" indent="-342900" algn="l" defTabSz="914400" rtl="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Annat</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Sjukvårdsregionala representanter</a:t>
            </a:r>
          </a:p>
          <a:p>
            <a:pPr marL="342900" marR="0" lvl="0" indent="-342900" algn="l" defTabSz="914400"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Stöd från SKR</a:t>
            </a:r>
          </a:p>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17</a:t>
            </a:fld>
            <a:endParaRPr lang="sv-SE"/>
          </a:p>
        </p:txBody>
      </p:sp>
    </p:spTree>
    <p:extLst>
      <p:ext uri="{BB962C8B-B14F-4D97-AF65-F5344CB8AC3E}">
        <p14:creationId xmlns:p14="http://schemas.microsoft.com/office/powerpoint/2010/main" val="2564169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Hänvisa</a:t>
            </a:r>
            <a:r>
              <a:rPr lang="en-US" dirty="0"/>
              <a:t> till </a:t>
            </a:r>
            <a:r>
              <a:rPr lang="en-US" dirty="0" err="1"/>
              <a:t>att</a:t>
            </a:r>
            <a:r>
              <a:rPr lang="en-US" dirty="0"/>
              <a:t> </a:t>
            </a:r>
            <a:r>
              <a:rPr lang="en-US" dirty="0" err="1"/>
              <a:t>läsa</a:t>
            </a:r>
            <a:r>
              <a:rPr lang="en-US" dirty="0"/>
              <a:t> </a:t>
            </a:r>
            <a:r>
              <a:rPr lang="en-US" dirty="0" err="1"/>
              <a:t>på</a:t>
            </a:r>
            <a:r>
              <a:rPr lang="en-US" dirty="0"/>
              <a:t> </a:t>
            </a:r>
            <a:r>
              <a:rPr lang="en-US" dirty="0" err="1"/>
              <a:t>webben</a:t>
            </a:r>
            <a:r>
              <a:rPr lang="en-US" dirty="0"/>
              <a:t> https://kunskapsstyrningvard.se/kunskapsstyrningvard/omkunskapsstyrning/organisation.56208.html</a:t>
            </a:r>
          </a:p>
          <a:p>
            <a:r>
              <a:rPr lang="en-US" dirty="0" err="1"/>
              <a:t>Där</a:t>
            </a:r>
            <a:r>
              <a:rPr lang="en-US" dirty="0"/>
              <a:t> </a:t>
            </a:r>
            <a:r>
              <a:rPr lang="en-US" dirty="0" err="1"/>
              <a:t>finns</a:t>
            </a:r>
            <a:r>
              <a:rPr lang="en-US" dirty="0"/>
              <a:t> </a:t>
            </a:r>
            <a:r>
              <a:rPr lang="en-US" dirty="0" err="1"/>
              <a:t>kontaktpersoner</a:t>
            </a:r>
            <a:r>
              <a:rPr lang="en-US" dirty="0"/>
              <a:t> </a:t>
            </a:r>
            <a:r>
              <a:rPr lang="en-US" dirty="0" err="1"/>
              <a:t>samt</a:t>
            </a:r>
            <a:r>
              <a:rPr lang="en-US" dirty="0"/>
              <a:t> </a:t>
            </a:r>
            <a:r>
              <a:rPr lang="en-US" dirty="0" err="1"/>
              <a:t>länkar</a:t>
            </a:r>
            <a:r>
              <a:rPr lang="en-US" dirty="0"/>
              <a:t> till </a:t>
            </a:r>
            <a:r>
              <a:rPr lang="en-US" dirty="0" err="1"/>
              <a:t>sjukvårdsregionerna</a:t>
            </a:r>
            <a:r>
              <a:rPr lang="en-US" dirty="0"/>
              <a:t> och </a:t>
            </a:r>
            <a:r>
              <a:rPr lang="en-US" dirty="0" err="1"/>
              <a:t>regionernas</a:t>
            </a:r>
            <a:r>
              <a:rPr lang="en-US" dirty="0"/>
              <a:t> </a:t>
            </a:r>
            <a:r>
              <a:rPr lang="en-US" dirty="0" err="1"/>
              <a:t>sidor</a:t>
            </a:r>
            <a:r>
              <a:rPr lang="en-US" dirty="0"/>
              <a:t> om </a:t>
            </a:r>
            <a:r>
              <a:rPr lang="en-US" dirty="0" err="1"/>
              <a:t>kunskapsstyrning</a:t>
            </a:r>
            <a:endParaRPr lang="en-US"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18</a:t>
            </a:fld>
            <a:endParaRPr lang="sv-SE"/>
          </a:p>
        </p:txBody>
      </p:sp>
    </p:spTree>
    <p:extLst>
      <p:ext uri="{BB962C8B-B14F-4D97-AF65-F5344CB8AC3E}">
        <p14:creationId xmlns:p14="http://schemas.microsoft.com/office/powerpoint/2010/main" val="3089138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19</a:t>
            </a:fld>
            <a:endParaRPr lang="sv-SE"/>
          </a:p>
        </p:txBody>
      </p:sp>
    </p:spTree>
    <p:extLst>
      <p:ext uri="{BB962C8B-B14F-4D97-AF65-F5344CB8AC3E}">
        <p14:creationId xmlns:p14="http://schemas.microsoft.com/office/powerpoint/2010/main" val="3222793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sz="1200" dirty="0"/>
              <a:t>Hantera process för verksamhetsplan och budget</a:t>
            </a:r>
          </a:p>
          <a:p>
            <a:pPr marL="342900" indent="-342900">
              <a:buFont typeface="Arial" panose="020B0604020202020204" pitchFamily="34" charset="0"/>
              <a:buChar char="•"/>
            </a:pPr>
            <a:r>
              <a:rPr lang="sv-SE" sz="1200" dirty="0"/>
              <a:t>Säkra SKR-representation där det bör/ska finnas</a:t>
            </a:r>
          </a:p>
          <a:p>
            <a:pPr marL="342900" indent="-342900">
              <a:buFont typeface="Arial" panose="020B0604020202020204" pitchFamily="34" charset="0"/>
              <a:buChar char="•"/>
            </a:pPr>
            <a:r>
              <a:rPr lang="sv-SE" sz="1200" dirty="0"/>
              <a:t>Bidra med kompetens i drift, förvaltning och utveckling inom de olika program- och samverkansområdena</a:t>
            </a:r>
          </a:p>
          <a:p>
            <a:pPr marL="342900" indent="-342900">
              <a:buFont typeface="Arial" panose="020B0604020202020204" pitchFamily="34" charset="0"/>
              <a:buChar char="•"/>
            </a:pPr>
            <a:r>
              <a:rPr lang="sv-SE" sz="1200" dirty="0"/>
              <a:t>Strategiskt och operativt kommunikationsstöd</a:t>
            </a:r>
          </a:p>
          <a:p>
            <a:pPr marL="342900" indent="-342900">
              <a:buFont typeface="Arial" panose="020B0604020202020204" pitchFamily="34" charset="0"/>
              <a:buChar char="•"/>
            </a:pPr>
            <a:endParaRPr lang="sv-SE" sz="1200" dirty="0"/>
          </a:p>
          <a:p>
            <a:pPr algn="ctr"/>
            <a:r>
              <a:rPr lang="sv-SE" sz="1200" dirty="0"/>
              <a:t>Kontakt: </a:t>
            </a:r>
            <a:r>
              <a:rPr lang="sv-SE" sz="1200" dirty="0">
                <a:hlinkClick r:id="rId3"/>
              </a:rPr>
              <a:t>kunskapsstyrning-vard@skr.se</a:t>
            </a:r>
            <a:endParaRPr lang="sv-SE" sz="1200" dirty="0"/>
          </a:p>
          <a:p>
            <a:endParaRPr lang="en-US" dirty="0">
              <a:cs typeface="Calibri"/>
            </a:endParaRPr>
          </a:p>
        </p:txBody>
      </p:sp>
      <p:sp>
        <p:nvSpPr>
          <p:cNvPr id="4" name="Platshållare för bildnummer 3"/>
          <p:cNvSpPr>
            <a:spLocks noGrp="1"/>
          </p:cNvSpPr>
          <p:nvPr>
            <p:ph type="sldNum" sz="quarter" idx="5"/>
          </p:nvPr>
        </p:nvSpPr>
        <p:spPr/>
        <p:txBody>
          <a:bodyPr/>
          <a:lstStyle/>
          <a:p>
            <a:fld id="{44442032-F02D-4F13-BE09-E93EF3C22FA0}" type="slidenum">
              <a:rPr lang="sv-SE" smtClean="0"/>
              <a:t>20</a:t>
            </a:fld>
            <a:endParaRPr lang="sv-SE"/>
          </a:p>
        </p:txBody>
      </p:sp>
    </p:spTree>
    <p:extLst>
      <p:ext uri="{BB962C8B-B14F-4D97-AF65-F5344CB8AC3E}">
        <p14:creationId xmlns:p14="http://schemas.microsoft.com/office/powerpoint/2010/main" val="397577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Bakom systemet står regioner i samverkan med stöd av Sveriges Kommuner och Regioner (SKR)</a:t>
            </a:r>
          </a:p>
          <a:p>
            <a:pPr marL="342900" indent="-342900">
              <a:buFont typeface="Arial" panose="020B0604020202020204" pitchFamily="34" charset="0"/>
              <a:buChar char="•"/>
            </a:pPr>
            <a:r>
              <a:rPr lang="sv-SE" dirty="0"/>
              <a:t>Samarbete med kommunerna</a:t>
            </a:r>
          </a:p>
          <a:p>
            <a:pPr marL="342900" indent="-342900">
              <a:buFont typeface="Arial" panose="020B0604020202020204" pitchFamily="34" charset="0"/>
              <a:buChar char="•"/>
            </a:pPr>
            <a:r>
              <a:rPr lang="sv-SE" dirty="0"/>
              <a:t>Samverkan med bland andra patient- och professionsföreningar, staten </a:t>
            </a:r>
          </a:p>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3</a:t>
            </a:fld>
            <a:endParaRPr lang="sv-SE"/>
          </a:p>
        </p:txBody>
      </p:sp>
    </p:spTree>
    <p:extLst>
      <p:ext uri="{BB962C8B-B14F-4D97-AF65-F5344CB8AC3E}">
        <p14:creationId xmlns:p14="http://schemas.microsoft.com/office/powerpoint/2010/main" val="309431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1177 för vårdpersonal, bildtext: </a:t>
            </a:r>
            <a:r>
              <a:rPr lang="sv-SE" strike="noStrike" dirty="0"/>
              <a:t>Nationellt </a:t>
            </a:r>
            <a:r>
              <a:rPr lang="sv-SE" dirty="0"/>
              <a:t>kliniskt kunskapsstöd</a:t>
            </a:r>
            <a:r>
              <a:rPr lang="sv-SE" i="0" dirty="0"/>
              <a:t> är </a:t>
            </a:r>
            <a:r>
              <a:rPr lang="sv-SE" dirty="0"/>
              <a:t>en del av 1177. Nya 1177 för vårdpersonal samlar information och nationella kunskapsstöd från nationellt system för kunskapsstyrning hälso- och sjukvård. Webbplatsen erbjuder också direktlänkar till andra värdefulla kunskapsstöd. </a:t>
            </a:r>
          </a:p>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21</a:t>
            </a:fld>
            <a:endParaRPr lang="sv-SE"/>
          </a:p>
        </p:txBody>
      </p:sp>
    </p:spTree>
    <p:extLst>
      <p:ext uri="{BB962C8B-B14F-4D97-AF65-F5344CB8AC3E}">
        <p14:creationId xmlns:p14="http://schemas.microsoft.com/office/powerpoint/2010/main" val="4008820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Det är i patientmötet</a:t>
            </a:r>
            <a:r>
              <a:rPr lang="sv-SE" dirty="0"/>
              <a:t>, digitalt eller fysiskt, </a:t>
            </a:r>
            <a:r>
              <a:rPr lang="sv-SE" strike="noStrike" dirty="0"/>
              <a:t>som </a:t>
            </a:r>
            <a:r>
              <a:rPr lang="sv-SE" dirty="0"/>
              <a:t>värde skapas. Med stöd av professionell kunskap och bland annat 1177 för vårdpersonal, ges information och konsultation. I dialog </a:t>
            </a:r>
            <a:r>
              <a:rPr lang="sv-SE" dirty="0" err="1"/>
              <a:t>samskapas</a:t>
            </a:r>
            <a:r>
              <a:rPr lang="sv-SE" dirty="0"/>
              <a:t> vård och </a:t>
            </a:r>
            <a:r>
              <a:rPr lang="sv-SE" i="0" dirty="0"/>
              <a:t>behandling av patienten och vårdprofessionen gemensamt.</a:t>
            </a:r>
          </a:p>
        </p:txBody>
      </p:sp>
      <p:sp>
        <p:nvSpPr>
          <p:cNvPr id="4" name="Platshållare för bildnummer 3"/>
          <p:cNvSpPr>
            <a:spLocks noGrp="1"/>
          </p:cNvSpPr>
          <p:nvPr>
            <p:ph type="sldNum" sz="quarter" idx="5"/>
          </p:nvPr>
        </p:nvSpPr>
        <p:spPr/>
        <p:txBody>
          <a:bodyPr/>
          <a:lstStyle/>
          <a:p>
            <a:fld id="{44442032-F02D-4F13-BE09-E93EF3C22FA0}" type="slidenum">
              <a:rPr lang="sv-SE" smtClean="0"/>
              <a:t>22</a:t>
            </a:fld>
            <a:endParaRPr lang="sv-SE"/>
          </a:p>
        </p:txBody>
      </p:sp>
    </p:spTree>
    <p:extLst>
      <p:ext uri="{BB962C8B-B14F-4D97-AF65-F5344CB8AC3E}">
        <p14:creationId xmlns:p14="http://schemas.microsoft.com/office/powerpoint/2010/main" val="3326374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Målet med patient- och närståendemedverkan är att bättre tillvarata patienters och närståendes erfarenheter, kunskap och perspektiv i utvecklingen för en nära, kunskapsbaserad, personcentrerad hälsa, vård och tandvård. </a:t>
            </a:r>
          </a:p>
          <a:p>
            <a:r>
              <a:rPr lang="sv-SE" b="1" dirty="0"/>
              <a:t>Person</a:t>
            </a:r>
            <a:r>
              <a:rPr lang="sv-SE" sz="1200" b="1" dirty="0"/>
              <a:t>nivå</a:t>
            </a:r>
          </a:p>
          <a:p>
            <a:pPr marL="342900" indent="-342900">
              <a:buFont typeface="Arial" panose="020B0604020202020204" pitchFamily="34" charset="0"/>
              <a:buChar char="•"/>
            </a:pPr>
            <a:r>
              <a:rPr lang="sv-SE" sz="1200" dirty="0"/>
              <a:t>Samskapande sker i varje vårdkontakt och -möte. Det är ett ömsesidigt partnerskap mellan patient och profession.</a:t>
            </a:r>
          </a:p>
          <a:p>
            <a:r>
              <a:rPr lang="sv-SE" sz="1200" b="1" dirty="0"/>
              <a:t>Verksamhetsnivå</a:t>
            </a:r>
          </a:p>
          <a:p>
            <a:pPr marL="342900" indent="-342900">
              <a:buFont typeface="Arial" panose="020B0604020202020204" pitchFamily="34" charset="0"/>
              <a:buChar char="•"/>
            </a:pPr>
            <a:r>
              <a:rPr lang="sv-SE" sz="1200" dirty="0"/>
              <a:t>Samskapande sker i förbättringsteamen där vårdens processer, tjänster </a:t>
            </a:r>
            <a:r>
              <a:rPr lang="sv-SE" dirty="0"/>
              <a:t>och </a:t>
            </a:r>
            <a:r>
              <a:rPr lang="sv-SE" sz="1200" dirty="0"/>
              <a:t>arbetssätt utvecklas. Olika perspektiv är representerade.</a:t>
            </a:r>
          </a:p>
          <a:p>
            <a:r>
              <a:rPr lang="sv-SE" sz="1200" b="1" dirty="0"/>
              <a:t>Systemnivå</a:t>
            </a:r>
          </a:p>
          <a:p>
            <a:pPr marL="342900" indent="-342900">
              <a:buFont typeface="Arial" panose="020B0604020202020204" pitchFamily="34" charset="0"/>
              <a:buChar char="•"/>
            </a:pPr>
            <a:r>
              <a:rPr lang="sv-SE" sz="1200" dirty="0"/>
              <a:t>Person(er) med egna erfarenheter och kunskaper medverkar i till exempel utbildninga</a:t>
            </a:r>
            <a:r>
              <a:rPr lang="sv-SE" dirty="0"/>
              <a:t>r och</a:t>
            </a:r>
            <a:r>
              <a:rPr lang="sv-SE" sz="1200" dirty="0"/>
              <a:t> styr- och ledningsgrupper. </a:t>
            </a:r>
            <a:endParaRPr lang="sv-SE" dirty="0"/>
          </a:p>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23</a:t>
            </a:fld>
            <a:endParaRPr lang="sv-SE"/>
          </a:p>
        </p:txBody>
      </p:sp>
    </p:spTree>
    <p:extLst>
      <p:ext uri="{BB962C8B-B14F-4D97-AF65-F5344CB8AC3E}">
        <p14:creationId xmlns:p14="http://schemas.microsoft.com/office/powerpoint/2010/main" val="1100518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webben finns fördjupande material om professionens och patientens kunskap i förbättringsarbete.</a:t>
            </a:r>
          </a:p>
          <a:p>
            <a:r>
              <a:rPr lang="sv-SE" dirty="0">
                <a:hlinkClick r:id="rId3"/>
              </a:rPr>
              <a:t>Verksamhetsutveckling | Kunskapsstyrning vård | SKR (kunskapsstyrningvard.se)</a:t>
            </a:r>
            <a:endParaRPr lang="sv-SE" dirty="0"/>
          </a:p>
          <a:p>
            <a:endParaRPr lang="sv-SE" dirty="0"/>
          </a:p>
          <a:p>
            <a:r>
              <a:rPr lang="sv-SE" dirty="0"/>
              <a:t>Det finns digitala utbildningar om företrädarskapet att ta del av till exempel via patientorganisationen Funktionsrätt Sveriges utbildningsportal och Regionalt cancercentrum (RCC). Utbildningarna lämpar sig för både patienter och närstående, samt för intresserade professionsföreträdare. </a:t>
            </a:r>
          </a:p>
        </p:txBody>
      </p:sp>
      <p:sp>
        <p:nvSpPr>
          <p:cNvPr id="4" name="Platshållare för bildnummer 3"/>
          <p:cNvSpPr>
            <a:spLocks noGrp="1"/>
          </p:cNvSpPr>
          <p:nvPr>
            <p:ph type="sldNum" sz="quarter" idx="5"/>
          </p:nvPr>
        </p:nvSpPr>
        <p:spPr/>
        <p:txBody>
          <a:bodyPr/>
          <a:lstStyle/>
          <a:p>
            <a:fld id="{44442032-F02D-4F13-BE09-E93EF3C22FA0}" type="slidenum">
              <a:rPr lang="sv-SE" smtClean="0"/>
              <a:t>24</a:t>
            </a:fld>
            <a:endParaRPr lang="sv-SE"/>
          </a:p>
        </p:txBody>
      </p:sp>
    </p:spTree>
    <p:extLst>
      <p:ext uri="{BB962C8B-B14F-4D97-AF65-F5344CB8AC3E}">
        <p14:creationId xmlns:p14="http://schemas.microsoft.com/office/powerpoint/2010/main" val="239581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4</a:t>
            </a:fld>
            <a:endParaRPr lang="sv-SE"/>
          </a:p>
        </p:txBody>
      </p:sp>
    </p:spTree>
    <p:extLst>
      <p:ext uri="{BB962C8B-B14F-4D97-AF65-F5344CB8AC3E}">
        <p14:creationId xmlns:p14="http://schemas.microsoft.com/office/powerpoint/2010/main" val="335304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5</a:t>
            </a:fld>
            <a:endParaRPr lang="sv-SE"/>
          </a:p>
        </p:txBody>
      </p:sp>
    </p:spTree>
    <p:extLst>
      <p:ext uri="{BB962C8B-B14F-4D97-AF65-F5344CB8AC3E}">
        <p14:creationId xmlns:p14="http://schemas.microsoft.com/office/powerpoint/2010/main" val="49350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Systemet bygger på en nationell sammanhållen struktur där allt hänger ihop. Kunskapsstyrning är ett </a:t>
            </a:r>
            <a:r>
              <a:rPr lang="sv-SE"/>
              <a:t>verktyg i </a:t>
            </a:r>
            <a:r>
              <a:rPr lang="sv-SE" dirty="0"/>
              <a:t>omställningen till en nära vård.</a:t>
            </a:r>
          </a:p>
        </p:txBody>
      </p:sp>
      <p:sp>
        <p:nvSpPr>
          <p:cNvPr id="4" name="Platshållare för bildnummer 3"/>
          <p:cNvSpPr>
            <a:spLocks noGrp="1"/>
          </p:cNvSpPr>
          <p:nvPr>
            <p:ph type="sldNum" sz="quarter" idx="5"/>
          </p:nvPr>
        </p:nvSpPr>
        <p:spPr/>
        <p:txBody>
          <a:bodyPr/>
          <a:lstStyle/>
          <a:p>
            <a:fld id="{44442032-F02D-4F13-BE09-E93EF3C22FA0}" type="slidenum">
              <a:rPr lang="sv-SE" smtClean="0"/>
              <a:t>6</a:t>
            </a:fld>
            <a:endParaRPr lang="sv-SE"/>
          </a:p>
        </p:txBody>
      </p:sp>
    </p:spTree>
    <p:extLst>
      <p:ext uri="{BB962C8B-B14F-4D97-AF65-F5344CB8AC3E}">
        <p14:creationId xmlns:p14="http://schemas.microsoft.com/office/powerpoint/2010/main" val="38828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22222"/>
                </a:solidFill>
                <a:effectLst/>
                <a:latin typeface="georgia" panose="02040502050405020303" pitchFamily="18" charset="0"/>
              </a:rPr>
              <a:t>För att systemet ska fungera behöver de olika delarna och nivåerna samspela.</a:t>
            </a:r>
            <a:br>
              <a:rPr lang="sv-SE" b="0" i="0" dirty="0">
                <a:solidFill>
                  <a:srgbClr val="222222"/>
                </a:solidFill>
                <a:effectLst/>
                <a:latin typeface="georgia" panose="02040502050405020303" pitchFamily="18" charset="0"/>
              </a:rPr>
            </a:br>
            <a:r>
              <a:rPr lang="sv-SE" b="1" i="0" dirty="0">
                <a:solidFill>
                  <a:srgbClr val="222222"/>
                </a:solidFill>
                <a:effectLst/>
                <a:latin typeface="georgia" panose="02040502050405020303" pitchFamily="18" charset="0"/>
              </a:rPr>
              <a:t>Patient och vårdteam</a:t>
            </a:r>
          </a:p>
          <a:p>
            <a:pPr algn="l"/>
            <a:r>
              <a:rPr lang="sv-SE" b="0" i="0" dirty="0">
                <a:solidFill>
                  <a:srgbClr val="222222"/>
                </a:solidFill>
                <a:effectLst/>
                <a:latin typeface="open sans" panose="020B0606030504020204" pitchFamily="34" charset="0"/>
              </a:rPr>
              <a:t>Här möter patienter och vårdgivare varandra. Här finns också vårdteam, stödsystem och verksamhetschefer. Det är här som systemet behöver skapa värde för att få effekt och göra skillnad för </a:t>
            </a:r>
            <a:r>
              <a:rPr lang="sv-SE" b="0" i="0" strike="sngStrike" dirty="0">
                <a:solidFill>
                  <a:srgbClr val="222222"/>
                </a:solidFill>
                <a:effectLst/>
                <a:latin typeface="open sans" panose="020B0606030504020204" pitchFamily="34" charset="0"/>
              </a:rPr>
              <a:t>landets</a:t>
            </a:r>
            <a:r>
              <a:rPr lang="sv-SE" b="0" i="0" dirty="0">
                <a:solidFill>
                  <a:srgbClr val="222222"/>
                </a:solidFill>
                <a:effectLst/>
                <a:latin typeface="open sans" panose="020B0606030504020204" pitchFamily="34" charset="0"/>
              </a:rPr>
              <a:t> </a:t>
            </a:r>
            <a:r>
              <a:rPr lang="sv-SE" b="0" i="1" dirty="0">
                <a:solidFill>
                  <a:srgbClr val="222222"/>
                </a:solidFill>
                <a:effectLst/>
                <a:latin typeface="open sans" panose="020B0606030504020204" pitchFamily="34" charset="0"/>
              </a:rPr>
              <a:t>patienter och </a:t>
            </a:r>
            <a:r>
              <a:rPr lang="sv-SE" b="0" i="0" dirty="0">
                <a:solidFill>
                  <a:srgbClr val="222222"/>
                </a:solidFill>
                <a:effectLst/>
                <a:latin typeface="open sans" panose="020B0606030504020204" pitchFamily="34" charset="0"/>
              </a:rPr>
              <a:t>invånare. Här ska finnas tillgång till, och användning av, bästa tillgängliga kunskap i varje möte. Arbetet ska fokusera på patienternas behov och erfarenheter ska spridas vidare i systemet.</a:t>
            </a:r>
          </a:p>
          <a:p>
            <a:pPr algn="l"/>
            <a:r>
              <a:rPr lang="sv-SE" b="1" i="0" dirty="0">
                <a:solidFill>
                  <a:srgbClr val="222222"/>
                </a:solidFill>
                <a:effectLst/>
                <a:latin typeface="georgia" panose="02040502050405020303" pitchFamily="18" charset="0"/>
              </a:rPr>
              <a:t>Sjukvårdsregion och region</a:t>
            </a:r>
          </a:p>
          <a:p>
            <a:pPr algn="l"/>
            <a:r>
              <a:rPr lang="sv-SE" b="0" i="0" dirty="0">
                <a:solidFill>
                  <a:srgbClr val="222222"/>
                </a:solidFill>
                <a:effectLst/>
                <a:latin typeface="open sans" panose="020B0606030504020204" pitchFamily="34" charset="0"/>
              </a:rPr>
              <a:t>På den här nivån finns sjukvårdsregioner, regioner med hälso- och sjukvårdsledning och samarbete med kommuner. De ska alla stötta vårdgivare i att använda bästa tillgängliga kunskap, men också att utveckla och förbättra </a:t>
            </a:r>
            <a:r>
              <a:rPr lang="sv-SE" b="0" i="1" dirty="0">
                <a:solidFill>
                  <a:srgbClr val="222222"/>
                </a:solidFill>
                <a:effectLst/>
                <a:latin typeface="open sans" panose="020B0606030504020204" pitchFamily="34" charset="0"/>
              </a:rPr>
              <a:t>sina</a:t>
            </a:r>
            <a:r>
              <a:rPr lang="sv-SE" b="0" i="0" dirty="0">
                <a:solidFill>
                  <a:srgbClr val="222222"/>
                </a:solidFill>
                <a:effectLst/>
                <a:latin typeface="open sans" panose="020B0606030504020204" pitchFamily="34" charset="0"/>
              </a:rPr>
              <a:t> verksamheter. </a:t>
            </a:r>
            <a:r>
              <a:rPr lang="sv-SE" b="0" i="1" dirty="0">
                <a:solidFill>
                  <a:srgbClr val="222222"/>
                </a:solidFill>
                <a:effectLst/>
                <a:latin typeface="open sans" panose="020B0606030504020204" pitchFamily="34" charset="0"/>
              </a:rPr>
              <a:t>Ledningsfunktionerna</a:t>
            </a:r>
            <a:r>
              <a:rPr lang="sv-SE" b="0" i="0" dirty="0">
                <a:solidFill>
                  <a:srgbClr val="222222"/>
                </a:solidFill>
                <a:effectLst/>
                <a:latin typeface="open sans" panose="020B0606030504020204" pitchFamily="34" charset="0"/>
              </a:rPr>
              <a:t> behöver följa upp, fråga efter resultat och föra dialog om kvalitet med verksamheterna.</a:t>
            </a:r>
          </a:p>
          <a:p>
            <a:pPr algn="l"/>
            <a:r>
              <a:rPr lang="sv-SE" b="1" i="0" dirty="0">
                <a:solidFill>
                  <a:srgbClr val="222222"/>
                </a:solidFill>
                <a:effectLst/>
                <a:latin typeface="georgia" panose="02040502050405020303" pitchFamily="18" charset="0"/>
              </a:rPr>
              <a:t>Nationell nivå</a:t>
            </a:r>
          </a:p>
          <a:p>
            <a:pPr algn="l"/>
            <a:r>
              <a:rPr lang="sv-SE" b="0" i="0" dirty="0">
                <a:solidFill>
                  <a:srgbClr val="222222"/>
                </a:solidFill>
                <a:effectLst/>
                <a:latin typeface="open sans" panose="020B0606030504020204" pitchFamily="34" charset="0"/>
              </a:rPr>
              <a:t>Den nationella nivån består av regioner i samverkan, SKR där stödfunktionen för systemet finns, och staten. Här ska samverkan underlättas mellan samtliga parter för att skapa effekt och minska dubbelarbete. Regioner och myndigheter bidrar till nationella insatsområden och kunskapsstöd, samt metoder </a:t>
            </a:r>
            <a:r>
              <a:rPr lang="sv-SE" b="0" i="1" dirty="0">
                <a:solidFill>
                  <a:srgbClr val="222222"/>
                </a:solidFill>
                <a:effectLst/>
                <a:latin typeface="open sans" panose="020B0606030504020204" pitchFamily="34" charset="0"/>
              </a:rPr>
              <a:t>för</a:t>
            </a:r>
            <a:r>
              <a:rPr lang="sv-SE" b="0" i="0" dirty="0">
                <a:solidFill>
                  <a:srgbClr val="222222"/>
                </a:solidFill>
                <a:effectLst/>
                <a:latin typeface="open sans" panose="020B0606030504020204" pitchFamily="34" charset="0"/>
              </a:rPr>
              <a:t> att följa upp kvalitet och resultat i hälso- och sjukvård.</a:t>
            </a:r>
          </a:p>
          <a:p>
            <a:pPr algn="l"/>
            <a:endParaRPr lang="sv-SE" b="0" i="0" dirty="0">
              <a:solidFill>
                <a:srgbClr val="222222"/>
              </a:solidFill>
              <a:effectLst/>
              <a:latin typeface="open sans" panose="020B0606030504020204" pitchFamily="34" charset="0"/>
            </a:endParaRPr>
          </a:p>
          <a:p>
            <a:r>
              <a:rPr lang="en-US" dirty="0" err="1"/>
              <a:t>Källhänvisning</a:t>
            </a:r>
            <a:r>
              <a:rPr lang="en-US" dirty="0"/>
              <a:t> för </a:t>
            </a:r>
            <a:r>
              <a:rPr lang="en-US" dirty="0" err="1"/>
              <a:t>bilden</a:t>
            </a:r>
            <a:r>
              <a:rPr lang="en-US" dirty="0"/>
              <a:t>: En </a:t>
            </a:r>
            <a:r>
              <a:rPr lang="en-US" dirty="0" err="1"/>
              <a:t>mer</a:t>
            </a:r>
            <a:r>
              <a:rPr lang="en-US" dirty="0"/>
              <a:t> </a:t>
            </a:r>
            <a:r>
              <a:rPr lang="en-US" dirty="0" err="1"/>
              <a:t>komplex</a:t>
            </a:r>
            <a:r>
              <a:rPr lang="en-US" dirty="0"/>
              <a:t> version av </a:t>
            </a:r>
            <a:r>
              <a:rPr lang="en-US" dirty="0" err="1"/>
              <a:t>bilden</a:t>
            </a:r>
            <a:r>
              <a:rPr lang="en-US" dirty="0"/>
              <a:t> </a:t>
            </a:r>
            <a:r>
              <a:rPr lang="en-US" dirty="0" err="1"/>
              <a:t>utvecklades</a:t>
            </a:r>
            <a:r>
              <a:rPr lang="en-US" dirty="0"/>
              <a:t> under 2013 </a:t>
            </a:r>
            <a:r>
              <a:rPr lang="en-US" dirty="0" err="1"/>
              <a:t>på</a:t>
            </a:r>
            <a:r>
              <a:rPr lang="en-US" dirty="0"/>
              <a:t> SKR (SKL) och </a:t>
            </a:r>
            <a:r>
              <a:rPr lang="en-US" dirty="0" err="1"/>
              <a:t>utgår</a:t>
            </a:r>
            <a:r>
              <a:rPr lang="en-US" dirty="0"/>
              <a:t> </a:t>
            </a:r>
            <a:r>
              <a:rPr lang="en-US" dirty="0" err="1"/>
              <a:t>från</a:t>
            </a:r>
            <a:r>
              <a:rPr lang="en-US" dirty="0"/>
              <a:t> </a:t>
            </a:r>
            <a:r>
              <a:rPr lang="en-US" dirty="0" err="1"/>
              <a:t>Mikrosystemmodellen</a:t>
            </a:r>
            <a:endParaRPr lang="en-US" dirty="0">
              <a:cs typeface="Calibri"/>
            </a:endParaRPr>
          </a:p>
          <a:p>
            <a:r>
              <a:rPr lang="en-US" dirty="0">
                <a:hlinkClick r:id="rId3"/>
              </a:rPr>
              <a:t>Nelson EC, </a:t>
            </a:r>
            <a:r>
              <a:rPr lang="en-US" dirty="0" err="1">
                <a:hlinkClick r:id="rId3"/>
              </a:rPr>
              <a:t>Batalden</a:t>
            </a:r>
            <a:r>
              <a:rPr lang="en-US" dirty="0">
                <a:hlinkClick r:id="rId3"/>
              </a:rPr>
              <a:t> PB, Huber TP, Mohr, JJ, Godfrey MM, Headrick, LA, Wasson, JH: Microsystems in Health Care: Part 1. The Joint Commission Journal on Quality Improvement. Volume 28 (9): 472-493, 2002. </a:t>
            </a:r>
            <a:r>
              <a:rPr lang="en-US" dirty="0" err="1">
                <a:hlinkClick r:id="rId3"/>
              </a:rPr>
              <a:t>Artikeln</a:t>
            </a:r>
            <a:r>
              <a:rPr lang="en-US" dirty="0">
                <a:hlinkClick r:id="rId3"/>
              </a:rPr>
              <a:t> </a:t>
            </a:r>
            <a:r>
              <a:rPr lang="en-US" dirty="0" err="1">
                <a:hlinkClick r:id="rId3"/>
              </a:rPr>
              <a:t>på</a:t>
            </a:r>
            <a:r>
              <a:rPr lang="en-US" dirty="0">
                <a:hlinkClick r:id="rId3"/>
              </a:rPr>
              <a:t> </a:t>
            </a:r>
            <a:r>
              <a:rPr lang="en-US" dirty="0" err="1">
                <a:hlinkClick r:id="rId3"/>
              </a:rPr>
              <a:t>svenska</a:t>
            </a:r>
            <a:endParaRPr lang="en-US" dirty="0"/>
          </a:p>
          <a:p>
            <a:pPr algn="l"/>
            <a:endParaRPr lang="sv-SE" b="0" i="0" dirty="0">
              <a:solidFill>
                <a:srgbClr val="222222"/>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46DC2E8-5A7C-4501-94AA-64B7337D5219}" type="slidenum">
              <a:rPr lang="sv-SE" smtClean="0"/>
              <a:t>7</a:t>
            </a:fld>
            <a:endParaRPr lang="sv-SE"/>
          </a:p>
        </p:txBody>
      </p:sp>
    </p:spTree>
    <p:extLst>
      <p:ext uri="{BB962C8B-B14F-4D97-AF65-F5344CB8AC3E}">
        <p14:creationId xmlns:p14="http://schemas.microsoft.com/office/powerpoint/2010/main" val="224759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8</a:t>
            </a:fld>
            <a:endParaRPr lang="sv-SE"/>
          </a:p>
        </p:txBody>
      </p:sp>
    </p:spTree>
    <p:extLst>
      <p:ext uri="{BB962C8B-B14F-4D97-AF65-F5344CB8AC3E}">
        <p14:creationId xmlns:p14="http://schemas.microsoft.com/office/powerpoint/2010/main" val="274857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aseline="0" dirty="0"/>
              <a:t>Nationellt och gemensamt arbete där det är möjligt, lokalt och regionalt där det behövs. Den sammanhållna </a:t>
            </a:r>
            <a:r>
              <a:rPr lang="sv-SE" i="0" baseline="0" dirty="0"/>
              <a:t>strukturen är nödvändig för att möta framtidens behov, digital transformation och utveckling av bland annat AI. AI är</a:t>
            </a:r>
            <a:r>
              <a:rPr lang="sv-SE" i="0" baseline="0" dirty="0">
                <a:solidFill>
                  <a:srgbClr val="FF0000"/>
                </a:solidFill>
                <a:highlight>
                  <a:srgbClr val="FFFF00"/>
                </a:highlight>
              </a:rPr>
              <a:t> ett</a:t>
            </a:r>
            <a:r>
              <a:rPr lang="sv-SE" i="0" baseline="0" dirty="0">
                <a:solidFill>
                  <a:srgbClr val="FF0000"/>
                </a:solidFill>
              </a:rPr>
              <a:t> </a:t>
            </a:r>
            <a:r>
              <a:rPr lang="sv-SE" i="0" baseline="0" dirty="0"/>
              <a:t>smart </a:t>
            </a:r>
            <a:r>
              <a:rPr lang="sv-SE" i="0" baseline="0" dirty="0">
                <a:solidFill>
                  <a:srgbClr val="FF0000"/>
                </a:solidFill>
                <a:highlight>
                  <a:srgbClr val="FFFF00"/>
                </a:highlight>
              </a:rPr>
              <a:t>verktyg</a:t>
            </a:r>
            <a:r>
              <a:rPr lang="sv-SE" i="0" baseline="0" dirty="0"/>
              <a:t> men behöver kvalitetssäkrade källor att hämta information från.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60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Webbplatsen är grund i kommunikationen. Där finns aktuell information och nyheter. Men också material för införande med filmer och presentationer. </a:t>
            </a:r>
          </a:p>
        </p:txBody>
      </p:sp>
      <p:sp>
        <p:nvSpPr>
          <p:cNvPr id="4" name="Platshållare för bildnummer 3"/>
          <p:cNvSpPr>
            <a:spLocks noGrp="1"/>
          </p:cNvSpPr>
          <p:nvPr>
            <p:ph type="sldNum" sz="quarter" idx="5"/>
          </p:nvPr>
        </p:nvSpPr>
        <p:spPr/>
        <p:txBody>
          <a:bodyPr/>
          <a:lstStyle/>
          <a:p>
            <a:fld id="{54B39BD6-EEF9-C445-BDDA-8774A038733F}" type="slidenum">
              <a:rPr lang="sv-SE" smtClean="0"/>
              <a:t>10</a:t>
            </a:fld>
            <a:endParaRPr lang="sv-SE"/>
          </a:p>
        </p:txBody>
      </p:sp>
    </p:spTree>
    <p:extLst>
      <p:ext uri="{BB962C8B-B14F-4D97-AF65-F5344CB8AC3E}">
        <p14:creationId xmlns:p14="http://schemas.microsoft.com/office/powerpoint/2010/main" val="555212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format</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7615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format</a:t>
            </a:r>
          </a:p>
        </p:txBody>
      </p:sp>
    </p:spTree>
    <p:extLst>
      <p:ext uri="{BB962C8B-B14F-4D97-AF65-F5344CB8AC3E}">
        <p14:creationId xmlns:p14="http://schemas.microsoft.com/office/powerpoint/2010/main" val="273379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format</a:t>
            </a:r>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17152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576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Redigera format för bakgrundstext</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254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format</a:t>
            </a:r>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Redigera format för bakgrundstext</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304410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0951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642290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7" r:id="rId7"/>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kunskapsstyrningvard.se/kunskapsstyrningvard/omkunskapsstyrning.44726.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kunskapsstyrningvard.se/kunskapsstyrningvard/programomradenochsamverkansgrupper.44275.htm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kunskapsstyrningvard.se/kunskapsstyrningvard/omkunskapsstyrning/organisation.56208.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kunskapsstyrningvard.se/kunskapsstyrningvard/omkunskapsstyrning/organisation/styrgrupp.56227.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kunskapsstyrningvard.se/kunskapsstyrningvard/omkunskapsstyrning/samverkanmedpatienterochnarstaende.71434.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FE0E859-A9E5-0CFF-3EE8-AA6EC22AC69E}"/>
              </a:ext>
            </a:extLst>
          </p:cNvPr>
          <p:cNvSpPr txBox="1">
            <a:spLocks/>
          </p:cNvSpPr>
          <p:nvPr/>
        </p:nvSpPr>
        <p:spPr>
          <a:xfrm>
            <a:off x="1337510" y="1039957"/>
            <a:ext cx="9516979" cy="4112244"/>
          </a:xfrm>
          <a:prstGeom prst="rect">
            <a:avLst/>
          </a:prstGeom>
        </p:spPr>
        <p:txBody>
          <a:bodyPr anchor="t"/>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algn="ctr"/>
            <a:r>
              <a:rPr lang="sv-SE" sz="4800">
                <a:solidFill>
                  <a:schemeClr val="bg1"/>
                </a:solidFill>
              </a:rPr>
              <a:t>Nationellt system för kunskapsstyrning</a:t>
            </a:r>
            <a:br>
              <a:rPr lang="sv-SE" sz="4800">
                <a:solidFill>
                  <a:schemeClr val="bg1"/>
                </a:solidFill>
              </a:rPr>
            </a:br>
            <a:r>
              <a:rPr lang="sv-SE" sz="4800">
                <a:solidFill>
                  <a:schemeClr val="bg1"/>
                </a:solidFill>
              </a:rPr>
              <a:t>hälso- och sjukvård</a:t>
            </a:r>
            <a:br>
              <a:rPr lang="sv-SE" sz="4800">
                <a:solidFill>
                  <a:schemeClr val="bg1"/>
                </a:solidFill>
              </a:rPr>
            </a:br>
            <a:r>
              <a:rPr lang="sv-SE" sz="4800">
                <a:solidFill>
                  <a:schemeClr val="bg1"/>
                </a:solidFill>
              </a:rPr>
              <a:t> </a:t>
            </a:r>
            <a:br>
              <a:rPr lang="sv-SE" sz="4000">
                <a:solidFill>
                  <a:schemeClr val="bg1"/>
                </a:solidFill>
              </a:rPr>
            </a:br>
            <a:r>
              <a:rPr lang="sv-SE">
                <a:solidFill>
                  <a:schemeClr val="bg1"/>
                </a:solidFill>
              </a:rPr>
              <a:t>introduktion för ledamöter i programområden, samverkansgrupper och arbetsgrupper</a:t>
            </a:r>
            <a:endParaRPr lang="sv-SE" dirty="0">
              <a:solidFill>
                <a:schemeClr val="bg1"/>
              </a:solidFill>
            </a:endParaRPr>
          </a:p>
        </p:txBody>
      </p:sp>
    </p:spTree>
    <p:extLst>
      <p:ext uri="{BB962C8B-B14F-4D97-AF65-F5344CB8AC3E}">
        <p14:creationId xmlns:p14="http://schemas.microsoft.com/office/powerpoint/2010/main" val="3516232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F39A095-ACFF-01E2-F91A-45352A4550CC}"/>
              </a:ext>
            </a:extLst>
          </p:cNvPr>
          <p:cNvSpPr>
            <a:spLocks noGrp="1"/>
          </p:cNvSpPr>
          <p:nvPr>
            <p:ph type="ctrTitle"/>
          </p:nvPr>
        </p:nvSpPr>
        <p:spPr>
          <a:xfrm>
            <a:off x="645790" y="456116"/>
            <a:ext cx="11230777" cy="609793"/>
          </a:xfrm>
        </p:spPr>
        <p:txBody>
          <a:bodyPr>
            <a:normAutofit fontScale="90000"/>
          </a:bodyPr>
          <a:lstStyle/>
          <a:p>
            <a:r>
              <a:rPr lang="sv-SE" dirty="0"/>
              <a:t>Information, material och nyheter på kunskapsstyrningvard.se</a:t>
            </a:r>
          </a:p>
        </p:txBody>
      </p:sp>
      <p:sp>
        <p:nvSpPr>
          <p:cNvPr id="8" name="textruta 7">
            <a:extLst>
              <a:ext uri="{FF2B5EF4-FFF2-40B4-BE49-F238E27FC236}">
                <a16:creationId xmlns:a16="http://schemas.microsoft.com/office/drawing/2014/main" id="{1F805FC7-E596-CF2E-9D12-CD0AE1D26786}"/>
              </a:ext>
            </a:extLst>
          </p:cNvPr>
          <p:cNvSpPr txBox="1"/>
          <p:nvPr/>
        </p:nvSpPr>
        <p:spPr>
          <a:xfrm>
            <a:off x="954134" y="1270970"/>
            <a:ext cx="8844348" cy="461665"/>
          </a:xfrm>
          <a:prstGeom prst="rect">
            <a:avLst/>
          </a:prstGeom>
          <a:noFill/>
        </p:spPr>
        <p:txBody>
          <a:bodyPr wrap="square">
            <a:spAutoFit/>
          </a:bodyPr>
          <a:lstStyle/>
          <a:p>
            <a:r>
              <a:rPr lang="sv-SE" sz="2400" dirty="0">
                <a:hlinkClick r:id="rId3"/>
              </a:rPr>
              <a:t>Övergripande filmer och styrande dokument</a:t>
            </a:r>
            <a:r>
              <a:rPr lang="sv-SE" sz="2400" dirty="0"/>
              <a:t> </a:t>
            </a:r>
          </a:p>
        </p:txBody>
      </p:sp>
      <p:pic>
        <p:nvPicPr>
          <p:cNvPr id="4" name="Bildobjekt 3" descr="Kollagebild med många männsikoporträtt.">
            <a:extLst>
              <a:ext uri="{FF2B5EF4-FFF2-40B4-BE49-F238E27FC236}">
                <a16:creationId xmlns:a16="http://schemas.microsoft.com/office/drawing/2014/main" id="{B1B88FE0-EA01-0BB3-A95F-BF153794369E}"/>
              </a:ext>
            </a:extLst>
          </p:cNvPr>
          <p:cNvPicPr>
            <a:picLocks noChangeAspect="1"/>
          </p:cNvPicPr>
          <p:nvPr/>
        </p:nvPicPr>
        <p:blipFill>
          <a:blip r:embed="rId4"/>
          <a:stretch>
            <a:fillRect/>
          </a:stretch>
        </p:blipFill>
        <p:spPr>
          <a:xfrm>
            <a:off x="954134" y="1935126"/>
            <a:ext cx="7113429" cy="4159900"/>
          </a:xfrm>
          <a:prstGeom prst="rect">
            <a:avLst/>
          </a:prstGeom>
        </p:spPr>
      </p:pic>
    </p:spTree>
    <p:extLst>
      <p:ext uri="{BB962C8B-B14F-4D97-AF65-F5344CB8AC3E}">
        <p14:creationId xmlns:p14="http://schemas.microsoft.com/office/powerpoint/2010/main" val="75981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illustration: Sverigekarta med sju personer i armkrok. De har olika hud- och hårfärg, professionella och privata kläder. Tre pratbubblor: Tillsammans för bästa möjliga vård, Nationell samverkan för ökad effekt och minskat dubbelarbete, Lokal anpassning utifrån behov. ">
            <a:extLst>
              <a:ext uri="{FF2B5EF4-FFF2-40B4-BE49-F238E27FC236}">
                <a16:creationId xmlns:a16="http://schemas.microsoft.com/office/drawing/2014/main" id="{1E319331-D06D-EE3F-0FDF-EF984D231214}"/>
              </a:ext>
            </a:extLst>
          </p:cNvPr>
          <p:cNvPicPr>
            <a:picLocks noChangeAspect="1"/>
          </p:cNvPicPr>
          <p:nvPr/>
        </p:nvPicPr>
        <p:blipFill>
          <a:blip r:embed="rId3"/>
          <a:stretch>
            <a:fillRect/>
          </a:stretch>
        </p:blipFill>
        <p:spPr>
          <a:xfrm>
            <a:off x="639966" y="157043"/>
            <a:ext cx="10912067" cy="6375407"/>
          </a:xfrm>
          <a:prstGeom prst="rect">
            <a:avLst/>
          </a:prstGeom>
        </p:spPr>
      </p:pic>
    </p:spTree>
    <p:extLst>
      <p:ext uri="{BB962C8B-B14F-4D97-AF65-F5344CB8AC3E}">
        <p14:creationId xmlns:p14="http://schemas.microsoft.com/office/powerpoint/2010/main" val="2155890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622CF7E-2967-DFAC-5AD8-25D2FFB7FE8F}"/>
              </a:ext>
            </a:extLst>
          </p:cNvPr>
          <p:cNvSpPr>
            <a:spLocks noGrp="1"/>
          </p:cNvSpPr>
          <p:nvPr>
            <p:ph type="ctrTitle"/>
          </p:nvPr>
        </p:nvSpPr>
        <p:spPr>
          <a:xfrm>
            <a:off x="770698" y="1167063"/>
            <a:ext cx="5444908" cy="2625673"/>
          </a:xfrm>
        </p:spPr>
        <p:txBody>
          <a:bodyPr>
            <a:normAutofit fontScale="90000"/>
          </a:bodyPr>
          <a:lstStyle/>
          <a:p>
            <a:br>
              <a:rPr lang="sv-SE" b="0" dirty="0"/>
            </a:br>
            <a:r>
              <a:rPr lang="sv-SE" dirty="0"/>
              <a:t>Beslut från alla 21 regioner om gemensam fortsättning och utveckling av nationellt system för kunskapsstyrning</a:t>
            </a:r>
            <a:br>
              <a:rPr lang="sv-SE" dirty="0"/>
            </a:br>
            <a:br>
              <a:rPr lang="sv-SE" dirty="0"/>
            </a:br>
            <a:r>
              <a:rPr lang="sv-SE" dirty="0"/>
              <a:t>2023-2027</a:t>
            </a:r>
          </a:p>
        </p:txBody>
      </p:sp>
      <p:pic>
        <p:nvPicPr>
          <p:cNvPr id="10" name="Bildobjekt 9" descr="Bild av dokumentet om rekommendation till regioner om fortsatt utveckling av systemet för kunskapsstyrning.">
            <a:extLst>
              <a:ext uri="{FF2B5EF4-FFF2-40B4-BE49-F238E27FC236}">
                <a16:creationId xmlns:a16="http://schemas.microsoft.com/office/drawing/2014/main" id="{C44FBB90-FCAC-ECCC-0D03-A5D4CD76D773}"/>
              </a:ext>
            </a:extLst>
          </p:cNvPr>
          <p:cNvPicPr>
            <a:picLocks noChangeAspect="1"/>
          </p:cNvPicPr>
          <p:nvPr/>
        </p:nvPicPr>
        <p:blipFill>
          <a:blip r:embed="rId3"/>
          <a:stretch>
            <a:fillRect/>
          </a:stretch>
        </p:blipFill>
        <p:spPr>
          <a:xfrm rot="409702">
            <a:off x="5991174" y="436701"/>
            <a:ext cx="4707991" cy="6712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0075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F3D7D69-10D0-72C4-3CE2-13600AA6A0E6}"/>
              </a:ext>
            </a:extLst>
          </p:cNvPr>
          <p:cNvSpPr>
            <a:spLocks noGrp="1"/>
          </p:cNvSpPr>
          <p:nvPr>
            <p:ph type="ctrTitle"/>
          </p:nvPr>
        </p:nvSpPr>
        <p:spPr>
          <a:xfrm>
            <a:off x="988742" y="884794"/>
            <a:ext cx="9972026" cy="609793"/>
          </a:xfrm>
        </p:spPr>
        <p:txBody>
          <a:bodyPr>
            <a:normAutofit fontScale="90000"/>
          </a:bodyPr>
          <a:lstStyle/>
          <a:p>
            <a:r>
              <a:rPr lang="sv-SE" sz="2900" dirty="0"/>
              <a:t>Inriktning för fortsatt utveckling av systemet för kunskapsstyrning:</a:t>
            </a:r>
            <a:br>
              <a:rPr lang="sv-SE" dirty="0"/>
            </a:br>
            <a:r>
              <a:rPr lang="sv-SE" dirty="0"/>
              <a:t>Regionerna ska i första hand ha fokus på: </a:t>
            </a:r>
          </a:p>
        </p:txBody>
      </p:sp>
      <p:sp>
        <p:nvSpPr>
          <p:cNvPr id="5" name="Platshållare för text 4">
            <a:extLst>
              <a:ext uri="{FF2B5EF4-FFF2-40B4-BE49-F238E27FC236}">
                <a16:creationId xmlns:a16="http://schemas.microsoft.com/office/drawing/2014/main" id="{F7CE8A87-8486-5A34-7B85-1DE5CC1FB076}"/>
              </a:ext>
            </a:extLst>
          </p:cNvPr>
          <p:cNvSpPr>
            <a:spLocks noGrp="1"/>
          </p:cNvSpPr>
          <p:nvPr>
            <p:ph type="body" sz="quarter" idx="10"/>
          </p:nvPr>
        </p:nvSpPr>
        <p:spPr>
          <a:xfrm>
            <a:off x="989013" y="1736653"/>
            <a:ext cx="9144000" cy="4186238"/>
          </a:xfrm>
        </p:spPr>
        <p:txBody>
          <a:bodyPr>
            <a:normAutofit/>
          </a:bodyPr>
          <a:lstStyle/>
          <a:p>
            <a:pPr marL="342900" indent="-342900">
              <a:buFont typeface="Arial" panose="020B0604020202020204" pitchFamily="34" charset="0"/>
              <a:buChar char="•"/>
            </a:pPr>
            <a:r>
              <a:rPr lang="sv-SE" sz="2400" dirty="0"/>
              <a:t>Lokalt införande</a:t>
            </a:r>
          </a:p>
          <a:p>
            <a:pPr marL="342900" indent="-342900">
              <a:buFont typeface="Arial" panose="020B0604020202020204" pitchFamily="34" charset="0"/>
              <a:buChar char="•"/>
            </a:pPr>
            <a:r>
              <a:rPr lang="sv-SE" sz="2400" dirty="0"/>
              <a:t>Uppföljning, medicinska resultat, oönskade variationer samt effektivitet i användning av befintliga resurser</a:t>
            </a:r>
          </a:p>
          <a:p>
            <a:pPr marL="342900" indent="-342900">
              <a:buFont typeface="Arial" panose="020B0604020202020204" pitchFamily="34" charset="0"/>
              <a:buChar char="•"/>
            </a:pPr>
            <a:r>
              <a:rPr lang="sv-SE" sz="2400" dirty="0"/>
              <a:t>Tillgängliggörande av aktuella kunskapsstöd </a:t>
            </a:r>
          </a:p>
          <a:p>
            <a:pPr marL="342900" indent="-342900">
              <a:buFont typeface="Arial" panose="020B0604020202020204" pitchFamily="34" charset="0"/>
              <a:buChar char="•"/>
            </a:pPr>
            <a:r>
              <a:rPr lang="sv-SE" sz="2400" dirty="0"/>
              <a:t>Nyttjande av patientkraften och stärka patientperspektivet</a:t>
            </a:r>
          </a:p>
          <a:p>
            <a:pPr marL="342900" indent="-342900">
              <a:buFont typeface="Arial" panose="020B0604020202020204" pitchFamily="34" charset="0"/>
              <a:buChar char="•"/>
            </a:pPr>
            <a:r>
              <a:rPr lang="sv-SE" sz="2400" dirty="0"/>
              <a:t>Samspel med kommunerna</a:t>
            </a:r>
          </a:p>
          <a:p>
            <a:pPr marL="342900" indent="-342900">
              <a:buFont typeface="Arial" panose="020B0604020202020204" pitchFamily="34" charset="0"/>
              <a:buChar char="•"/>
            </a:pPr>
            <a:r>
              <a:rPr lang="sv-SE" sz="2400" dirty="0"/>
              <a:t>Underlag till politisk ledning</a:t>
            </a:r>
          </a:p>
          <a:p>
            <a:pPr marL="342900" indent="-342900">
              <a:buFont typeface="Arial" panose="020B0604020202020204" pitchFamily="34" charset="0"/>
              <a:buChar char="•"/>
            </a:pPr>
            <a:r>
              <a:rPr lang="sv-SE" sz="2400" dirty="0"/>
              <a:t>Att utsedda representanter arbetar utifrån vision, god vård och helhetssyn</a:t>
            </a:r>
          </a:p>
          <a:p>
            <a:endParaRPr lang="sv-SE" dirty="0"/>
          </a:p>
        </p:txBody>
      </p:sp>
    </p:spTree>
    <p:extLst>
      <p:ext uri="{BB962C8B-B14F-4D97-AF65-F5344CB8AC3E}">
        <p14:creationId xmlns:p14="http://schemas.microsoft.com/office/powerpoint/2010/main" val="161031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ktangel 163">
            <a:extLst>
              <a:ext uri="{FF2B5EF4-FFF2-40B4-BE49-F238E27FC236}">
                <a16:creationId xmlns:a16="http://schemas.microsoft.com/office/drawing/2014/main" id="{A07B1409-F366-1240-BDCA-6FE6877DCCB2}"/>
              </a:ext>
            </a:extLst>
          </p:cNvPr>
          <p:cNvSpPr/>
          <p:nvPr/>
        </p:nvSpPr>
        <p:spPr>
          <a:xfrm>
            <a:off x="614563" y="1914161"/>
            <a:ext cx="10815435" cy="3503408"/>
          </a:xfrm>
          <a:prstGeom prst="rect">
            <a:avLst/>
          </a:prstGeom>
          <a:solidFill>
            <a:schemeClr val="bg2">
              <a:lumMod val="9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6" name="textruta 105">
            <a:extLst>
              <a:ext uri="{FF2B5EF4-FFF2-40B4-BE49-F238E27FC236}">
                <a16:creationId xmlns:a16="http://schemas.microsoft.com/office/drawing/2014/main" id="{082F88D5-39D8-2C47-AB96-E724939A5012}"/>
              </a:ext>
            </a:extLst>
          </p:cNvPr>
          <p:cNvSpPr txBox="1"/>
          <p:nvPr/>
        </p:nvSpPr>
        <p:spPr>
          <a:xfrm>
            <a:off x="4557183" y="1881051"/>
            <a:ext cx="3977640" cy="2628925"/>
          </a:xfrm>
          <a:prstGeom prst="rect">
            <a:avLst/>
          </a:prstGeom>
          <a:noFill/>
        </p:spPr>
        <p:txBody>
          <a:bodyPr wrap="square" rtlCol="0">
            <a:spAutoFit/>
          </a:bodyPr>
          <a:lstStyle/>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Levnadsvanor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Lung- och allergisjukdomar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Nervsystemets 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Njur- och urinvägssjukdomar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Mag- och tarmsjukdomar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Medicinsk diagnostik</a:t>
            </a:r>
          </a:p>
          <a:p>
            <a:pPr marL="0" marR="0" lvl="0" indent="0" algn="l" defTabSz="914400" rtl="0" eaLnBrk="1" fontAlgn="auto" latinLnBrk="0" hangingPunct="1">
              <a:lnSpc>
                <a:spcPts val="2480"/>
              </a:lnSpc>
              <a:spcBef>
                <a:spcPts val="0"/>
              </a:spcBef>
              <a:spcAft>
                <a:spcPts val="60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Perioperativ vård, intensivvård och transplantation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Psykisk hälsa</a:t>
            </a:r>
          </a:p>
        </p:txBody>
      </p:sp>
      <p:sp>
        <p:nvSpPr>
          <p:cNvPr id="108" name="Rektangel 107">
            <a:extLst>
              <a:ext uri="{FF2B5EF4-FFF2-40B4-BE49-F238E27FC236}">
                <a16:creationId xmlns:a16="http://schemas.microsoft.com/office/drawing/2014/main" id="{8BC9D11D-23BB-4F43-993A-DFF68BF151A2}"/>
              </a:ext>
            </a:extLst>
          </p:cNvPr>
          <p:cNvSpPr/>
          <p:nvPr/>
        </p:nvSpPr>
        <p:spPr>
          <a:xfrm>
            <a:off x="615149" y="1440431"/>
            <a:ext cx="10823311" cy="472641"/>
          </a:xfrm>
          <a:prstGeom prst="rect">
            <a:avLst/>
          </a:prstGeom>
          <a:solidFill>
            <a:srgbClr val="377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9" name="Rektangel 108">
            <a:extLst>
              <a:ext uri="{FF2B5EF4-FFF2-40B4-BE49-F238E27FC236}">
                <a16:creationId xmlns:a16="http://schemas.microsoft.com/office/drawing/2014/main" id="{C3194003-6A98-A44B-9040-9411050F8282}"/>
              </a:ext>
            </a:extLst>
          </p:cNvPr>
          <p:cNvSpPr/>
          <p:nvPr/>
        </p:nvSpPr>
        <p:spPr>
          <a:xfrm>
            <a:off x="623025" y="1458002"/>
            <a:ext cx="1097655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FFFFFF"/>
                </a:solidFill>
                <a:effectLst/>
                <a:uLnTx/>
                <a:uFillTx/>
                <a:latin typeface="Calibri" panose="020F0502020204030204"/>
                <a:ea typeface="+mn-ea"/>
                <a:cs typeface="+mn-cs"/>
              </a:rPr>
              <a:t>NATIONELLA PROGRAMOMRÅDEN (NPO)</a:t>
            </a:r>
            <a:br>
              <a:rPr kumimoji="0" lang="sv-SE" sz="2000" b="0" i="0" u="none" strike="noStrike" kern="1200" cap="none" spc="0" normalizeH="0" baseline="0" noProof="0" dirty="0">
                <a:ln>
                  <a:noFill/>
                </a:ln>
                <a:solidFill>
                  <a:srgbClr val="FFFFFF"/>
                </a:solidFill>
                <a:effectLst/>
                <a:uLnTx/>
                <a:uFillTx/>
                <a:latin typeface="Calibri" panose="020F0502020204030204"/>
                <a:ea typeface="+mn-ea"/>
                <a:cs typeface="+mn-cs"/>
              </a:rPr>
            </a:br>
            <a:endParaRPr kumimoji="0" lang="sv-SE"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1" name="Rektangel 110">
            <a:extLst>
              <a:ext uri="{FF2B5EF4-FFF2-40B4-BE49-F238E27FC236}">
                <a16:creationId xmlns:a16="http://schemas.microsoft.com/office/drawing/2014/main" id="{098EA5BC-3FAB-BB44-89C2-57DB4FFBD9BC}"/>
              </a:ext>
            </a:extLst>
          </p:cNvPr>
          <p:cNvSpPr/>
          <p:nvPr/>
        </p:nvSpPr>
        <p:spPr>
          <a:xfrm>
            <a:off x="8793317" y="4747365"/>
            <a:ext cx="24969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Nationella primärvårdsrådet</a:t>
            </a:r>
          </a:p>
        </p:txBody>
      </p:sp>
      <p:sp>
        <p:nvSpPr>
          <p:cNvPr id="114" name="textruta 113">
            <a:extLst>
              <a:ext uri="{FF2B5EF4-FFF2-40B4-BE49-F238E27FC236}">
                <a16:creationId xmlns:a16="http://schemas.microsoft.com/office/drawing/2014/main" id="{DD27EAE4-33BA-B342-ABF0-6609323A2186}"/>
              </a:ext>
            </a:extLst>
          </p:cNvPr>
          <p:cNvSpPr txBox="1"/>
          <p:nvPr/>
        </p:nvSpPr>
        <p:spPr>
          <a:xfrm>
            <a:off x="8793317" y="1954203"/>
            <a:ext cx="2672881" cy="3145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Rehabilitering, habilitering och försäkringsmedicin</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Reumatiska 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Rörelseorganens 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Sällsynta 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Tandvård</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Äldres hälsa och palliativ vård</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Ögonsjukdomar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Öron-, näsa- och halssjukdomar</a:t>
            </a:r>
          </a:p>
          <a:p>
            <a:pPr marL="0" marR="0" lvl="0" indent="0" algn="l" defTabSz="914400" rtl="0" eaLnBrk="1" fontAlgn="auto" latinLnBrk="0" hangingPunct="1">
              <a:lnSpc>
                <a:spcPts val="248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5" name="textruta 114">
            <a:extLst>
              <a:ext uri="{FF2B5EF4-FFF2-40B4-BE49-F238E27FC236}">
                <a16:creationId xmlns:a16="http://schemas.microsoft.com/office/drawing/2014/main" id="{608E2FA2-1697-5D44-A4D1-819B8D539250}"/>
              </a:ext>
            </a:extLst>
          </p:cNvPr>
          <p:cNvSpPr txBox="1"/>
          <p:nvPr/>
        </p:nvSpPr>
        <p:spPr>
          <a:xfrm>
            <a:off x="864894" y="1881051"/>
            <a:ext cx="3587313" cy="3485570"/>
          </a:xfrm>
          <a:prstGeom prst="rect">
            <a:avLst/>
          </a:prstGeom>
          <a:noFill/>
        </p:spPr>
        <p:txBody>
          <a:bodyPr wrap="square" rtlCol="0">
            <a:spAutoFit/>
          </a:bodyPr>
          <a:lstStyle/>
          <a:p>
            <a:pPr marL="0" marR="0" lvl="0" indent="0" algn="l" defTabSz="914400" rtl="0" eaLnBrk="1" fontAlgn="b"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Akut vård</a:t>
            </a:r>
          </a:p>
          <a:p>
            <a:pPr marL="0" marR="0" lvl="0" indent="0" algn="l" defTabSz="914400" rtl="0" eaLnBrk="1" fontAlgn="auto" latinLnBrk="0" hangingPunct="1">
              <a:lnSpc>
                <a:spcPts val="2480"/>
              </a:lnSpc>
              <a:spcBef>
                <a:spcPts val="0"/>
              </a:spcBef>
              <a:spcAft>
                <a:spcPts val="60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Barns och ungdomars hälsa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Cancersjukdomar </a:t>
            </a:r>
            <a:r>
              <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rPr>
              <a:t>(utgörs av RCC i samverkan)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Vilande värdskap Norra</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Endokrina 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Hjärt- och kärlsjukdomar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Hud- och könssjukdomar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Infektionssjukdomar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Kvinnosjukdomar och förlossning</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Kirurgi och plastikkirurgi</a:t>
            </a:r>
          </a:p>
          <a:p>
            <a:pPr marL="0" marR="0" lvl="0" indent="0" algn="l" defTabSz="914400" rtl="0" eaLnBrk="1" fontAlgn="auto" latinLnBrk="0" hangingPunct="1">
              <a:lnSpc>
                <a:spcPts val="248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6" name="Triangel 115">
            <a:extLst>
              <a:ext uri="{FF2B5EF4-FFF2-40B4-BE49-F238E27FC236}">
                <a16:creationId xmlns:a16="http://schemas.microsoft.com/office/drawing/2014/main" id="{2C515A83-3731-DA48-BE56-C7DF531EBBAD}"/>
              </a:ext>
            </a:extLst>
          </p:cNvPr>
          <p:cNvSpPr/>
          <p:nvPr/>
        </p:nvSpPr>
        <p:spPr>
          <a:xfrm rot="5400000">
            <a:off x="713009" y="2015283"/>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7" name="Triangel 116">
            <a:extLst>
              <a:ext uri="{FF2B5EF4-FFF2-40B4-BE49-F238E27FC236}">
                <a16:creationId xmlns:a16="http://schemas.microsoft.com/office/drawing/2014/main" id="{9ADE7C7D-21D3-F74D-83A4-FC7E6ECA09E9}"/>
              </a:ext>
            </a:extLst>
          </p:cNvPr>
          <p:cNvSpPr/>
          <p:nvPr/>
        </p:nvSpPr>
        <p:spPr>
          <a:xfrm rot="5400000">
            <a:off x="713009" y="2357569"/>
            <a:ext cx="180033" cy="1552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8" name="Triangel 117">
            <a:extLst>
              <a:ext uri="{FF2B5EF4-FFF2-40B4-BE49-F238E27FC236}">
                <a16:creationId xmlns:a16="http://schemas.microsoft.com/office/drawing/2014/main" id="{DD28A3CA-BAA6-D541-8153-EF6BF4C56E1C}"/>
              </a:ext>
            </a:extLst>
          </p:cNvPr>
          <p:cNvSpPr/>
          <p:nvPr/>
        </p:nvSpPr>
        <p:spPr>
          <a:xfrm rot="5400000">
            <a:off x="713009" y="2688969"/>
            <a:ext cx="180033" cy="15520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9" name="Triangel 118">
            <a:extLst>
              <a:ext uri="{FF2B5EF4-FFF2-40B4-BE49-F238E27FC236}">
                <a16:creationId xmlns:a16="http://schemas.microsoft.com/office/drawing/2014/main" id="{48415E9D-AAB2-CE40-8990-B796E74CCBE8}"/>
              </a:ext>
            </a:extLst>
          </p:cNvPr>
          <p:cNvSpPr/>
          <p:nvPr/>
        </p:nvSpPr>
        <p:spPr>
          <a:xfrm rot="5400000">
            <a:off x="713009" y="3161887"/>
            <a:ext cx="180033" cy="155201"/>
          </a:xfrm>
          <a:prstGeom prst="triangle">
            <a:avLst/>
          </a:prstGeom>
          <a:solidFill>
            <a:srgbClr val="26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0" name="Triangel 119">
            <a:extLst>
              <a:ext uri="{FF2B5EF4-FFF2-40B4-BE49-F238E27FC236}">
                <a16:creationId xmlns:a16="http://schemas.microsoft.com/office/drawing/2014/main" id="{C10D25F8-8F70-0147-8B1A-5F9A78750F62}"/>
              </a:ext>
            </a:extLst>
          </p:cNvPr>
          <p:cNvSpPr/>
          <p:nvPr/>
        </p:nvSpPr>
        <p:spPr>
          <a:xfrm rot="5400000">
            <a:off x="713009" y="3482401"/>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1" name="Triangel 120">
            <a:extLst>
              <a:ext uri="{FF2B5EF4-FFF2-40B4-BE49-F238E27FC236}">
                <a16:creationId xmlns:a16="http://schemas.microsoft.com/office/drawing/2014/main" id="{2E30D6E4-E279-A143-8972-AFE40949C4EB}"/>
              </a:ext>
            </a:extLst>
          </p:cNvPr>
          <p:cNvSpPr/>
          <p:nvPr/>
        </p:nvSpPr>
        <p:spPr>
          <a:xfrm rot="5400000">
            <a:off x="713009" y="3802915"/>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2" name="Triangel 121">
            <a:extLst>
              <a:ext uri="{FF2B5EF4-FFF2-40B4-BE49-F238E27FC236}">
                <a16:creationId xmlns:a16="http://schemas.microsoft.com/office/drawing/2014/main" id="{DDCE6FC2-C563-F34C-8602-5D7A221BBD7F}"/>
              </a:ext>
            </a:extLst>
          </p:cNvPr>
          <p:cNvSpPr/>
          <p:nvPr/>
        </p:nvSpPr>
        <p:spPr>
          <a:xfrm rot="5400000">
            <a:off x="713009" y="4123429"/>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3" name="Triangel 122">
            <a:extLst>
              <a:ext uri="{FF2B5EF4-FFF2-40B4-BE49-F238E27FC236}">
                <a16:creationId xmlns:a16="http://schemas.microsoft.com/office/drawing/2014/main" id="{DE71F957-2B11-2647-942B-1E96D81A024B}"/>
              </a:ext>
            </a:extLst>
          </p:cNvPr>
          <p:cNvSpPr/>
          <p:nvPr/>
        </p:nvSpPr>
        <p:spPr>
          <a:xfrm rot="5400000">
            <a:off x="713009" y="4443944"/>
            <a:ext cx="180033" cy="1552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5" name="Triangel 124">
            <a:extLst>
              <a:ext uri="{FF2B5EF4-FFF2-40B4-BE49-F238E27FC236}">
                <a16:creationId xmlns:a16="http://schemas.microsoft.com/office/drawing/2014/main" id="{17771540-C64E-CE4D-B546-DF5949D1C764}"/>
              </a:ext>
            </a:extLst>
          </p:cNvPr>
          <p:cNvSpPr/>
          <p:nvPr/>
        </p:nvSpPr>
        <p:spPr>
          <a:xfrm rot="5400000">
            <a:off x="4387334" y="2015283"/>
            <a:ext cx="180033" cy="155201"/>
          </a:xfrm>
          <a:prstGeom prst="triangle">
            <a:avLst/>
          </a:prstGeom>
          <a:solidFill>
            <a:srgbClr val="26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6" name="Triangel 125">
            <a:extLst>
              <a:ext uri="{FF2B5EF4-FFF2-40B4-BE49-F238E27FC236}">
                <a16:creationId xmlns:a16="http://schemas.microsoft.com/office/drawing/2014/main" id="{CFF2EEBF-13FC-D142-8954-91AC88D02A32}"/>
              </a:ext>
            </a:extLst>
          </p:cNvPr>
          <p:cNvSpPr/>
          <p:nvPr/>
        </p:nvSpPr>
        <p:spPr>
          <a:xfrm rot="5400000">
            <a:off x="4387334" y="2335797"/>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7" name="Triangel 126">
            <a:extLst>
              <a:ext uri="{FF2B5EF4-FFF2-40B4-BE49-F238E27FC236}">
                <a16:creationId xmlns:a16="http://schemas.microsoft.com/office/drawing/2014/main" id="{F011A9A2-CC6E-964D-9C4F-6B76C41800B9}"/>
              </a:ext>
            </a:extLst>
          </p:cNvPr>
          <p:cNvSpPr/>
          <p:nvPr/>
        </p:nvSpPr>
        <p:spPr>
          <a:xfrm rot="5400000">
            <a:off x="4387334" y="2656311"/>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8" name="Triangel 127">
            <a:extLst>
              <a:ext uri="{FF2B5EF4-FFF2-40B4-BE49-F238E27FC236}">
                <a16:creationId xmlns:a16="http://schemas.microsoft.com/office/drawing/2014/main" id="{98F80365-C462-C148-A37A-E070CAAD2D61}"/>
              </a:ext>
            </a:extLst>
          </p:cNvPr>
          <p:cNvSpPr/>
          <p:nvPr/>
        </p:nvSpPr>
        <p:spPr>
          <a:xfrm rot="5400000">
            <a:off x="4387334" y="2976825"/>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9" name="Triangel 128">
            <a:extLst>
              <a:ext uri="{FF2B5EF4-FFF2-40B4-BE49-F238E27FC236}">
                <a16:creationId xmlns:a16="http://schemas.microsoft.com/office/drawing/2014/main" id="{CCB349D0-1659-F542-B389-672CF2F43EAC}"/>
              </a:ext>
            </a:extLst>
          </p:cNvPr>
          <p:cNvSpPr/>
          <p:nvPr/>
        </p:nvSpPr>
        <p:spPr>
          <a:xfrm rot="5400000">
            <a:off x="4387334" y="3297339"/>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0" name="Triangel 129">
            <a:extLst>
              <a:ext uri="{FF2B5EF4-FFF2-40B4-BE49-F238E27FC236}">
                <a16:creationId xmlns:a16="http://schemas.microsoft.com/office/drawing/2014/main" id="{6B332B48-CEE6-FD47-BC15-CB974C4C53E8}"/>
              </a:ext>
            </a:extLst>
          </p:cNvPr>
          <p:cNvSpPr/>
          <p:nvPr/>
        </p:nvSpPr>
        <p:spPr>
          <a:xfrm rot="5400000">
            <a:off x="4387334" y="3617853"/>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1" name="Triangel 130">
            <a:extLst>
              <a:ext uri="{FF2B5EF4-FFF2-40B4-BE49-F238E27FC236}">
                <a16:creationId xmlns:a16="http://schemas.microsoft.com/office/drawing/2014/main" id="{116184B3-398A-2240-B8C7-C7A809E21B2F}"/>
              </a:ext>
            </a:extLst>
          </p:cNvPr>
          <p:cNvSpPr/>
          <p:nvPr/>
        </p:nvSpPr>
        <p:spPr>
          <a:xfrm rot="5400000">
            <a:off x="4387334" y="3938367"/>
            <a:ext cx="180033" cy="155201"/>
          </a:xfrm>
          <a:prstGeom prst="triangle">
            <a:avLst/>
          </a:prstGeom>
          <a:solidFill>
            <a:srgbClr val="26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3" name="Triangel 132">
            <a:extLst>
              <a:ext uri="{FF2B5EF4-FFF2-40B4-BE49-F238E27FC236}">
                <a16:creationId xmlns:a16="http://schemas.microsoft.com/office/drawing/2014/main" id="{86C28E39-1DDE-E54A-A4F3-B6B2B9267EBE}"/>
              </a:ext>
            </a:extLst>
          </p:cNvPr>
          <p:cNvSpPr/>
          <p:nvPr/>
        </p:nvSpPr>
        <p:spPr>
          <a:xfrm rot="5400000">
            <a:off x="8589511" y="2055039"/>
            <a:ext cx="180033" cy="1552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4" name="Triangel 133">
            <a:extLst>
              <a:ext uri="{FF2B5EF4-FFF2-40B4-BE49-F238E27FC236}">
                <a16:creationId xmlns:a16="http://schemas.microsoft.com/office/drawing/2014/main" id="{A6B4E87E-EFD2-BE42-9455-BBC4FA885D22}"/>
              </a:ext>
            </a:extLst>
          </p:cNvPr>
          <p:cNvSpPr/>
          <p:nvPr/>
        </p:nvSpPr>
        <p:spPr>
          <a:xfrm rot="5400000">
            <a:off x="8589511" y="2530869"/>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5" name="Triangel 134">
            <a:extLst>
              <a:ext uri="{FF2B5EF4-FFF2-40B4-BE49-F238E27FC236}">
                <a16:creationId xmlns:a16="http://schemas.microsoft.com/office/drawing/2014/main" id="{271A1FC3-25B3-A944-B5AE-2F056709549D}"/>
              </a:ext>
            </a:extLst>
          </p:cNvPr>
          <p:cNvSpPr/>
          <p:nvPr/>
        </p:nvSpPr>
        <p:spPr>
          <a:xfrm rot="5400000">
            <a:off x="8589511" y="2863575"/>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6" name="Triangel 135">
            <a:extLst>
              <a:ext uri="{FF2B5EF4-FFF2-40B4-BE49-F238E27FC236}">
                <a16:creationId xmlns:a16="http://schemas.microsoft.com/office/drawing/2014/main" id="{0E416B48-3261-2844-B6C4-BB6FEF01ADDF}"/>
              </a:ext>
            </a:extLst>
          </p:cNvPr>
          <p:cNvSpPr/>
          <p:nvPr/>
        </p:nvSpPr>
        <p:spPr>
          <a:xfrm rot="5400000">
            <a:off x="8589511" y="3196281"/>
            <a:ext cx="180033" cy="155201"/>
          </a:xfrm>
          <a:prstGeom prst="triangle">
            <a:avLst/>
          </a:prstGeom>
          <a:solidFill>
            <a:srgbClr val="377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7" name="Triangel 136">
            <a:extLst>
              <a:ext uri="{FF2B5EF4-FFF2-40B4-BE49-F238E27FC236}">
                <a16:creationId xmlns:a16="http://schemas.microsoft.com/office/drawing/2014/main" id="{7C0A42AD-B539-A541-97B2-00F0049439E1}"/>
              </a:ext>
            </a:extLst>
          </p:cNvPr>
          <p:cNvSpPr/>
          <p:nvPr/>
        </p:nvSpPr>
        <p:spPr>
          <a:xfrm rot="5400000">
            <a:off x="8589511" y="3528987"/>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8" name="Triangel 137">
            <a:extLst>
              <a:ext uri="{FF2B5EF4-FFF2-40B4-BE49-F238E27FC236}">
                <a16:creationId xmlns:a16="http://schemas.microsoft.com/office/drawing/2014/main" id="{A8A6238A-447C-7F48-BA42-3CC253DBABDB}"/>
              </a:ext>
            </a:extLst>
          </p:cNvPr>
          <p:cNvSpPr/>
          <p:nvPr/>
        </p:nvSpPr>
        <p:spPr>
          <a:xfrm rot="5400000">
            <a:off x="8589511" y="3861693"/>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9" name="Triangel 138">
            <a:extLst>
              <a:ext uri="{FF2B5EF4-FFF2-40B4-BE49-F238E27FC236}">
                <a16:creationId xmlns:a16="http://schemas.microsoft.com/office/drawing/2014/main" id="{157EA9EE-176E-3D45-90CF-8E2836DA23C6}"/>
              </a:ext>
            </a:extLst>
          </p:cNvPr>
          <p:cNvSpPr/>
          <p:nvPr/>
        </p:nvSpPr>
        <p:spPr>
          <a:xfrm rot="5400000">
            <a:off x="8589511" y="4194399"/>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0" name="Triangel 139">
            <a:extLst>
              <a:ext uri="{FF2B5EF4-FFF2-40B4-BE49-F238E27FC236}">
                <a16:creationId xmlns:a16="http://schemas.microsoft.com/office/drawing/2014/main" id="{03510D56-2408-E542-BC0B-863AE56FD99E}"/>
              </a:ext>
            </a:extLst>
          </p:cNvPr>
          <p:cNvSpPr/>
          <p:nvPr/>
        </p:nvSpPr>
        <p:spPr>
          <a:xfrm rot="5400000">
            <a:off x="8589511" y="4527106"/>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2" name="textruta 141">
            <a:extLst>
              <a:ext uri="{FF2B5EF4-FFF2-40B4-BE49-F238E27FC236}">
                <a16:creationId xmlns:a16="http://schemas.microsoft.com/office/drawing/2014/main" id="{33FF78C0-CEC2-F84B-88CA-D25A391703F0}"/>
              </a:ext>
            </a:extLst>
          </p:cNvPr>
          <p:cNvSpPr txBox="1"/>
          <p:nvPr/>
        </p:nvSpPr>
        <p:spPr>
          <a:xfrm>
            <a:off x="735363" y="5802597"/>
            <a:ext cx="5499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Norra</a:t>
            </a:r>
          </a:p>
        </p:txBody>
      </p:sp>
      <p:sp>
        <p:nvSpPr>
          <p:cNvPr id="143" name="Triangel 142">
            <a:extLst>
              <a:ext uri="{FF2B5EF4-FFF2-40B4-BE49-F238E27FC236}">
                <a16:creationId xmlns:a16="http://schemas.microsoft.com/office/drawing/2014/main" id="{A907F3C4-A16C-F842-BABA-E821048FE900}"/>
              </a:ext>
            </a:extLst>
          </p:cNvPr>
          <p:cNvSpPr/>
          <p:nvPr/>
        </p:nvSpPr>
        <p:spPr>
          <a:xfrm rot="5400000">
            <a:off x="604825" y="5867444"/>
            <a:ext cx="180033" cy="155201"/>
          </a:xfrm>
          <a:prstGeom prst="triangle">
            <a:avLst/>
          </a:prstGeom>
          <a:solidFill>
            <a:srgbClr val="26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5" name="textruta 144">
            <a:extLst>
              <a:ext uri="{FF2B5EF4-FFF2-40B4-BE49-F238E27FC236}">
                <a16:creationId xmlns:a16="http://schemas.microsoft.com/office/drawing/2014/main" id="{9A9A1E26-09F0-4B41-8E76-EDFFD5B3B6A8}"/>
              </a:ext>
            </a:extLst>
          </p:cNvPr>
          <p:cNvSpPr txBox="1"/>
          <p:nvPr/>
        </p:nvSpPr>
        <p:spPr>
          <a:xfrm>
            <a:off x="1521566" y="5802597"/>
            <a:ext cx="13902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Stockholm-Gotland</a:t>
            </a:r>
          </a:p>
        </p:txBody>
      </p:sp>
      <p:sp>
        <p:nvSpPr>
          <p:cNvPr id="146" name="Triangel 145">
            <a:extLst>
              <a:ext uri="{FF2B5EF4-FFF2-40B4-BE49-F238E27FC236}">
                <a16:creationId xmlns:a16="http://schemas.microsoft.com/office/drawing/2014/main" id="{AFCF30A0-EBD5-DE4E-B0D3-62408F9B0E72}"/>
              </a:ext>
            </a:extLst>
          </p:cNvPr>
          <p:cNvSpPr/>
          <p:nvPr/>
        </p:nvSpPr>
        <p:spPr>
          <a:xfrm rot="5400000">
            <a:off x="1391028" y="5867444"/>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8" name="textruta 147">
            <a:extLst>
              <a:ext uri="{FF2B5EF4-FFF2-40B4-BE49-F238E27FC236}">
                <a16:creationId xmlns:a16="http://schemas.microsoft.com/office/drawing/2014/main" id="{406F1288-F996-9F40-8CD6-40577FB3ADA1}"/>
              </a:ext>
            </a:extLst>
          </p:cNvPr>
          <p:cNvSpPr txBox="1"/>
          <p:nvPr/>
        </p:nvSpPr>
        <p:spPr>
          <a:xfrm>
            <a:off x="3170105" y="5802597"/>
            <a:ext cx="73026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Sydöstra</a:t>
            </a:r>
          </a:p>
        </p:txBody>
      </p:sp>
      <p:sp>
        <p:nvSpPr>
          <p:cNvPr id="149" name="Triangel 148">
            <a:extLst>
              <a:ext uri="{FF2B5EF4-FFF2-40B4-BE49-F238E27FC236}">
                <a16:creationId xmlns:a16="http://schemas.microsoft.com/office/drawing/2014/main" id="{E5F5BFA9-C476-4C4E-B639-42A3AAE7C3A1}"/>
              </a:ext>
            </a:extLst>
          </p:cNvPr>
          <p:cNvSpPr/>
          <p:nvPr/>
        </p:nvSpPr>
        <p:spPr>
          <a:xfrm rot="5400000">
            <a:off x="3039567" y="5867444"/>
            <a:ext cx="180033" cy="1552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1" name="textruta 150">
            <a:extLst>
              <a:ext uri="{FF2B5EF4-FFF2-40B4-BE49-F238E27FC236}">
                <a16:creationId xmlns:a16="http://schemas.microsoft.com/office/drawing/2014/main" id="{9817D101-9C6A-3445-970F-D74D74827C4C}"/>
              </a:ext>
            </a:extLst>
          </p:cNvPr>
          <p:cNvSpPr txBox="1"/>
          <p:nvPr/>
        </p:nvSpPr>
        <p:spPr>
          <a:xfrm>
            <a:off x="4136614" y="5802597"/>
            <a:ext cx="5499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Södra</a:t>
            </a:r>
          </a:p>
        </p:txBody>
      </p:sp>
      <p:sp>
        <p:nvSpPr>
          <p:cNvPr id="152" name="Triangel 151">
            <a:extLst>
              <a:ext uri="{FF2B5EF4-FFF2-40B4-BE49-F238E27FC236}">
                <a16:creationId xmlns:a16="http://schemas.microsoft.com/office/drawing/2014/main" id="{509A0551-C844-E74A-A7A6-ED94EEC549E1}"/>
              </a:ext>
            </a:extLst>
          </p:cNvPr>
          <p:cNvSpPr/>
          <p:nvPr/>
        </p:nvSpPr>
        <p:spPr>
          <a:xfrm rot="5400000">
            <a:off x="4006076" y="5867444"/>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4" name="textruta 153">
            <a:extLst>
              <a:ext uri="{FF2B5EF4-FFF2-40B4-BE49-F238E27FC236}">
                <a16:creationId xmlns:a16="http://schemas.microsoft.com/office/drawing/2014/main" id="{C526D860-E545-C145-8180-E560F6ACD9C0}"/>
              </a:ext>
            </a:extLst>
          </p:cNvPr>
          <p:cNvSpPr txBox="1"/>
          <p:nvPr/>
        </p:nvSpPr>
        <p:spPr>
          <a:xfrm>
            <a:off x="4939321" y="5802597"/>
            <a:ext cx="1056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Mellansverige</a:t>
            </a:r>
          </a:p>
        </p:txBody>
      </p:sp>
      <p:sp>
        <p:nvSpPr>
          <p:cNvPr id="155" name="Triangel 154">
            <a:extLst>
              <a:ext uri="{FF2B5EF4-FFF2-40B4-BE49-F238E27FC236}">
                <a16:creationId xmlns:a16="http://schemas.microsoft.com/office/drawing/2014/main" id="{AA7C548B-676B-6F47-943F-401F276F1C7A}"/>
              </a:ext>
            </a:extLst>
          </p:cNvPr>
          <p:cNvSpPr/>
          <p:nvPr/>
        </p:nvSpPr>
        <p:spPr>
          <a:xfrm rot="5400000">
            <a:off x="4808783" y="5867444"/>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7" name="textruta 156">
            <a:extLst>
              <a:ext uri="{FF2B5EF4-FFF2-40B4-BE49-F238E27FC236}">
                <a16:creationId xmlns:a16="http://schemas.microsoft.com/office/drawing/2014/main" id="{136E6D02-7ED0-0C49-82BB-869AAE445011}"/>
              </a:ext>
            </a:extLst>
          </p:cNvPr>
          <p:cNvSpPr txBox="1"/>
          <p:nvPr/>
        </p:nvSpPr>
        <p:spPr>
          <a:xfrm>
            <a:off x="6334358" y="5802597"/>
            <a:ext cx="58144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Västra</a:t>
            </a:r>
          </a:p>
        </p:txBody>
      </p:sp>
      <p:sp>
        <p:nvSpPr>
          <p:cNvPr id="158" name="Triangel 157">
            <a:extLst>
              <a:ext uri="{FF2B5EF4-FFF2-40B4-BE49-F238E27FC236}">
                <a16:creationId xmlns:a16="http://schemas.microsoft.com/office/drawing/2014/main" id="{54514DC2-08D0-A244-B746-CFCFF52A6170}"/>
              </a:ext>
            </a:extLst>
          </p:cNvPr>
          <p:cNvSpPr/>
          <p:nvPr/>
        </p:nvSpPr>
        <p:spPr>
          <a:xfrm rot="5400000">
            <a:off x="6203820" y="5867444"/>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9" name="textruta 158">
            <a:extLst>
              <a:ext uri="{FF2B5EF4-FFF2-40B4-BE49-F238E27FC236}">
                <a16:creationId xmlns:a16="http://schemas.microsoft.com/office/drawing/2014/main" id="{18811365-B1B2-E046-B02B-881916A7CB22}"/>
              </a:ext>
            </a:extLst>
          </p:cNvPr>
          <p:cNvSpPr txBox="1"/>
          <p:nvPr/>
        </p:nvSpPr>
        <p:spPr>
          <a:xfrm>
            <a:off x="7152043" y="5802597"/>
            <a:ext cx="153542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SKR/Vilande värdskap</a:t>
            </a:r>
          </a:p>
        </p:txBody>
      </p:sp>
      <p:sp>
        <p:nvSpPr>
          <p:cNvPr id="160" name="Triangel 159">
            <a:extLst>
              <a:ext uri="{FF2B5EF4-FFF2-40B4-BE49-F238E27FC236}">
                <a16:creationId xmlns:a16="http://schemas.microsoft.com/office/drawing/2014/main" id="{0ED24DC6-D29E-1944-9D19-85C5D5F69771}"/>
              </a:ext>
            </a:extLst>
          </p:cNvPr>
          <p:cNvSpPr/>
          <p:nvPr/>
        </p:nvSpPr>
        <p:spPr>
          <a:xfrm rot="5400000">
            <a:off x="7021505" y="5867444"/>
            <a:ext cx="180033" cy="15520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1" name="Rektangel 160">
            <a:extLst>
              <a:ext uri="{FF2B5EF4-FFF2-40B4-BE49-F238E27FC236}">
                <a16:creationId xmlns:a16="http://schemas.microsoft.com/office/drawing/2014/main" id="{E8AEC3F5-3015-EA41-B74D-9712DDF524E3}"/>
              </a:ext>
            </a:extLst>
          </p:cNvPr>
          <p:cNvSpPr/>
          <p:nvPr/>
        </p:nvSpPr>
        <p:spPr>
          <a:xfrm>
            <a:off x="515447" y="5533336"/>
            <a:ext cx="1149170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Regionala värdskap </a:t>
            </a:r>
          </a:p>
        </p:txBody>
      </p:sp>
      <p:sp>
        <p:nvSpPr>
          <p:cNvPr id="56" name="Rubrik 1">
            <a:extLst>
              <a:ext uri="{FF2B5EF4-FFF2-40B4-BE49-F238E27FC236}">
                <a16:creationId xmlns:a16="http://schemas.microsoft.com/office/drawing/2014/main" id="{3D8E41F0-3AF5-EB42-A676-80298D88C3D5}"/>
              </a:ext>
            </a:extLst>
          </p:cNvPr>
          <p:cNvSpPr txBox="1">
            <a:spLocks/>
          </p:cNvSpPr>
          <p:nvPr/>
        </p:nvSpPr>
        <p:spPr>
          <a:xfrm>
            <a:off x="515447" y="580983"/>
            <a:ext cx="11263469" cy="60979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sz="2800" dirty="0">
                <a:solidFill>
                  <a:srgbClr val="377D7A"/>
                </a:solidFill>
                <a:latin typeface="Calibri" panose="020F0502020204030204"/>
              </a:rPr>
              <a:t>N</a:t>
            </a:r>
            <a:r>
              <a:rPr kumimoji="0" lang="sv-SE" sz="2800" b="1" i="0" u="none" strike="noStrike" kern="1200" cap="none" spc="0" normalizeH="0" baseline="0" noProof="0" dirty="0" err="1">
                <a:ln>
                  <a:noFill/>
                </a:ln>
                <a:solidFill>
                  <a:srgbClr val="377D7A"/>
                </a:solidFill>
                <a:effectLst/>
                <a:uLnTx/>
                <a:uFillTx/>
                <a:latin typeface="Calibri" panose="020F0502020204030204"/>
                <a:ea typeface="+mj-ea"/>
                <a:cs typeface="+mj-cs"/>
              </a:rPr>
              <a:t>ationella</a:t>
            </a:r>
            <a:r>
              <a:rPr kumimoji="0" lang="sv-SE" sz="2800" b="1" i="0" u="none" strike="noStrike" kern="1200" cap="none" spc="0" normalizeH="0" baseline="0" noProof="0" dirty="0">
                <a:ln>
                  <a:noFill/>
                </a:ln>
                <a:solidFill>
                  <a:srgbClr val="377D7A"/>
                </a:solidFill>
                <a:effectLst/>
                <a:uLnTx/>
                <a:uFillTx/>
                <a:latin typeface="Calibri" panose="020F0502020204030204"/>
                <a:ea typeface="+mj-ea"/>
                <a:cs typeface="+mj-cs"/>
              </a:rPr>
              <a:t> programområden (NPO) och sjukvårdsregionalt värdskap</a:t>
            </a:r>
          </a:p>
        </p:txBody>
      </p:sp>
      <p:sp>
        <p:nvSpPr>
          <p:cNvPr id="51" name="Triangel 128">
            <a:extLst>
              <a:ext uri="{FF2B5EF4-FFF2-40B4-BE49-F238E27FC236}">
                <a16:creationId xmlns:a16="http://schemas.microsoft.com/office/drawing/2014/main" id="{CCB349D0-1659-F542-B389-672CF2F43EAC}"/>
              </a:ext>
            </a:extLst>
          </p:cNvPr>
          <p:cNvSpPr/>
          <p:nvPr/>
        </p:nvSpPr>
        <p:spPr>
          <a:xfrm rot="5400000">
            <a:off x="717009" y="4750825"/>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Triangel 128">
            <a:extLst>
              <a:ext uri="{FF2B5EF4-FFF2-40B4-BE49-F238E27FC236}">
                <a16:creationId xmlns:a16="http://schemas.microsoft.com/office/drawing/2014/main" id="{CCB349D0-1659-F542-B389-672CF2F43EAC}"/>
              </a:ext>
            </a:extLst>
          </p:cNvPr>
          <p:cNvSpPr/>
          <p:nvPr/>
        </p:nvSpPr>
        <p:spPr>
          <a:xfrm rot="5400000">
            <a:off x="4385120" y="4258881"/>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riangel 136">
            <a:extLst>
              <a:ext uri="{FF2B5EF4-FFF2-40B4-BE49-F238E27FC236}">
                <a16:creationId xmlns:a16="http://schemas.microsoft.com/office/drawing/2014/main" id="{7C0A42AD-B539-A541-97B2-00F0049439E1}"/>
              </a:ext>
            </a:extLst>
          </p:cNvPr>
          <p:cNvSpPr/>
          <p:nvPr/>
        </p:nvSpPr>
        <p:spPr>
          <a:xfrm rot="5400000">
            <a:off x="8586710" y="4859813"/>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4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F411BE0-0522-4436-8568-4CDEE0124D21}"/>
              </a:ext>
            </a:extLst>
          </p:cNvPr>
          <p:cNvSpPr>
            <a:spLocks noGrp="1"/>
          </p:cNvSpPr>
          <p:nvPr>
            <p:ph type="ctrTitle"/>
          </p:nvPr>
        </p:nvSpPr>
        <p:spPr>
          <a:xfrm>
            <a:off x="988742" y="486211"/>
            <a:ext cx="9144000" cy="609793"/>
          </a:xfrm>
        </p:spPr>
        <p:txBody>
          <a:bodyPr/>
          <a:lstStyle/>
          <a:p>
            <a:r>
              <a:rPr lang="sv-SE" dirty="0"/>
              <a:t>Insatser i nationella programområden (NPO)</a:t>
            </a:r>
          </a:p>
        </p:txBody>
      </p:sp>
      <p:sp>
        <p:nvSpPr>
          <p:cNvPr id="4" name="Platshållare för text 3">
            <a:extLst>
              <a:ext uri="{FF2B5EF4-FFF2-40B4-BE49-F238E27FC236}">
                <a16:creationId xmlns:a16="http://schemas.microsoft.com/office/drawing/2014/main" id="{9EEF5539-D84D-48BE-9D96-C39EA54D13F2}"/>
              </a:ext>
            </a:extLst>
          </p:cNvPr>
          <p:cNvSpPr>
            <a:spLocks noGrp="1"/>
          </p:cNvSpPr>
          <p:nvPr>
            <p:ph type="body" sz="quarter" idx="10"/>
          </p:nvPr>
        </p:nvSpPr>
        <p:spPr>
          <a:xfrm>
            <a:off x="989013" y="1422400"/>
            <a:ext cx="5606024" cy="4186238"/>
          </a:xfrm>
        </p:spPr>
        <p:txBody>
          <a:bodyPr>
            <a:normAutofit/>
          </a:bodyPr>
          <a:lstStyle/>
          <a:p>
            <a:pPr algn="l"/>
            <a:r>
              <a:rPr lang="sv-SE" b="1" i="0" dirty="0">
                <a:solidFill>
                  <a:srgbClr val="222222"/>
                </a:solidFill>
                <a:effectLst/>
              </a:rPr>
              <a:t>Insatsområden</a:t>
            </a:r>
          </a:p>
          <a:p>
            <a:pPr marL="342900" indent="-342900" algn="l">
              <a:buFont typeface="Arial" panose="020B0604020202020204" pitchFamily="34" charset="0"/>
              <a:buChar char="•"/>
            </a:pPr>
            <a:r>
              <a:rPr lang="sv-SE" b="0" i="0" dirty="0">
                <a:solidFill>
                  <a:srgbClr val="222222"/>
                </a:solidFill>
                <a:effectLst/>
              </a:rPr>
              <a:t>NPO fokuserar på olika insatser för att driva förbättringsarbete inom olika områden. </a:t>
            </a:r>
          </a:p>
          <a:p>
            <a:pPr marL="342900" indent="-342900" algn="l">
              <a:buFont typeface="Arial" panose="020B0604020202020204" pitchFamily="34" charset="0"/>
              <a:buChar char="•"/>
            </a:pPr>
            <a:r>
              <a:rPr lang="sv-SE" dirty="0">
                <a:solidFill>
                  <a:srgbClr val="222222"/>
                </a:solidFill>
              </a:rPr>
              <a:t>Insatserna tas fram av NPO i en verksamhetsplan.</a:t>
            </a:r>
            <a:endParaRPr lang="sv-SE" b="0" i="0" dirty="0">
              <a:solidFill>
                <a:srgbClr val="222222"/>
              </a:solidFill>
              <a:effectLst/>
            </a:endParaRPr>
          </a:p>
          <a:p>
            <a:pPr marL="342900" indent="-342900" algn="l">
              <a:buFont typeface="Arial" panose="020B0604020202020204" pitchFamily="34" charset="0"/>
              <a:buChar char="•"/>
            </a:pPr>
            <a:r>
              <a:rPr lang="sv-SE" b="0" i="0" dirty="0">
                <a:solidFill>
                  <a:srgbClr val="222222"/>
                </a:solidFill>
                <a:effectLst/>
              </a:rPr>
              <a:t>Insatsområden kan variera över tid. Till dessa insatsområden är ofta nationella arbetsgrupper (NAG) kopplade. </a:t>
            </a:r>
          </a:p>
          <a:p>
            <a:endParaRPr lang="sv-SE" dirty="0"/>
          </a:p>
        </p:txBody>
      </p:sp>
      <p:sp>
        <p:nvSpPr>
          <p:cNvPr id="2" name="textruta 1">
            <a:extLst>
              <a:ext uri="{FF2B5EF4-FFF2-40B4-BE49-F238E27FC236}">
                <a16:creationId xmlns:a16="http://schemas.microsoft.com/office/drawing/2014/main" id="{93005E98-CE41-43FE-9B7B-E56CA394A757}"/>
              </a:ext>
            </a:extLst>
          </p:cNvPr>
          <p:cNvSpPr txBox="1"/>
          <p:nvPr/>
        </p:nvSpPr>
        <p:spPr>
          <a:xfrm>
            <a:off x="866548" y="5581091"/>
            <a:ext cx="5138651" cy="584775"/>
          </a:xfrm>
          <a:prstGeom prst="rect">
            <a:avLst/>
          </a:prstGeom>
          <a:noFill/>
        </p:spPr>
        <p:txBody>
          <a:bodyPr wrap="none" rtlCol="0">
            <a:spAutoFit/>
          </a:bodyPr>
          <a:lstStyle/>
          <a:p>
            <a:r>
              <a:rPr lang="sv-SE" sz="2000" dirty="0">
                <a:hlinkClick r:id="rId3"/>
              </a:rPr>
              <a:t>Sammanställning av insatsområden på webben</a:t>
            </a:r>
            <a:endParaRPr lang="sv-SE" sz="2000" dirty="0"/>
          </a:p>
          <a:p>
            <a:endParaRPr lang="sv-SE" sz="1200" dirty="0"/>
          </a:p>
        </p:txBody>
      </p:sp>
      <p:sp>
        <p:nvSpPr>
          <p:cNvPr id="7" name="Rektangel 6">
            <a:extLst>
              <a:ext uri="{FF2B5EF4-FFF2-40B4-BE49-F238E27FC236}">
                <a16:creationId xmlns:a16="http://schemas.microsoft.com/office/drawing/2014/main" id="{0D77BB7D-B8AF-5111-92FB-699F422F385D}"/>
              </a:ext>
            </a:extLst>
          </p:cNvPr>
          <p:cNvSpPr/>
          <p:nvPr/>
        </p:nvSpPr>
        <p:spPr>
          <a:xfrm>
            <a:off x="7634176" y="1688214"/>
            <a:ext cx="2849527" cy="3075172"/>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sv-SE" b="1">
              <a:ln w="22225">
                <a:solidFill>
                  <a:schemeClr val="accent2"/>
                </a:solidFill>
                <a:prstDash val="solid"/>
              </a:ln>
              <a:solidFill>
                <a:schemeClr val="accent2">
                  <a:lumMod val="40000"/>
                  <a:lumOff val="60000"/>
                </a:schemeClr>
              </a:solidFill>
            </a:endParaRPr>
          </a:p>
        </p:txBody>
      </p:sp>
      <p:sp>
        <p:nvSpPr>
          <p:cNvPr id="14" name="textruta 13">
            <a:extLst>
              <a:ext uri="{FF2B5EF4-FFF2-40B4-BE49-F238E27FC236}">
                <a16:creationId xmlns:a16="http://schemas.microsoft.com/office/drawing/2014/main" id="{F3CDBB1E-B10E-0657-712D-86BC2FDAC4BF}"/>
              </a:ext>
            </a:extLst>
          </p:cNvPr>
          <p:cNvSpPr txBox="1"/>
          <p:nvPr/>
        </p:nvSpPr>
        <p:spPr>
          <a:xfrm>
            <a:off x="7878726" y="2137144"/>
            <a:ext cx="2530548" cy="1938992"/>
          </a:xfrm>
          <a:prstGeom prst="rect">
            <a:avLst/>
          </a:prstGeom>
          <a:noFill/>
        </p:spPr>
        <p:txBody>
          <a:bodyPr wrap="square" rtlCol="0">
            <a:spAutoFit/>
          </a:bodyPr>
          <a:lstStyle/>
          <a:p>
            <a:r>
              <a:rPr lang="sv-SE" sz="2000" dirty="0"/>
              <a:t>Webben uppdateras regelbundet med information och utveckling inom respektive programområde.</a:t>
            </a:r>
          </a:p>
        </p:txBody>
      </p:sp>
    </p:spTree>
    <p:extLst>
      <p:ext uri="{BB962C8B-B14F-4D97-AF65-F5344CB8AC3E}">
        <p14:creationId xmlns:p14="http://schemas.microsoft.com/office/powerpoint/2010/main" val="1599252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308D74-BC2A-4E4B-910D-ABDB0AEF97F5}"/>
              </a:ext>
            </a:extLst>
          </p:cNvPr>
          <p:cNvSpPr>
            <a:spLocks noGrp="1"/>
          </p:cNvSpPr>
          <p:nvPr>
            <p:ph type="ctrTitle"/>
          </p:nvPr>
        </p:nvSpPr>
        <p:spPr>
          <a:xfrm>
            <a:off x="988741" y="578172"/>
            <a:ext cx="9593533" cy="738644"/>
          </a:xfrm>
        </p:spPr>
        <p:txBody>
          <a:bodyPr>
            <a:normAutofit/>
          </a:bodyPr>
          <a:lstStyle/>
          <a:p>
            <a:r>
              <a:rPr lang="sv-SE" dirty="0"/>
              <a:t>Insatser väljs utifrån en övergripande analys</a:t>
            </a:r>
          </a:p>
        </p:txBody>
      </p:sp>
      <p:sp>
        <p:nvSpPr>
          <p:cNvPr id="12" name="Rektangel: rundade hörn 11">
            <a:extLst>
              <a:ext uri="{FF2B5EF4-FFF2-40B4-BE49-F238E27FC236}">
                <a16:creationId xmlns:a16="http://schemas.microsoft.com/office/drawing/2014/main" id="{DA88ADB5-9DC9-47BE-83FC-BFCEF51327FE}"/>
              </a:ext>
            </a:extLst>
          </p:cNvPr>
          <p:cNvSpPr/>
          <p:nvPr/>
        </p:nvSpPr>
        <p:spPr>
          <a:xfrm>
            <a:off x="988741" y="1485119"/>
            <a:ext cx="2735536" cy="885249"/>
          </a:xfrm>
          <a:prstGeom prst="roundRect">
            <a:avLst/>
          </a:prstGeom>
          <a:solidFill>
            <a:srgbClr val="62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TILLGÄNGLIG DATA</a:t>
            </a:r>
          </a:p>
        </p:txBody>
      </p:sp>
      <p:sp>
        <p:nvSpPr>
          <p:cNvPr id="13" name="Rektangel: rundade hörn 12">
            <a:extLst>
              <a:ext uri="{FF2B5EF4-FFF2-40B4-BE49-F238E27FC236}">
                <a16:creationId xmlns:a16="http://schemas.microsoft.com/office/drawing/2014/main" id="{8CD9E866-1924-43A3-B16D-5D128D0391C5}"/>
              </a:ext>
            </a:extLst>
          </p:cNvPr>
          <p:cNvSpPr/>
          <p:nvPr/>
        </p:nvSpPr>
        <p:spPr>
          <a:xfrm>
            <a:off x="988741" y="2574622"/>
            <a:ext cx="2735536" cy="793273"/>
          </a:xfrm>
          <a:prstGeom prst="roundRect">
            <a:avLst/>
          </a:prstGeom>
          <a:solidFill>
            <a:srgbClr val="62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NYHETER</a:t>
            </a:r>
          </a:p>
        </p:txBody>
      </p:sp>
      <p:sp>
        <p:nvSpPr>
          <p:cNvPr id="14" name="Rektangel: rundade hörn 13">
            <a:extLst>
              <a:ext uri="{FF2B5EF4-FFF2-40B4-BE49-F238E27FC236}">
                <a16:creationId xmlns:a16="http://schemas.microsoft.com/office/drawing/2014/main" id="{C4B3CD0B-ACB3-41F5-A715-8F9A4B55019E}"/>
              </a:ext>
            </a:extLst>
          </p:cNvPr>
          <p:cNvSpPr/>
          <p:nvPr/>
        </p:nvSpPr>
        <p:spPr>
          <a:xfrm>
            <a:off x="988741" y="3572149"/>
            <a:ext cx="2735536" cy="816355"/>
          </a:xfrm>
          <a:prstGeom prst="roundRect">
            <a:avLst/>
          </a:prstGeom>
          <a:solidFill>
            <a:srgbClr val="62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PATIENTGRUPPER</a:t>
            </a:r>
          </a:p>
        </p:txBody>
      </p:sp>
      <p:sp>
        <p:nvSpPr>
          <p:cNvPr id="15" name="Rektangel: rundade hörn 14">
            <a:extLst>
              <a:ext uri="{FF2B5EF4-FFF2-40B4-BE49-F238E27FC236}">
                <a16:creationId xmlns:a16="http://schemas.microsoft.com/office/drawing/2014/main" id="{762C4F0A-B7F1-44EB-BFEE-DAD6E3F17400}"/>
              </a:ext>
            </a:extLst>
          </p:cNvPr>
          <p:cNvSpPr/>
          <p:nvPr/>
        </p:nvSpPr>
        <p:spPr>
          <a:xfrm>
            <a:off x="1003687" y="4531653"/>
            <a:ext cx="2735536" cy="816355"/>
          </a:xfrm>
          <a:prstGeom prst="roundRect">
            <a:avLst/>
          </a:prstGeom>
          <a:solidFill>
            <a:srgbClr val="62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ERFARENHETER</a:t>
            </a:r>
          </a:p>
        </p:txBody>
      </p:sp>
      <p:sp>
        <p:nvSpPr>
          <p:cNvPr id="16" name="Rektangel: rundade hörn 15">
            <a:extLst>
              <a:ext uri="{FF2B5EF4-FFF2-40B4-BE49-F238E27FC236}">
                <a16:creationId xmlns:a16="http://schemas.microsoft.com/office/drawing/2014/main" id="{385EF3B5-CD42-4D51-8274-89525DADF2B9}"/>
              </a:ext>
            </a:extLst>
          </p:cNvPr>
          <p:cNvSpPr/>
          <p:nvPr/>
        </p:nvSpPr>
        <p:spPr>
          <a:xfrm>
            <a:off x="988741" y="5491157"/>
            <a:ext cx="2735536" cy="816355"/>
          </a:xfrm>
          <a:prstGeom prst="roundRect">
            <a:avLst/>
          </a:prstGeom>
          <a:solidFill>
            <a:srgbClr val="62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PÅGÅENDE INSATSER</a:t>
            </a:r>
          </a:p>
        </p:txBody>
      </p:sp>
      <p:sp>
        <p:nvSpPr>
          <p:cNvPr id="17" name="textruta 16">
            <a:extLst>
              <a:ext uri="{FF2B5EF4-FFF2-40B4-BE49-F238E27FC236}">
                <a16:creationId xmlns:a16="http://schemas.microsoft.com/office/drawing/2014/main" id="{F8A17FEE-BCAC-484A-8772-7294D98FC11E}"/>
              </a:ext>
            </a:extLst>
          </p:cNvPr>
          <p:cNvSpPr txBox="1"/>
          <p:nvPr/>
        </p:nvSpPr>
        <p:spPr>
          <a:xfrm flipH="1">
            <a:off x="3724277" y="1521069"/>
            <a:ext cx="6433477" cy="923330"/>
          </a:xfrm>
          <a:prstGeom prst="rect">
            <a:avLst/>
          </a:prstGeom>
          <a:noFill/>
        </p:spPr>
        <p:txBody>
          <a:bodyPr wrap="square" rtlCol="0">
            <a:spAutoFit/>
          </a:bodyPr>
          <a:lstStyle/>
          <a:p>
            <a:pPr marL="285750" indent="-285750">
              <a:buFontTx/>
              <a:buChar char="-"/>
            </a:pPr>
            <a:r>
              <a:rPr lang="sv-SE" dirty="0"/>
              <a:t>Vården i siffror</a:t>
            </a:r>
          </a:p>
          <a:p>
            <a:pPr marL="285750" indent="-285750">
              <a:buFontTx/>
              <a:buChar char="-"/>
            </a:pPr>
            <a:r>
              <a:rPr lang="sv-SE" dirty="0"/>
              <a:t>Kvalitetsregister</a:t>
            </a:r>
          </a:p>
          <a:p>
            <a:pPr marL="285750" indent="-285750">
              <a:buFontTx/>
              <a:buChar char="-"/>
            </a:pPr>
            <a:r>
              <a:rPr lang="sv-SE" dirty="0"/>
              <a:t>Rapporter och analyser från myndigheter och andra aktörer</a:t>
            </a:r>
          </a:p>
        </p:txBody>
      </p:sp>
      <p:sp>
        <p:nvSpPr>
          <p:cNvPr id="18" name="textruta 17">
            <a:extLst>
              <a:ext uri="{FF2B5EF4-FFF2-40B4-BE49-F238E27FC236}">
                <a16:creationId xmlns:a16="http://schemas.microsoft.com/office/drawing/2014/main" id="{A6650437-365B-4F48-A30F-F518356FFACC}"/>
              </a:ext>
            </a:extLst>
          </p:cNvPr>
          <p:cNvSpPr txBox="1"/>
          <p:nvPr/>
        </p:nvSpPr>
        <p:spPr>
          <a:xfrm flipH="1">
            <a:off x="3724277" y="2475378"/>
            <a:ext cx="4109426" cy="923330"/>
          </a:xfrm>
          <a:prstGeom prst="rect">
            <a:avLst/>
          </a:prstGeom>
          <a:noFill/>
        </p:spPr>
        <p:txBody>
          <a:bodyPr wrap="square" rtlCol="0">
            <a:spAutoFit/>
          </a:bodyPr>
          <a:lstStyle/>
          <a:p>
            <a:pPr marL="285750" indent="-285750">
              <a:buFontTx/>
              <a:buChar char="-"/>
            </a:pPr>
            <a:r>
              <a:rPr lang="sv-SE" dirty="0"/>
              <a:t>Nytt evidensläge eller ny praxis</a:t>
            </a:r>
          </a:p>
          <a:p>
            <a:pPr marL="285750" indent="-285750">
              <a:buFontTx/>
              <a:buChar char="-"/>
            </a:pPr>
            <a:r>
              <a:rPr lang="sv-SE" dirty="0"/>
              <a:t>Nya läkemedel, medicinteknik</a:t>
            </a:r>
          </a:p>
          <a:p>
            <a:pPr marL="285750" indent="-285750">
              <a:buFontTx/>
              <a:buChar char="-"/>
            </a:pPr>
            <a:r>
              <a:rPr lang="sv-SE" dirty="0"/>
              <a:t>Något vi ska sluta göra</a:t>
            </a:r>
          </a:p>
        </p:txBody>
      </p:sp>
      <p:sp>
        <p:nvSpPr>
          <p:cNvPr id="19" name="textruta 18">
            <a:extLst>
              <a:ext uri="{FF2B5EF4-FFF2-40B4-BE49-F238E27FC236}">
                <a16:creationId xmlns:a16="http://schemas.microsoft.com/office/drawing/2014/main" id="{A0491234-1D13-4E83-AE3C-377617355DB1}"/>
              </a:ext>
            </a:extLst>
          </p:cNvPr>
          <p:cNvSpPr txBox="1"/>
          <p:nvPr/>
        </p:nvSpPr>
        <p:spPr>
          <a:xfrm>
            <a:off x="3724277" y="3823825"/>
            <a:ext cx="3933825" cy="892552"/>
          </a:xfrm>
          <a:prstGeom prst="rect">
            <a:avLst/>
          </a:prstGeom>
          <a:noFill/>
        </p:spPr>
        <p:txBody>
          <a:bodyPr wrap="square" rtlCol="0">
            <a:spAutoFit/>
          </a:bodyPr>
          <a:lstStyle/>
          <a:p>
            <a:pPr marL="285750" indent="-285750">
              <a:buFontTx/>
              <a:buChar char="-"/>
            </a:pPr>
            <a:r>
              <a:rPr lang="sv-SE" dirty="0"/>
              <a:t>Vad tycker de är viktigt?</a:t>
            </a:r>
          </a:p>
          <a:p>
            <a:pPr marL="285750" indent="-285750">
              <a:buFontTx/>
              <a:buChar char="-"/>
            </a:pPr>
            <a:r>
              <a:rPr lang="sv-SE" dirty="0"/>
              <a:t>Vilka behov finns det?</a:t>
            </a:r>
          </a:p>
          <a:p>
            <a:r>
              <a:rPr lang="sv-SE" sz="1600" dirty="0"/>
              <a:t> </a:t>
            </a:r>
          </a:p>
        </p:txBody>
      </p:sp>
      <p:sp>
        <p:nvSpPr>
          <p:cNvPr id="20" name="textruta 19">
            <a:extLst>
              <a:ext uri="{FF2B5EF4-FFF2-40B4-BE49-F238E27FC236}">
                <a16:creationId xmlns:a16="http://schemas.microsoft.com/office/drawing/2014/main" id="{0376FFE2-5FF6-4B29-AE7C-AFBF6531B5BC}"/>
              </a:ext>
            </a:extLst>
          </p:cNvPr>
          <p:cNvSpPr txBox="1"/>
          <p:nvPr/>
        </p:nvSpPr>
        <p:spPr>
          <a:xfrm flipH="1">
            <a:off x="3739222" y="4647442"/>
            <a:ext cx="4256461" cy="646331"/>
          </a:xfrm>
          <a:prstGeom prst="rect">
            <a:avLst/>
          </a:prstGeom>
          <a:noFill/>
        </p:spPr>
        <p:txBody>
          <a:bodyPr wrap="square" rtlCol="0">
            <a:spAutoFit/>
          </a:bodyPr>
          <a:lstStyle/>
          <a:p>
            <a:pPr marL="285750" indent="-285750">
              <a:buFontTx/>
              <a:buChar char="-"/>
            </a:pPr>
            <a:r>
              <a:rPr lang="sv-SE" dirty="0"/>
              <a:t>Sjukvårdsregionala programområden</a:t>
            </a:r>
          </a:p>
          <a:p>
            <a:pPr marL="285750" indent="-285750">
              <a:buFontTx/>
              <a:buChar char="-"/>
            </a:pPr>
            <a:r>
              <a:rPr lang="sv-SE" dirty="0"/>
              <a:t>Lokala programområden</a:t>
            </a:r>
          </a:p>
        </p:txBody>
      </p:sp>
      <p:sp>
        <p:nvSpPr>
          <p:cNvPr id="21" name="textruta 20">
            <a:extLst>
              <a:ext uri="{FF2B5EF4-FFF2-40B4-BE49-F238E27FC236}">
                <a16:creationId xmlns:a16="http://schemas.microsoft.com/office/drawing/2014/main" id="{9327248E-CB5F-4E3E-BBDC-94D83981AE03}"/>
              </a:ext>
            </a:extLst>
          </p:cNvPr>
          <p:cNvSpPr txBox="1"/>
          <p:nvPr/>
        </p:nvSpPr>
        <p:spPr>
          <a:xfrm flipH="1">
            <a:off x="3739223" y="5483835"/>
            <a:ext cx="3659506" cy="923330"/>
          </a:xfrm>
          <a:prstGeom prst="rect">
            <a:avLst/>
          </a:prstGeom>
          <a:noFill/>
        </p:spPr>
        <p:txBody>
          <a:bodyPr wrap="square" rtlCol="0">
            <a:spAutoFit/>
          </a:bodyPr>
          <a:lstStyle/>
          <a:p>
            <a:pPr marL="285750" indent="-285750">
              <a:buFontTx/>
              <a:buChar char="-"/>
            </a:pPr>
            <a:r>
              <a:rPr lang="sv-SE" dirty="0"/>
              <a:t>Nationellt</a:t>
            </a:r>
          </a:p>
          <a:p>
            <a:pPr marL="285750" indent="-285750">
              <a:buFontTx/>
              <a:buChar char="-"/>
            </a:pPr>
            <a:r>
              <a:rPr lang="sv-SE" dirty="0"/>
              <a:t>Regionalt</a:t>
            </a:r>
          </a:p>
          <a:p>
            <a:pPr marL="285750" indent="-285750">
              <a:buFontTx/>
              <a:buChar char="-"/>
            </a:pPr>
            <a:r>
              <a:rPr lang="sv-SE" dirty="0"/>
              <a:t>Lokalt</a:t>
            </a:r>
          </a:p>
        </p:txBody>
      </p:sp>
    </p:spTree>
    <p:extLst>
      <p:ext uri="{BB962C8B-B14F-4D97-AF65-F5344CB8AC3E}">
        <p14:creationId xmlns:p14="http://schemas.microsoft.com/office/powerpoint/2010/main" val="1685962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1F962-AA05-0346-8919-2F2A380EC661}"/>
              </a:ext>
            </a:extLst>
          </p:cNvPr>
          <p:cNvSpPr>
            <a:spLocks noGrp="1"/>
          </p:cNvSpPr>
          <p:nvPr>
            <p:ph type="ctrTitle"/>
          </p:nvPr>
        </p:nvSpPr>
        <p:spPr/>
        <p:txBody>
          <a:bodyPr/>
          <a:lstStyle/>
          <a:p>
            <a:r>
              <a:rPr lang="sv-SE"/>
              <a:t>Nationella samverkansgrupper (NSG)</a:t>
            </a:r>
          </a:p>
        </p:txBody>
      </p:sp>
      <p:sp>
        <p:nvSpPr>
          <p:cNvPr id="3" name="Platshållare för text 2">
            <a:extLst>
              <a:ext uri="{FF2B5EF4-FFF2-40B4-BE49-F238E27FC236}">
                <a16:creationId xmlns:a16="http://schemas.microsoft.com/office/drawing/2014/main" id="{46E4C7F0-3F8D-2041-8873-E382B630443D}"/>
              </a:ext>
            </a:extLst>
          </p:cNvPr>
          <p:cNvSpPr>
            <a:spLocks noGrp="1"/>
          </p:cNvSpPr>
          <p:nvPr>
            <p:ph type="body" sz="quarter" idx="10"/>
          </p:nvPr>
        </p:nvSpPr>
        <p:spPr>
          <a:xfrm>
            <a:off x="989012" y="1318225"/>
            <a:ext cx="10018511" cy="4978400"/>
          </a:xfrm>
        </p:spPr>
        <p:txBody>
          <a:bodyPr>
            <a:normAutofit/>
          </a:bodyPr>
          <a:lstStyle/>
          <a:p>
            <a:pPr marL="30163"/>
            <a:r>
              <a:rPr lang="sv-SE" dirty="0"/>
              <a:t>Nationella samverkansgrupper leder och samordnar regionernas nationella, gemensamma arbete i olika områden. Utgångspunkt är befintliga nationellt gemensamma strukturer och arbeten.</a:t>
            </a:r>
            <a:br>
              <a:rPr lang="sv-SE" dirty="0"/>
            </a:br>
            <a:endParaRPr lang="sv-SE" dirty="0"/>
          </a:p>
          <a:p>
            <a:pPr marL="373063" indent="-342900">
              <a:buFont typeface="Arial" panose="020B0604020202020204" pitchFamily="34" charset="0"/>
              <a:buChar char="•"/>
            </a:pPr>
            <a:r>
              <a:rPr lang="sv-SE" b="1" dirty="0">
                <a:solidFill>
                  <a:schemeClr val="accent1"/>
                </a:solidFill>
              </a:rPr>
              <a:t>Data och analys</a:t>
            </a:r>
          </a:p>
          <a:p>
            <a:pPr marL="373063" indent="-342900">
              <a:buFont typeface="Arial" panose="020B0604020202020204" pitchFamily="34" charset="0"/>
              <a:buChar char="•"/>
            </a:pPr>
            <a:r>
              <a:rPr lang="sv-SE" b="1" dirty="0">
                <a:solidFill>
                  <a:schemeClr val="accent1"/>
                </a:solidFill>
              </a:rPr>
              <a:t>Metoder för kunskapsstöd</a:t>
            </a:r>
          </a:p>
          <a:p>
            <a:pPr marL="373063" indent="-342900">
              <a:buFont typeface="Arial" panose="020B0604020202020204" pitchFamily="34" charset="0"/>
              <a:buChar char="•"/>
            </a:pPr>
            <a:r>
              <a:rPr lang="sv-SE" b="1" dirty="0">
                <a:solidFill>
                  <a:schemeClr val="accent1"/>
                </a:solidFill>
              </a:rPr>
              <a:t>Läkemedel/medicinteknik</a:t>
            </a:r>
          </a:p>
          <a:p>
            <a:pPr marL="373063" indent="-342900">
              <a:buFont typeface="Arial" panose="020B0604020202020204" pitchFamily="34" charset="0"/>
              <a:buChar char="•"/>
            </a:pPr>
            <a:r>
              <a:rPr lang="sv-SE" b="1" dirty="0">
                <a:solidFill>
                  <a:schemeClr val="accent1"/>
                </a:solidFill>
              </a:rPr>
              <a:t>Forskning/</a:t>
            </a:r>
            <a:r>
              <a:rPr lang="sv-SE" b="1" dirty="0" err="1">
                <a:solidFill>
                  <a:schemeClr val="accent1"/>
                </a:solidFill>
              </a:rPr>
              <a:t>life</a:t>
            </a:r>
            <a:r>
              <a:rPr lang="sv-SE" b="1" dirty="0">
                <a:solidFill>
                  <a:schemeClr val="accent1"/>
                </a:solidFill>
              </a:rPr>
              <a:t> Science</a:t>
            </a:r>
          </a:p>
          <a:p>
            <a:pPr marL="373063" indent="-342900">
              <a:buFont typeface="Arial" panose="020B0604020202020204" pitchFamily="34" charset="0"/>
              <a:buChar char="•"/>
            </a:pPr>
            <a:r>
              <a:rPr lang="sv-SE" b="1" dirty="0">
                <a:solidFill>
                  <a:schemeClr val="accent1"/>
                </a:solidFill>
              </a:rPr>
              <a:t>Patientsäkerhet</a:t>
            </a:r>
          </a:p>
          <a:p>
            <a:pPr marL="373063" indent="-342900">
              <a:buFont typeface="Arial" panose="020B0604020202020204" pitchFamily="34" charset="0"/>
              <a:buChar char="•"/>
            </a:pPr>
            <a:r>
              <a:rPr lang="sv-SE" b="1" dirty="0">
                <a:solidFill>
                  <a:schemeClr val="accent1"/>
                </a:solidFill>
              </a:rPr>
              <a:t>Strukturerad vårdinformation</a:t>
            </a:r>
          </a:p>
          <a:p>
            <a:pPr marL="373063" indent="-342900">
              <a:buFont typeface="Arial" panose="020B0604020202020204" pitchFamily="34" charset="0"/>
              <a:buChar char="•"/>
            </a:pPr>
            <a:r>
              <a:rPr lang="sv-SE" b="1" dirty="0">
                <a:solidFill>
                  <a:schemeClr val="accent1"/>
                </a:solidFill>
              </a:rPr>
              <a:t>Stöd för utveckling </a:t>
            </a:r>
          </a:p>
        </p:txBody>
      </p:sp>
    </p:spTree>
    <p:extLst>
      <p:ext uri="{BB962C8B-B14F-4D97-AF65-F5344CB8AC3E}">
        <p14:creationId xmlns:p14="http://schemas.microsoft.com/office/powerpoint/2010/main" val="189998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1F962-AA05-0346-8919-2F2A380EC661}"/>
              </a:ext>
            </a:extLst>
          </p:cNvPr>
          <p:cNvSpPr>
            <a:spLocks noGrp="1"/>
          </p:cNvSpPr>
          <p:nvPr>
            <p:ph type="ctrTitle"/>
          </p:nvPr>
        </p:nvSpPr>
        <p:spPr>
          <a:xfrm>
            <a:off x="486877" y="133515"/>
            <a:ext cx="9144000" cy="609793"/>
          </a:xfrm>
        </p:spPr>
        <p:txBody>
          <a:bodyPr/>
          <a:lstStyle/>
          <a:p>
            <a:r>
              <a:rPr lang="sv-SE" dirty="0"/>
              <a:t>Organisation i systemet för kunskapsstyrning</a:t>
            </a:r>
          </a:p>
        </p:txBody>
      </p:sp>
      <p:pic>
        <p:nvPicPr>
          <p:cNvPr id="7" name="Bildobjekt 6" descr="Bild av organisationen i systemet för kunskapsstyrning.&#10;Längst till vänster: Politisk styrning på alla nivåer.&#10;Längst till höger: Samverkan med patient- och anhörigföreningar, professionsföreningar, kommuner, akademi, näringsliv med flera&#10;samt partnerskap med myndigheter.&#10;&#10;I mitten, överst till nederst:&#10;Strukturer regionalt, regionala programområden och struktur sjukvårdsregionalt, nationella programområden och samverkansgrupper, beredningsgrupp och styrgrupp.">
            <a:extLst>
              <a:ext uri="{FF2B5EF4-FFF2-40B4-BE49-F238E27FC236}">
                <a16:creationId xmlns:a16="http://schemas.microsoft.com/office/drawing/2014/main" id="{A4BCA684-6641-4F7A-81E7-21E6D318D6E8}"/>
              </a:ext>
            </a:extLst>
          </p:cNvPr>
          <p:cNvPicPr>
            <a:picLocks noChangeAspect="1"/>
          </p:cNvPicPr>
          <p:nvPr/>
        </p:nvPicPr>
        <p:blipFill>
          <a:blip r:embed="rId3"/>
          <a:stretch>
            <a:fillRect/>
          </a:stretch>
        </p:blipFill>
        <p:spPr>
          <a:xfrm>
            <a:off x="673591" y="980346"/>
            <a:ext cx="10844817" cy="5012174"/>
          </a:xfrm>
          <a:prstGeom prst="rect">
            <a:avLst/>
          </a:prstGeom>
        </p:spPr>
      </p:pic>
      <p:sp>
        <p:nvSpPr>
          <p:cNvPr id="3" name="Rektangel 2">
            <a:extLst>
              <a:ext uri="{FF2B5EF4-FFF2-40B4-BE49-F238E27FC236}">
                <a16:creationId xmlns:a16="http://schemas.microsoft.com/office/drawing/2014/main" id="{E3342DB8-CB64-B65C-42E2-D6071C6FFFA6}"/>
              </a:ext>
            </a:extLst>
          </p:cNvPr>
          <p:cNvSpPr/>
          <p:nvPr/>
        </p:nvSpPr>
        <p:spPr>
          <a:xfrm>
            <a:off x="10256520" y="5379720"/>
            <a:ext cx="1935480" cy="12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D380FF96-8D1B-8CDD-F88F-BA1C1569C3CD}"/>
              </a:ext>
            </a:extLst>
          </p:cNvPr>
          <p:cNvSpPr txBox="1"/>
          <p:nvPr/>
        </p:nvSpPr>
        <p:spPr>
          <a:xfrm>
            <a:off x="673591" y="6085173"/>
            <a:ext cx="7953051" cy="369332"/>
          </a:xfrm>
          <a:prstGeom prst="rect">
            <a:avLst/>
          </a:prstGeom>
          <a:noFill/>
        </p:spPr>
        <p:txBody>
          <a:bodyPr wrap="square" rtlCol="0">
            <a:spAutoFit/>
          </a:bodyPr>
          <a:lstStyle/>
          <a:p>
            <a:r>
              <a:rPr lang="sv-SE" dirty="0">
                <a:hlinkClick r:id="rId4"/>
              </a:rPr>
              <a:t>Beskrivning av organisation, arbetssätt och uppdrag finns på webben</a:t>
            </a:r>
            <a:endParaRPr lang="sv-SE" dirty="0"/>
          </a:p>
        </p:txBody>
      </p:sp>
    </p:spTree>
    <p:extLst>
      <p:ext uri="{BB962C8B-B14F-4D97-AF65-F5344CB8AC3E}">
        <p14:creationId xmlns:p14="http://schemas.microsoft.com/office/powerpoint/2010/main" val="607551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1F962-AA05-0346-8919-2F2A380EC661}"/>
              </a:ext>
            </a:extLst>
          </p:cNvPr>
          <p:cNvSpPr>
            <a:spLocks noGrp="1"/>
          </p:cNvSpPr>
          <p:nvPr>
            <p:ph type="ctrTitle"/>
          </p:nvPr>
        </p:nvSpPr>
        <p:spPr/>
        <p:txBody>
          <a:bodyPr/>
          <a:lstStyle/>
          <a:p>
            <a:r>
              <a:rPr lang="sv-SE" dirty="0"/>
              <a:t>Styrgrupp (SKS) och beredningsgrupp (BG)</a:t>
            </a:r>
          </a:p>
        </p:txBody>
      </p:sp>
      <p:sp>
        <p:nvSpPr>
          <p:cNvPr id="3" name="Platshållare för text 2">
            <a:extLst>
              <a:ext uri="{FF2B5EF4-FFF2-40B4-BE49-F238E27FC236}">
                <a16:creationId xmlns:a16="http://schemas.microsoft.com/office/drawing/2014/main" id="{46E4C7F0-3F8D-2041-8873-E382B630443D}"/>
              </a:ext>
            </a:extLst>
          </p:cNvPr>
          <p:cNvSpPr>
            <a:spLocks noGrp="1"/>
          </p:cNvSpPr>
          <p:nvPr>
            <p:ph type="body" sz="quarter" idx="10"/>
          </p:nvPr>
        </p:nvSpPr>
        <p:spPr>
          <a:xfrm>
            <a:off x="988743" y="1608006"/>
            <a:ext cx="8697518" cy="3314868"/>
          </a:xfrm>
        </p:spPr>
        <p:txBody>
          <a:bodyPr>
            <a:normAutofit/>
          </a:bodyPr>
          <a:lstStyle/>
          <a:p>
            <a:pPr marL="342900" indent="-342900">
              <a:buFont typeface="Arial" panose="020B0604020202020204" pitchFamily="34" charset="0"/>
              <a:buChar char="•"/>
            </a:pPr>
            <a:r>
              <a:rPr lang="sv-SE" dirty="0"/>
              <a:t>Verka för att kunskapsstyrningen blir ett stöd för huvudmän och profession</a:t>
            </a:r>
          </a:p>
          <a:p>
            <a:pPr marL="342900" indent="-342900">
              <a:buFont typeface="Arial" panose="020B0604020202020204" pitchFamily="34" charset="0"/>
              <a:buChar char="•"/>
            </a:pPr>
            <a:r>
              <a:rPr lang="sv-SE" dirty="0"/>
              <a:t>Vara ett stöd och en arena för dialog mellan huvudmän och stat i kunskapsstyrningsfrågor på tjänstemannanivå</a:t>
            </a:r>
          </a:p>
          <a:p>
            <a:pPr marL="342900" indent="-342900">
              <a:buFont typeface="Arial" panose="020B0604020202020204" pitchFamily="34" charset="0"/>
              <a:buChar char="•"/>
            </a:pPr>
            <a:r>
              <a:rPr lang="sv-SE" dirty="0"/>
              <a:t>Godkänna verksamhetsplaner, viss prioritering</a:t>
            </a:r>
          </a:p>
          <a:p>
            <a:pPr marL="342900" indent="-342900">
              <a:buFont typeface="Arial" panose="020B0604020202020204" pitchFamily="34" charset="0"/>
              <a:buChar char="•"/>
            </a:pPr>
            <a:r>
              <a:rPr lang="sv-SE" dirty="0"/>
              <a:t>Ordförande Mats Bojestig, Hälso- och sjukvårdsdirektör Region Jönköpings län</a:t>
            </a:r>
          </a:p>
          <a:p>
            <a:pPr marL="433753" indent="-406908" defTabSz="813816">
              <a:buFont typeface="Arial" panose="020B0604020202020204" pitchFamily="34" charset="0"/>
              <a:buChar char="•"/>
              <a:defRPr sz="2136"/>
            </a:pPr>
            <a:endParaRPr lang="sv-SE" dirty="0"/>
          </a:p>
        </p:txBody>
      </p:sp>
      <p:sp>
        <p:nvSpPr>
          <p:cNvPr id="5" name="textruta 4"/>
          <p:cNvSpPr txBox="1"/>
          <p:nvPr/>
        </p:nvSpPr>
        <p:spPr>
          <a:xfrm>
            <a:off x="988742" y="5249994"/>
            <a:ext cx="2200859" cy="369332"/>
          </a:xfrm>
          <a:prstGeom prst="rect">
            <a:avLst/>
          </a:prstGeom>
          <a:noFill/>
        </p:spPr>
        <p:txBody>
          <a:bodyPr wrap="none" rtlCol="0">
            <a:spAutoFit/>
          </a:bodyPr>
          <a:lstStyle/>
          <a:p>
            <a:r>
              <a:rPr lang="sv-SE" dirty="0">
                <a:hlinkClick r:id="rId3"/>
              </a:rPr>
              <a:t>Styrgrupp på webben</a:t>
            </a:r>
            <a:endParaRPr lang="sv-SE" dirty="0"/>
          </a:p>
        </p:txBody>
      </p:sp>
    </p:spTree>
    <p:extLst>
      <p:ext uri="{BB962C8B-B14F-4D97-AF65-F5344CB8AC3E}">
        <p14:creationId xmlns:p14="http://schemas.microsoft.com/office/powerpoint/2010/main" val="216809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8B66-A5E0-44F7-8A80-9F237849E39D}"/>
              </a:ext>
            </a:extLst>
          </p:cNvPr>
          <p:cNvSpPr>
            <a:spLocks noGrp="1"/>
          </p:cNvSpPr>
          <p:nvPr>
            <p:ph type="ctrTitle"/>
          </p:nvPr>
        </p:nvSpPr>
        <p:spPr>
          <a:xfrm>
            <a:off x="919756" y="239669"/>
            <a:ext cx="9978569" cy="911965"/>
          </a:xfrm>
        </p:spPr>
        <p:txBody>
          <a:bodyPr vert="horz" lIns="91440" tIns="45720" rIns="91440" bIns="45720" rtlCol="0" anchor="b">
            <a:noAutofit/>
          </a:bodyPr>
          <a:lstStyle/>
          <a:p>
            <a:r>
              <a:rPr lang="sv-SE" dirty="0">
                <a:cs typeface="Calibri"/>
              </a:rPr>
              <a:t>Innehåll</a:t>
            </a:r>
            <a:endParaRPr lang="sv-SE" dirty="0"/>
          </a:p>
        </p:txBody>
      </p:sp>
      <p:sp>
        <p:nvSpPr>
          <p:cNvPr id="3" name="Text Placeholder 2">
            <a:extLst>
              <a:ext uri="{FF2B5EF4-FFF2-40B4-BE49-F238E27FC236}">
                <a16:creationId xmlns:a16="http://schemas.microsoft.com/office/drawing/2014/main" id="{480CDC88-4B17-4D43-B159-A420A28FF5FF}"/>
              </a:ext>
            </a:extLst>
          </p:cNvPr>
          <p:cNvSpPr>
            <a:spLocks noGrp="1"/>
          </p:cNvSpPr>
          <p:nvPr>
            <p:ph type="body" sz="quarter" idx="10"/>
          </p:nvPr>
        </p:nvSpPr>
        <p:spPr>
          <a:xfrm>
            <a:off x="747910" y="1277471"/>
            <a:ext cx="5207722" cy="5052092"/>
          </a:xfrm>
        </p:spPr>
        <p:txBody>
          <a:bodyPr vert="horz" lIns="91440" tIns="45720" rIns="91440" bIns="45720" rtlCol="0" anchor="t">
            <a:normAutofit/>
          </a:bodyPr>
          <a:lstStyle/>
          <a:p>
            <a:pPr marL="571500" indent="-571500">
              <a:buFont typeface="Arial" panose="020B0604020202020204" pitchFamily="34" charset="0"/>
              <a:buChar char="•"/>
            </a:pPr>
            <a:r>
              <a:rPr lang="sv-SE" sz="2800" dirty="0">
                <a:ea typeface="+mn-lt"/>
                <a:cs typeface="+mn-lt"/>
              </a:rPr>
              <a:t>Vad är nationellt system för kunskapsstyrning </a:t>
            </a:r>
            <a:br>
              <a:rPr lang="sv-SE" sz="2800" dirty="0">
                <a:ea typeface="+mn-lt"/>
                <a:cs typeface="+mn-lt"/>
              </a:rPr>
            </a:br>
            <a:r>
              <a:rPr lang="sv-SE" sz="2800" dirty="0">
                <a:ea typeface="+mn-lt"/>
                <a:cs typeface="+mn-lt"/>
              </a:rPr>
              <a:t>hälso- och sjukvård</a:t>
            </a:r>
          </a:p>
          <a:p>
            <a:pPr marL="571500" indent="-571500">
              <a:buFont typeface="Arial" panose="020B0604020202020204" pitchFamily="34" charset="0"/>
              <a:buChar char="•"/>
            </a:pPr>
            <a:endParaRPr lang="sv-SE" sz="2800" dirty="0">
              <a:ea typeface="+mn-lt"/>
              <a:cs typeface="+mn-lt"/>
            </a:endParaRPr>
          </a:p>
          <a:p>
            <a:pPr marL="571500" indent="-571500">
              <a:buFont typeface="Arial" panose="020B0604020202020204" pitchFamily="34" charset="0"/>
              <a:buChar char="•"/>
            </a:pPr>
            <a:r>
              <a:rPr lang="sv-SE" sz="2800" dirty="0">
                <a:ea typeface="+mn-lt"/>
                <a:cs typeface="+mn-lt"/>
              </a:rPr>
              <a:t>Uppdrag och samverkan</a:t>
            </a:r>
            <a:br>
              <a:rPr lang="sv-SE" sz="2800" dirty="0">
                <a:ea typeface="+mn-lt"/>
                <a:cs typeface="+mn-lt"/>
              </a:rPr>
            </a:br>
            <a:endParaRPr lang="en-US" sz="2800" dirty="0">
              <a:ea typeface="+mn-lt"/>
              <a:cs typeface="+mn-lt"/>
            </a:endParaRPr>
          </a:p>
          <a:p>
            <a:pPr marL="571500" indent="-571500">
              <a:buFont typeface="Arial" panose="020B0604020202020204" pitchFamily="34" charset="0"/>
              <a:buChar char="•"/>
            </a:pPr>
            <a:r>
              <a:rPr lang="sv-SE" sz="2800" dirty="0">
                <a:ea typeface="+mn-lt"/>
                <a:cs typeface="+mn-lt"/>
              </a:rPr>
              <a:t>Att </a:t>
            </a:r>
            <a:r>
              <a:rPr lang="sv-SE" sz="2800" dirty="0" err="1">
                <a:ea typeface="+mn-lt"/>
                <a:cs typeface="+mn-lt"/>
              </a:rPr>
              <a:t>samskapa</a:t>
            </a:r>
            <a:r>
              <a:rPr lang="sv-SE" sz="2800" dirty="0">
                <a:ea typeface="+mn-lt"/>
                <a:cs typeface="+mn-lt"/>
              </a:rPr>
              <a:t> hälsa och vård</a:t>
            </a:r>
            <a:endParaRPr lang="sv-SE" dirty="0">
              <a:ea typeface="+mn-lt"/>
              <a:cs typeface="+mn-lt"/>
            </a:endParaRPr>
          </a:p>
          <a:p>
            <a:pPr marL="971550" lvl="1" indent="-285750">
              <a:buFont typeface="Arial"/>
              <a:buChar char="•"/>
            </a:pPr>
            <a:endParaRPr lang="sv-SE" dirty="0">
              <a:cs typeface="Calibri"/>
            </a:endParaRPr>
          </a:p>
          <a:p>
            <a:endParaRPr lang="en-US" dirty="0"/>
          </a:p>
          <a:p>
            <a:endParaRPr lang="en-US" dirty="0">
              <a:cs typeface="Calibri"/>
            </a:endParaRPr>
          </a:p>
        </p:txBody>
      </p:sp>
      <p:grpSp>
        <p:nvGrpSpPr>
          <p:cNvPr id="8" name="Grupp 7" descr="Illustration av cirkel uppdelat i tre färgade fält med en grupp ikoner av människor i mitten. ">
            <a:extLst>
              <a:ext uri="{FF2B5EF4-FFF2-40B4-BE49-F238E27FC236}">
                <a16:creationId xmlns:a16="http://schemas.microsoft.com/office/drawing/2014/main" id="{C52F2CD8-E405-6115-4729-32EE8A18BF54}"/>
              </a:ext>
            </a:extLst>
          </p:cNvPr>
          <p:cNvGrpSpPr/>
          <p:nvPr/>
        </p:nvGrpSpPr>
        <p:grpSpPr>
          <a:xfrm>
            <a:off x="6890085" y="914400"/>
            <a:ext cx="4251158" cy="4127784"/>
            <a:chOff x="6095999" y="1949116"/>
            <a:chExt cx="4491790" cy="4530622"/>
          </a:xfrm>
        </p:grpSpPr>
        <p:pic>
          <p:nvPicPr>
            <p:cNvPr id="5" name="Bildobjekt 4" descr="En bild som visar cirkel, skärmbild, Grafik, grafisk design&#10;&#10;Automatiskt genererad beskrivning">
              <a:extLst>
                <a:ext uri="{FF2B5EF4-FFF2-40B4-BE49-F238E27FC236}">
                  <a16:creationId xmlns:a16="http://schemas.microsoft.com/office/drawing/2014/main" id="{A3D0BCB9-2C8D-06C3-E1A7-77CE4183BB4B}"/>
                </a:ext>
              </a:extLst>
            </p:cNvPr>
            <p:cNvPicPr>
              <a:picLocks noChangeAspect="1"/>
            </p:cNvPicPr>
            <p:nvPr/>
          </p:nvPicPr>
          <p:blipFill>
            <a:blip r:embed="rId3"/>
            <a:stretch>
              <a:fillRect/>
            </a:stretch>
          </p:blipFill>
          <p:spPr>
            <a:xfrm>
              <a:off x="6095999" y="2074437"/>
              <a:ext cx="4058653" cy="4207470"/>
            </a:xfrm>
            <a:prstGeom prst="rect">
              <a:avLst/>
            </a:prstGeom>
          </p:spPr>
        </p:pic>
        <p:sp>
          <p:nvSpPr>
            <p:cNvPr id="6" name="Rektangel 5">
              <a:extLst>
                <a:ext uri="{FF2B5EF4-FFF2-40B4-BE49-F238E27FC236}">
                  <a16:creationId xmlns:a16="http://schemas.microsoft.com/office/drawing/2014/main" id="{5748E9D2-B686-C495-4682-3D41ABB32A00}"/>
                </a:ext>
              </a:extLst>
            </p:cNvPr>
            <p:cNvSpPr/>
            <p:nvPr/>
          </p:nvSpPr>
          <p:spPr>
            <a:xfrm>
              <a:off x="9384632" y="1949116"/>
              <a:ext cx="1203157" cy="6136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ktangel 6">
              <a:extLst>
                <a:ext uri="{FF2B5EF4-FFF2-40B4-BE49-F238E27FC236}">
                  <a16:creationId xmlns:a16="http://schemas.microsoft.com/office/drawing/2014/main" id="{184A6108-6844-1058-9990-E7EAFB26A9BE}"/>
                </a:ext>
              </a:extLst>
            </p:cNvPr>
            <p:cNvSpPr/>
            <p:nvPr/>
          </p:nvSpPr>
          <p:spPr>
            <a:xfrm>
              <a:off x="9244263" y="5866128"/>
              <a:ext cx="1203157" cy="6136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grpSp>
    </p:spTree>
    <p:extLst>
      <p:ext uri="{BB962C8B-B14F-4D97-AF65-F5344CB8AC3E}">
        <p14:creationId xmlns:p14="http://schemas.microsoft.com/office/powerpoint/2010/main" val="3661109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1F962-AA05-0346-8919-2F2A380EC661}"/>
              </a:ext>
            </a:extLst>
          </p:cNvPr>
          <p:cNvSpPr>
            <a:spLocks noGrp="1"/>
          </p:cNvSpPr>
          <p:nvPr>
            <p:ph type="title"/>
          </p:nvPr>
        </p:nvSpPr>
        <p:spPr>
          <a:xfrm>
            <a:off x="838200" y="365125"/>
            <a:ext cx="9409043" cy="1325563"/>
          </a:xfrm>
        </p:spPr>
        <p:txBody>
          <a:bodyPr anchor="ctr">
            <a:normAutofit/>
          </a:bodyPr>
          <a:lstStyle/>
          <a:p>
            <a:r>
              <a:rPr lang="sv-SE" dirty="0"/>
              <a:t>Nationell stödfunktion vid SKR</a:t>
            </a:r>
          </a:p>
        </p:txBody>
      </p:sp>
      <p:graphicFrame>
        <p:nvGraphicFramePr>
          <p:cNvPr id="7" name="Platshållare för text 2">
            <a:extLst>
              <a:ext uri="{FF2B5EF4-FFF2-40B4-BE49-F238E27FC236}">
                <a16:creationId xmlns:a16="http://schemas.microsoft.com/office/drawing/2014/main" id="{4679FC24-58A8-B493-5492-18DE5BCCED1E}"/>
              </a:ext>
            </a:extLst>
          </p:cNvPr>
          <p:cNvGraphicFramePr/>
          <p:nvPr>
            <p:extLst>
              <p:ext uri="{D42A27DB-BD31-4B8C-83A1-F6EECF244321}">
                <p14:modId xmlns:p14="http://schemas.microsoft.com/office/powerpoint/2010/main" val="2155434408"/>
              </p:ext>
            </p:extLst>
          </p:nvPr>
        </p:nvGraphicFramePr>
        <p:xfrm>
          <a:off x="838200" y="1825625"/>
          <a:ext cx="940449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8482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Skärmdump av 1177 för vårdpersonal. Text i anteckningsfältet.">
            <a:extLst>
              <a:ext uri="{FF2B5EF4-FFF2-40B4-BE49-F238E27FC236}">
                <a16:creationId xmlns:a16="http://schemas.microsoft.com/office/drawing/2014/main" id="{A5EC6D43-0320-B711-22EB-E3200704867B}"/>
              </a:ext>
            </a:extLst>
          </p:cNvPr>
          <p:cNvPicPr>
            <a:picLocks noChangeAspect="1"/>
          </p:cNvPicPr>
          <p:nvPr/>
        </p:nvPicPr>
        <p:blipFill>
          <a:blip r:embed="rId3"/>
          <a:stretch>
            <a:fillRect/>
          </a:stretch>
        </p:blipFill>
        <p:spPr>
          <a:xfrm>
            <a:off x="388290" y="180474"/>
            <a:ext cx="11415419" cy="5414210"/>
          </a:xfrm>
          <a:prstGeom prst="rect">
            <a:avLst/>
          </a:prstGeom>
        </p:spPr>
      </p:pic>
    </p:spTree>
    <p:extLst>
      <p:ext uri="{BB962C8B-B14F-4D97-AF65-F5344CB8AC3E}">
        <p14:creationId xmlns:p14="http://schemas.microsoft.com/office/powerpoint/2010/main" val="364562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ild 1">
            <a:extLst>
              <a:ext uri="{FF2B5EF4-FFF2-40B4-BE49-F238E27FC236}">
                <a16:creationId xmlns:a16="http://schemas.microsoft.com/office/drawing/2014/main" id="{F09D4FF2-D1CB-D334-F147-38637ED4CDB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0293" y="-104273"/>
            <a:ext cx="8779397" cy="6738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1" name="Title 1">
            <a:extLst>
              <a:ext uri="{FF2B5EF4-FFF2-40B4-BE49-F238E27FC236}">
                <a16:creationId xmlns:a16="http://schemas.microsoft.com/office/drawing/2014/main" id="{16C27C57-021B-12F8-223F-D2ECBA51F1D5}"/>
              </a:ext>
            </a:extLst>
          </p:cNvPr>
          <p:cNvSpPr>
            <a:spLocks noGrp="1"/>
          </p:cNvSpPr>
          <p:nvPr>
            <p:ph type="title"/>
          </p:nvPr>
        </p:nvSpPr>
        <p:spPr>
          <a:xfrm>
            <a:off x="7279104" y="256004"/>
            <a:ext cx="4788569" cy="5218364"/>
          </a:xfrm>
        </p:spPr>
        <p:txBody>
          <a:bodyPr>
            <a:normAutofit/>
          </a:bodyPr>
          <a:lstStyle/>
          <a:p>
            <a:r>
              <a:rPr lang="en-US" dirty="0" err="1"/>
              <a:t>Patientmötet</a:t>
            </a:r>
            <a:r>
              <a:rPr lang="en-US" dirty="0"/>
              <a:t>:</a:t>
            </a:r>
            <a:br>
              <a:rPr lang="en-US" dirty="0"/>
            </a:br>
            <a:br>
              <a:rPr lang="en-US" dirty="0"/>
            </a:br>
            <a:r>
              <a:rPr lang="en-US" dirty="0"/>
              <a:t>information</a:t>
            </a:r>
            <a:br>
              <a:rPr lang="en-US" dirty="0"/>
            </a:br>
            <a:br>
              <a:rPr lang="en-US" dirty="0"/>
            </a:br>
            <a:r>
              <a:rPr lang="en-US" dirty="0" err="1"/>
              <a:t>konsultation</a:t>
            </a:r>
            <a:br>
              <a:rPr lang="en-US" dirty="0"/>
            </a:br>
            <a:br>
              <a:rPr lang="en-US" dirty="0"/>
            </a:br>
            <a:r>
              <a:rPr lang="en-US" dirty="0"/>
              <a:t>dialog</a:t>
            </a:r>
            <a:br>
              <a:rPr lang="en-US" dirty="0"/>
            </a:br>
            <a:br>
              <a:rPr lang="en-US" dirty="0"/>
            </a:br>
            <a:r>
              <a:rPr lang="en-US" dirty="0" err="1"/>
              <a:t>samskapande</a:t>
            </a:r>
            <a:endParaRPr lang="en-US" dirty="0"/>
          </a:p>
        </p:txBody>
      </p:sp>
    </p:spTree>
    <p:extLst>
      <p:ext uri="{BB962C8B-B14F-4D97-AF65-F5344CB8AC3E}">
        <p14:creationId xmlns:p14="http://schemas.microsoft.com/office/powerpoint/2010/main" val="375736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D3203FD-9876-947C-A0DA-F65085AB740E}"/>
              </a:ext>
            </a:extLst>
          </p:cNvPr>
          <p:cNvSpPr>
            <a:spLocks noGrp="1"/>
          </p:cNvSpPr>
          <p:nvPr>
            <p:ph type="ctrTitle"/>
          </p:nvPr>
        </p:nvSpPr>
        <p:spPr>
          <a:xfrm>
            <a:off x="108284" y="880464"/>
            <a:ext cx="4814590" cy="3936247"/>
          </a:xfrm>
        </p:spPr>
        <p:txBody>
          <a:bodyPr>
            <a:normAutofit fontScale="90000"/>
          </a:bodyPr>
          <a:lstStyle/>
          <a:p>
            <a:r>
              <a:rPr lang="sv-SE" dirty="0"/>
              <a:t>- Systemet samspelar ständigt</a:t>
            </a:r>
            <a:br>
              <a:rPr lang="sv-SE" dirty="0"/>
            </a:br>
            <a:br>
              <a:rPr lang="sv-SE" dirty="0"/>
            </a:br>
            <a:r>
              <a:rPr lang="sv-SE" dirty="0"/>
              <a:t>- Patientens perspektiv finns i alla delar</a:t>
            </a:r>
            <a:br>
              <a:rPr lang="sv-SE" dirty="0"/>
            </a:br>
            <a:br>
              <a:rPr lang="sv-SE" dirty="0"/>
            </a:br>
            <a:r>
              <a:rPr lang="sv-SE" dirty="0"/>
              <a:t>… liksom lärande, uppföljning, samordning, samverkan och styrning.</a:t>
            </a:r>
          </a:p>
        </p:txBody>
      </p:sp>
      <p:pic>
        <p:nvPicPr>
          <p:cNvPr id="5" name="Bildobjekt 4" descr="En illustration av en stor cirkel med ett patientmöte i mitten i en egen cirkel, text Samskapad vård med dokumenterad överenskommelse. Nästa cirkel har text: Regional och sjukvårdsregional nivå för samordning och uppföljning. Sista cirkeln ytterst har text: Nationell nivå för samverkan, ledning, definitioner, forskning och lärande.">
            <a:extLst>
              <a:ext uri="{FF2B5EF4-FFF2-40B4-BE49-F238E27FC236}">
                <a16:creationId xmlns:a16="http://schemas.microsoft.com/office/drawing/2014/main" id="{4047E72E-1D26-1746-878E-3FDCADC0D230}"/>
              </a:ext>
            </a:extLst>
          </p:cNvPr>
          <p:cNvPicPr>
            <a:picLocks noChangeAspect="1"/>
          </p:cNvPicPr>
          <p:nvPr/>
        </p:nvPicPr>
        <p:blipFill>
          <a:blip r:embed="rId3"/>
          <a:stretch>
            <a:fillRect/>
          </a:stretch>
        </p:blipFill>
        <p:spPr>
          <a:xfrm>
            <a:off x="5052856" y="-344260"/>
            <a:ext cx="6884328" cy="6815090"/>
          </a:xfrm>
          <a:prstGeom prst="rect">
            <a:avLst/>
          </a:prstGeom>
        </p:spPr>
      </p:pic>
    </p:spTree>
    <p:extLst>
      <p:ext uri="{BB962C8B-B14F-4D97-AF65-F5344CB8AC3E}">
        <p14:creationId xmlns:p14="http://schemas.microsoft.com/office/powerpoint/2010/main" val="2836866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0F5986-CBF4-4E1C-B28D-154047E68E28}"/>
              </a:ext>
            </a:extLst>
          </p:cNvPr>
          <p:cNvSpPr>
            <a:spLocks noGrp="1"/>
          </p:cNvSpPr>
          <p:nvPr>
            <p:ph type="ctrTitle"/>
          </p:nvPr>
        </p:nvSpPr>
        <p:spPr>
          <a:xfrm>
            <a:off x="838200" y="365125"/>
            <a:ext cx="9409043" cy="1325563"/>
          </a:xfrm>
        </p:spPr>
        <p:txBody>
          <a:bodyPr anchor="ctr">
            <a:normAutofit/>
          </a:bodyPr>
          <a:lstStyle/>
          <a:p>
            <a:r>
              <a:rPr lang="sv-SE" dirty="0"/>
              <a:t>Patient- och närståendeföreträdare</a:t>
            </a:r>
          </a:p>
        </p:txBody>
      </p:sp>
      <p:pic>
        <p:nvPicPr>
          <p:cNvPr id="2050" name="Picture 2" descr="Illustration av PGSA-hjul; fyra tårbitar med orden Planera, Göra, Studera och Agera">
            <a:extLst>
              <a:ext uri="{FF2B5EF4-FFF2-40B4-BE49-F238E27FC236}">
                <a16:creationId xmlns:a16="http://schemas.microsoft.com/office/drawing/2014/main" id="{79AAE1D5-2CF2-C592-A3BC-379590DC685A}"/>
              </a:ext>
            </a:extLst>
          </p:cNvPr>
          <p:cNvPicPr>
            <a:picLocks noGrp="1" noChangeAspect="1" noChangeArrowheads="1"/>
          </p:cNvPicPr>
          <p:nvPr>
            <p:ph type="pic" sz="quarter" idx="4294967295"/>
          </p:nvPr>
        </p:nvPicPr>
        <p:blipFill rotWithShape="1">
          <a:blip r:embed="rId3">
            <a:extLst>
              <a:ext uri="{28A0092B-C50C-407E-A947-70E740481C1C}">
                <a14:useLocalDpi xmlns:a14="http://schemas.microsoft.com/office/drawing/2010/main" val="0"/>
              </a:ext>
            </a:extLst>
          </a:blip>
          <a:srcRect t="1353" b="4452"/>
          <a:stretch/>
        </p:blipFill>
        <p:spPr bwMode="auto">
          <a:xfrm>
            <a:off x="183884" y="1263316"/>
            <a:ext cx="5263587" cy="49704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84FCDAB8-7FFC-43AB-B346-A5FFF54D6959}"/>
              </a:ext>
            </a:extLst>
          </p:cNvPr>
          <p:cNvSpPr>
            <a:spLocks noGrp="1"/>
          </p:cNvSpPr>
          <p:nvPr>
            <p:ph type="body" sz="quarter" idx="4294967295"/>
          </p:nvPr>
        </p:nvSpPr>
        <p:spPr>
          <a:xfrm>
            <a:off x="5637971" y="1881188"/>
            <a:ext cx="4609271" cy="4352544"/>
          </a:xfrm>
        </p:spPr>
        <p:txBody>
          <a:bodyPr vert="horz" lIns="91440" tIns="45720" rIns="91440" bIns="45720" rtlCol="0" anchor="t">
            <a:normAutofit/>
          </a:bodyPr>
          <a:lstStyle/>
          <a:p>
            <a:pPr algn="ctr"/>
            <a:r>
              <a:rPr lang="en-US" sz="2200" kern="1200">
                <a:solidFill>
                  <a:schemeClr val="accent1"/>
                </a:solidFill>
              </a:rPr>
              <a:t>En företrädare är öppen med de egna erfarenheterna av sin(a) sjukdom(ar) och delar med sig av denna kunskap. </a:t>
            </a:r>
          </a:p>
          <a:p>
            <a:pPr algn="ctr"/>
            <a:r>
              <a:rPr lang="en-US" sz="2200" kern="1200">
                <a:solidFill>
                  <a:schemeClr val="accent1"/>
                </a:solidFill>
              </a:rPr>
              <a:t>Företrädare från organisation eller nätverk har fått mandat från en grupp att representera deras samlade erfarenheter. </a:t>
            </a:r>
          </a:p>
          <a:p>
            <a:pPr algn="ctr"/>
            <a:r>
              <a:rPr lang="en-US" sz="2200" kern="1200">
                <a:solidFill>
                  <a:schemeClr val="accent1"/>
                </a:solidFill>
              </a:rPr>
              <a:t>Enskilda företrädare företräder sig själva och sina egna perspektiv.</a:t>
            </a:r>
          </a:p>
          <a:p>
            <a:pPr algn="ctr"/>
            <a:endParaRPr lang="en-US" sz="2200" kern="1200">
              <a:solidFill>
                <a:schemeClr val="accent1"/>
              </a:solidFill>
            </a:endParaRPr>
          </a:p>
          <a:p>
            <a:pPr indent="0" algn="ctr">
              <a:buNone/>
            </a:pPr>
            <a:r>
              <a:rPr lang="en-US" sz="2200" kern="1200">
                <a:solidFill>
                  <a:schemeClr val="accent1"/>
                </a:solidFill>
                <a:hlinkClick r:id="rId4">
                  <a:extLst>
                    <a:ext uri="{A12FA001-AC4F-418D-AE19-62706E023703}">
                      <ahyp:hlinkClr xmlns:ahyp="http://schemas.microsoft.com/office/drawing/2018/hyperlinkcolor" val="tx"/>
                    </a:ext>
                  </a:extLst>
                </a:hlinkClick>
              </a:rPr>
              <a:t>Mer information och rutin företrädare</a:t>
            </a:r>
            <a:endParaRPr lang="en-US" sz="2200" kern="1200">
              <a:solidFill>
                <a:schemeClr val="accent1"/>
              </a:solidFill>
            </a:endParaRPr>
          </a:p>
        </p:txBody>
      </p:sp>
    </p:spTree>
    <p:extLst>
      <p:ext uri="{BB962C8B-B14F-4D97-AF65-F5344CB8AC3E}">
        <p14:creationId xmlns:p14="http://schemas.microsoft.com/office/powerpoint/2010/main" val="21060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B2AB-8C2F-4FDA-9F23-DF0A5756F712}"/>
              </a:ext>
            </a:extLst>
          </p:cNvPr>
          <p:cNvSpPr>
            <a:spLocks noGrp="1"/>
          </p:cNvSpPr>
          <p:nvPr>
            <p:ph type="title"/>
          </p:nvPr>
        </p:nvSpPr>
        <p:spPr bwMode="gray">
          <a:xfrm>
            <a:off x="1395192" y="-4743"/>
            <a:ext cx="9898874" cy="1325563"/>
          </a:xfrm>
        </p:spPr>
        <p:txBody>
          <a:bodyPr>
            <a:normAutofit/>
          </a:bodyPr>
          <a:lstStyle/>
          <a:p>
            <a:r>
              <a:rPr lang="sv-SE" dirty="0"/>
              <a:t>Vision för systemet för kunskapsstyrning</a:t>
            </a:r>
          </a:p>
        </p:txBody>
      </p:sp>
      <p:sp>
        <p:nvSpPr>
          <p:cNvPr id="4" name="Slide Number Placeholder 3">
            <a:extLst>
              <a:ext uri="{FF2B5EF4-FFF2-40B4-BE49-F238E27FC236}">
                <a16:creationId xmlns:a16="http://schemas.microsoft.com/office/drawing/2014/main" id="{9D10A22B-F3AA-45D1-A096-134346F50258}"/>
              </a:ext>
            </a:extLst>
          </p:cNvPr>
          <p:cNvSpPr>
            <a:spLocks noGrp="1"/>
          </p:cNvSpPr>
          <p:nvPr>
            <p:ph type="sldNum" sz="quarter" idx="12"/>
          </p:nvPr>
        </p:nvSpPr>
        <p:spPr bwMode="gray">
          <a:xfrm>
            <a:off x="4713297" y="6553743"/>
            <a:ext cx="2743200" cy="365125"/>
          </a:xfr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30D80BF-074B-4E55-B5AC-841B5F35CA8C}" type="slidenum">
              <a:rPr lang="sv-SE" sz="1200" smtClean="0">
                <a:solidFill>
                  <a:prstClr val="white"/>
                </a:solidFill>
                <a:latin typeface="Calibri" panose="020F0502020204030204"/>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sv-SE"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Rubrik 1">
            <a:extLst>
              <a:ext uri="{FF2B5EF4-FFF2-40B4-BE49-F238E27FC236}">
                <a16:creationId xmlns:a16="http://schemas.microsoft.com/office/drawing/2014/main" id="{A15DCF69-12FA-4551-9BDB-1880A53B6DE7}"/>
              </a:ext>
            </a:extLst>
          </p:cNvPr>
          <p:cNvSpPr txBox="1">
            <a:spLocks/>
          </p:cNvSpPr>
          <p:nvPr/>
        </p:nvSpPr>
        <p:spPr bwMode="gray">
          <a:xfrm>
            <a:off x="5809992" y="1320820"/>
            <a:ext cx="4035271" cy="1686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377D7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0" i="0" u="none" strike="noStrike" kern="1200" cap="none" spc="0" normalizeH="0" baseline="0" noProof="0" dirty="0">
                <a:ln>
                  <a:noFill/>
                </a:ln>
                <a:solidFill>
                  <a:srgbClr val="404040"/>
                </a:solidFill>
                <a:effectLst/>
                <a:uLnTx/>
                <a:uFillTx/>
                <a:latin typeface="Calibri" panose="020F0502020204030204"/>
                <a:ea typeface="+mj-ea"/>
                <a:cs typeface="+mj-cs"/>
              </a:rPr>
              <a:t>Vår framgång räknas i liv och jämlik hälsa </a:t>
            </a:r>
            <a:br>
              <a:rPr kumimoji="0" lang="sv-SE" sz="1800" b="1" i="0" u="none" strike="noStrike" kern="1200" cap="none" spc="0" normalizeH="0" baseline="0" noProof="0" dirty="0">
                <a:ln>
                  <a:noFill/>
                </a:ln>
                <a:solidFill>
                  <a:srgbClr val="377D7A"/>
                </a:solidFill>
                <a:effectLst/>
                <a:uLnTx/>
                <a:uFillTx/>
                <a:latin typeface="Calibri" panose="020F0502020204030204"/>
                <a:ea typeface="+mj-ea"/>
                <a:cs typeface="+mj-cs"/>
              </a:rPr>
            </a:br>
            <a:endParaRPr kumimoji="0" lang="sv-SE" sz="1800" b="1" i="0" u="none" strike="noStrike" kern="1200" cap="none" spc="0" normalizeH="0" baseline="0" noProof="0" dirty="0">
              <a:ln>
                <a:noFill/>
              </a:ln>
              <a:solidFill>
                <a:srgbClr val="377D7A"/>
              </a:solidFill>
              <a:effectLst/>
              <a:uLnTx/>
              <a:uFillTx/>
              <a:latin typeface="Calibri" panose="020F0502020204030204"/>
              <a:ea typeface="+mj-ea"/>
              <a:cs typeface="+mj-cs"/>
            </a:endParaRPr>
          </a:p>
        </p:txBody>
      </p:sp>
      <p:sp>
        <p:nvSpPr>
          <p:cNvPr id="7" name="Underrubrik 2">
            <a:extLst>
              <a:ext uri="{FF2B5EF4-FFF2-40B4-BE49-F238E27FC236}">
                <a16:creationId xmlns:a16="http://schemas.microsoft.com/office/drawing/2014/main" id="{5BE0A730-5A4E-4FA5-9B3F-B033A1C75B6B}"/>
              </a:ext>
            </a:extLst>
          </p:cNvPr>
          <p:cNvSpPr txBox="1">
            <a:spLocks/>
          </p:cNvSpPr>
          <p:nvPr/>
        </p:nvSpPr>
        <p:spPr bwMode="gray">
          <a:xfrm>
            <a:off x="5809992" y="3109400"/>
            <a:ext cx="4430098" cy="1655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sv-SE" sz="3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Tillsammans gör vi </a:t>
            </a:r>
            <a:br>
              <a:rPr lang="sv-SE" sz="3200" dirty="0">
                <a:solidFill>
                  <a:schemeClr val="accent1">
                    <a:lumMod val="75000"/>
                  </a:schemeClr>
                </a:solidFill>
                <a:latin typeface="Calibri" panose="020F0502020204030204"/>
              </a:rPr>
            </a:br>
            <a:r>
              <a:rPr kumimoji="0" lang="sv-SE" sz="3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varandra framgångsrika!</a:t>
            </a:r>
            <a:br>
              <a:rPr kumimoji="0" lang="sv-SE" sz="3200"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sv-SE"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7" name="Bildobjekt 16" descr="En bild som visar ansikten i ett kollage, olika människor, somliga i vårdsituationer.">
            <a:extLst>
              <a:ext uri="{FF2B5EF4-FFF2-40B4-BE49-F238E27FC236}">
                <a16:creationId xmlns:a16="http://schemas.microsoft.com/office/drawing/2014/main" id="{24864CB4-7F1C-7490-D3E9-76F0AC86A775}"/>
              </a:ext>
            </a:extLst>
          </p:cNvPr>
          <p:cNvPicPr>
            <a:picLocks noChangeAspect="1"/>
          </p:cNvPicPr>
          <p:nvPr/>
        </p:nvPicPr>
        <p:blipFill>
          <a:blip r:embed="rId3"/>
          <a:stretch>
            <a:fillRect/>
          </a:stretch>
        </p:blipFill>
        <p:spPr>
          <a:xfrm>
            <a:off x="1395191" y="1426798"/>
            <a:ext cx="3570762" cy="4004403"/>
          </a:xfrm>
          <a:prstGeom prst="rect">
            <a:avLst/>
          </a:prstGeom>
        </p:spPr>
      </p:pic>
    </p:spTree>
    <p:extLst>
      <p:ext uri="{BB962C8B-B14F-4D97-AF65-F5344CB8AC3E}">
        <p14:creationId xmlns:p14="http://schemas.microsoft.com/office/powerpoint/2010/main" val="241243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B2AB-8C2F-4FDA-9F23-DF0A5756F712}"/>
              </a:ext>
            </a:extLst>
          </p:cNvPr>
          <p:cNvSpPr>
            <a:spLocks noGrp="1"/>
          </p:cNvSpPr>
          <p:nvPr>
            <p:ph type="title"/>
          </p:nvPr>
        </p:nvSpPr>
        <p:spPr bwMode="gray">
          <a:xfrm>
            <a:off x="1239253" y="-4743"/>
            <a:ext cx="10054812" cy="1325563"/>
          </a:xfrm>
        </p:spPr>
        <p:txBody>
          <a:bodyPr>
            <a:normAutofit/>
          </a:bodyPr>
          <a:lstStyle/>
          <a:p>
            <a:r>
              <a:rPr lang="sv-SE" dirty="0"/>
              <a:t>Målbild för systemet för kunskapsstyrning</a:t>
            </a:r>
          </a:p>
        </p:txBody>
      </p:sp>
      <p:sp>
        <p:nvSpPr>
          <p:cNvPr id="4" name="Slide Number Placeholder 3">
            <a:extLst>
              <a:ext uri="{FF2B5EF4-FFF2-40B4-BE49-F238E27FC236}">
                <a16:creationId xmlns:a16="http://schemas.microsoft.com/office/drawing/2014/main" id="{9D10A22B-F3AA-45D1-A096-134346F50258}"/>
              </a:ext>
            </a:extLst>
          </p:cNvPr>
          <p:cNvSpPr>
            <a:spLocks noGrp="1"/>
          </p:cNvSpPr>
          <p:nvPr>
            <p:ph type="sldNum" sz="quarter" idx="12"/>
          </p:nvPr>
        </p:nvSpPr>
        <p:spPr bwMode="gray">
          <a:xfrm>
            <a:off x="4713297" y="6553743"/>
            <a:ext cx="2743200" cy="365125"/>
          </a:xfr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30D80BF-074B-4E55-B5AC-841B5F35CA8C}" type="slidenum">
              <a:rPr lang="sv-SE" sz="1200" smtClean="0">
                <a:solidFill>
                  <a:prstClr val="white"/>
                </a:solidFill>
                <a:latin typeface="Calibri" panose="020F0502020204030204"/>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sv-SE"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Platshållare för innehåll 4">
            <a:extLst>
              <a:ext uri="{FF2B5EF4-FFF2-40B4-BE49-F238E27FC236}">
                <a16:creationId xmlns:a16="http://schemas.microsoft.com/office/drawing/2014/main" id="{4F0DA7F9-D912-43FC-A371-67AB86A4E64E}"/>
              </a:ext>
            </a:extLst>
          </p:cNvPr>
          <p:cNvSpPr>
            <a:spLocks noGrp="1"/>
          </p:cNvSpPr>
          <p:nvPr>
            <p:ph idx="1"/>
          </p:nvPr>
        </p:nvSpPr>
        <p:spPr bwMode="gray">
          <a:xfrm>
            <a:off x="2009274" y="2843762"/>
            <a:ext cx="6617367" cy="2868715"/>
          </a:xfrm>
        </p:spPr>
        <p:txBody>
          <a:bodyPr>
            <a:normAutofit/>
          </a:bodyPr>
          <a:lstStyle/>
          <a:p>
            <a:pPr marL="342900" indent="-342900">
              <a:buFont typeface="Arial" panose="020B0604020202020204" pitchFamily="34" charset="0"/>
              <a:buChar char="•"/>
            </a:pPr>
            <a:r>
              <a:rPr lang="sv-SE" dirty="0">
                <a:solidFill>
                  <a:schemeClr val="accent1">
                    <a:lumMod val="75000"/>
                  </a:schemeClr>
                </a:solidFill>
              </a:rPr>
              <a:t>Alla invånare ska få en god, jämlik och kunskapsbaserad vård oavsett var de bor </a:t>
            </a:r>
          </a:p>
          <a:p>
            <a:pPr marL="342900" indent="-342900">
              <a:buFont typeface="Arial" panose="020B0604020202020204" pitchFamily="34" charset="0"/>
              <a:buChar char="•"/>
            </a:pPr>
            <a:endParaRPr lang="sv-SE" dirty="0">
              <a:solidFill>
                <a:schemeClr val="accent1">
                  <a:lumMod val="75000"/>
                </a:schemeClr>
              </a:solidFill>
            </a:endParaRPr>
          </a:p>
          <a:p>
            <a:pPr marL="342900" indent="-342900">
              <a:buFont typeface="Arial" panose="020B0604020202020204" pitchFamily="34" charset="0"/>
              <a:buChar char="•"/>
            </a:pPr>
            <a:r>
              <a:rPr lang="sv-SE" dirty="0">
                <a:solidFill>
                  <a:schemeClr val="accent1">
                    <a:lumMod val="75000"/>
                  </a:schemeClr>
                </a:solidFill>
              </a:rPr>
              <a:t>Patienter, brukare och hälso- och sjukvårdens medarbetare ska vara trygga i att bästa tillgängliga kunskap används i varje </a:t>
            </a:r>
            <a:r>
              <a:rPr lang="sv-SE" dirty="0" err="1">
                <a:solidFill>
                  <a:schemeClr val="accent1">
                    <a:lumMod val="75000"/>
                  </a:schemeClr>
                </a:solidFill>
              </a:rPr>
              <a:t>vårdmöte</a:t>
            </a:r>
            <a:r>
              <a:rPr lang="sv-SE" dirty="0">
                <a:solidFill>
                  <a:schemeClr val="accent1">
                    <a:lumMod val="75000"/>
                  </a:schemeClr>
                </a:solidFill>
              </a:rPr>
              <a:t>. </a:t>
            </a:r>
          </a:p>
        </p:txBody>
      </p:sp>
      <p:sp>
        <p:nvSpPr>
          <p:cNvPr id="12" name="Rectangle 11">
            <a:extLst>
              <a:ext uri="{FF2B5EF4-FFF2-40B4-BE49-F238E27FC236}">
                <a16:creationId xmlns:a16="http://schemas.microsoft.com/office/drawing/2014/main" id="{4AF89189-1669-4BC0-801B-22CB72CB65A4}"/>
              </a:ext>
            </a:extLst>
          </p:cNvPr>
          <p:cNvSpPr/>
          <p:nvPr/>
        </p:nvSpPr>
        <p:spPr bwMode="gray">
          <a:xfrm>
            <a:off x="1597822" y="1145523"/>
            <a:ext cx="7388105" cy="502721"/>
          </a:xfrm>
          <a:prstGeom prst="rect">
            <a:avLst/>
          </a:prstGeom>
          <a:solidFill>
            <a:srgbClr val="377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FFFFFF"/>
                </a:solidFill>
                <a:effectLst/>
                <a:uLnTx/>
                <a:uFillTx/>
                <a:latin typeface="Calibri" panose="020F0502020204030204"/>
                <a:ea typeface="+mn-ea"/>
                <a:cs typeface="+mn-cs"/>
              </a:rPr>
              <a:t>Målbild</a:t>
            </a:r>
          </a:p>
        </p:txBody>
      </p:sp>
      <p:sp>
        <p:nvSpPr>
          <p:cNvPr id="13" name="Rubrik 1">
            <a:extLst>
              <a:ext uri="{FF2B5EF4-FFF2-40B4-BE49-F238E27FC236}">
                <a16:creationId xmlns:a16="http://schemas.microsoft.com/office/drawing/2014/main" id="{3E1DF1E9-E82E-4B78-A2C8-5460A09B4FD2}"/>
              </a:ext>
            </a:extLst>
          </p:cNvPr>
          <p:cNvSpPr txBox="1">
            <a:spLocks/>
          </p:cNvSpPr>
          <p:nvPr/>
        </p:nvSpPr>
        <p:spPr bwMode="gray">
          <a:xfrm>
            <a:off x="1684421" y="1367121"/>
            <a:ext cx="7301506" cy="1686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377D7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400" b="1" i="0" u="none" strike="noStrike" kern="1200" cap="none" spc="0" normalizeH="0" baseline="0" noProof="0" dirty="0">
                <a:ln>
                  <a:noFill/>
                </a:ln>
                <a:solidFill>
                  <a:srgbClr val="404040"/>
                </a:solidFill>
                <a:effectLst/>
                <a:uLnTx/>
                <a:uFillTx/>
                <a:latin typeface="Calibri" panose="020F0502020204030204"/>
                <a:ea typeface="+mj-ea"/>
                <a:cs typeface="+mj-cs"/>
              </a:rPr>
              <a:t>Tillsammans minskar vi skillnader i kvalitet och resultat!</a:t>
            </a:r>
          </a:p>
        </p:txBody>
      </p:sp>
      <p:sp>
        <p:nvSpPr>
          <p:cNvPr id="15" name="Rectangle 14">
            <a:extLst>
              <a:ext uri="{FF2B5EF4-FFF2-40B4-BE49-F238E27FC236}">
                <a16:creationId xmlns:a16="http://schemas.microsoft.com/office/drawing/2014/main" id="{B9CCE72A-D83F-4791-A043-14947E6B38D2}"/>
              </a:ext>
            </a:extLst>
          </p:cNvPr>
          <p:cNvSpPr/>
          <p:nvPr/>
        </p:nvSpPr>
        <p:spPr bwMode="gray">
          <a:xfrm>
            <a:off x="1597822" y="1145524"/>
            <a:ext cx="7388105" cy="4653508"/>
          </a:xfrm>
          <a:prstGeom prst="rect">
            <a:avLst/>
          </a:prstGeom>
          <a:no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27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1F962-AA05-0346-8919-2F2A380EC661}"/>
              </a:ext>
            </a:extLst>
          </p:cNvPr>
          <p:cNvSpPr>
            <a:spLocks noGrp="1"/>
          </p:cNvSpPr>
          <p:nvPr>
            <p:ph type="title"/>
          </p:nvPr>
        </p:nvSpPr>
        <p:spPr>
          <a:xfrm>
            <a:off x="838200" y="365125"/>
            <a:ext cx="9409043" cy="1325563"/>
          </a:xfrm>
        </p:spPr>
        <p:txBody>
          <a:bodyPr anchor="ctr">
            <a:normAutofit/>
          </a:bodyPr>
          <a:lstStyle/>
          <a:p>
            <a:r>
              <a:rPr lang="sv-SE" dirty="0"/>
              <a:t>Bakgrund till systemet för kunskapsstyrning</a:t>
            </a:r>
          </a:p>
        </p:txBody>
      </p:sp>
      <p:graphicFrame>
        <p:nvGraphicFramePr>
          <p:cNvPr id="5" name="Platshållare för text 2">
            <a:extLst>
              <a:ext uri="{FF2B5EF4-FFF2-40B4-BE49-F238E27FC236}">
                <a16:creationId xmlns:a16="http://schemas.microsoft.com/office/drawing/2014/main" id="{3DE14751-2F92-F3AE-70BA-810184BCC110}"/>
              </a:ext>
            </a:extLst>
          </p:cNvPr>
          <p:cNvGraphicFramePr/>
          <p:nvPr>
            <p:extLst>
              <p:ext uri="{D42A27DB-BD31-4B8C-83A1-F6EECF244321}">
                <p14:modId xmlns:p14="http://schemas.microsoft.com/office/powerpoint/2010/main" val="2207952381"/>
              </p:ext>
            </p:extLst>
          </p:nvPr>
        </p:nvGraphicFramePr>
        <p:xfrm>
          <a:off x="838200" y="1584993"/>
          <a:ext cx="940449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251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illustration som visar två människor som samtalar i mitten, en i vårdblus. Kugghjul bildar en cirkel runt mannen och kvinnan. Rubrik: En sammanhållen struktru för kunskapsstyrning. fler ord på kugghjulen: Patientens perspektiv, kunskapsstöd, stöd för uppföljning och analys, stöd för utveckling och ledarskap, samarbete, partnerskap. ">
            <a:extLst>
              <a:ext uri="{FF2B5EF4-FFF2-40B4-BE49-F238E27FC236}">
                <a16:creationId xmlns:a16="http://schemas.microsoft.com/office/drawing/2014/main" id="{5EA394E1-CAB8-6486-1287-212FF45F066C}"/>
              </a:ext>
            </a:extLst>
          </p:cNvPr>
          <p:cNvPicPr>
            <a:picLocks noChangeAspect="1"/>
          </p:cNvPicPr>
          <p:nvPr/>
        </p:nvPicPr>
        <p:blipFill>
          <a:blip r:embed="rId3"/>
          <a:stretch>
            <a:fillRect/>
          </a:stretch>
        </p:blipFill>
        <p:spPr>
          <a:xfrm>
            <a:off x="1574158" y="0"/>
            <a:ext cx="8728028" cy="6633305"/>
          </a:xfrm>
          <a:prstGeom prst="rect">
            <a:avLst/>
          </a:prstGeom>
          <a:noFill/>
        </p:spPr>
      </p:pic>
    </p:spTree>
    <p:extLst>
      <p:ext uri="{BB962C8B-B14F-4D97-AF65-F5344CB8AC3E}">
        <p14:creationId xmlns:p14="http://schemas.microsoft.com/office/powerpoint/2010/main" val="75471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47EE94-FA95-A443-8BF2-5212B9EFBD97}"/>
              </a:ext>
            </a:extLst>
          </p:cNvPr>
          <p:cNvSpPr>
            <a:spLocks noGrp="1"/>
          </p:cNvSpPr>
          <p:nvPr>
            <p:ph type="ctrTitle"/>
          </p:nvPr>
        </p:nvSpPr>
        <p:spPr>
          <a:xfrm>
            <a:off x="2345399" y="382874"/>
            <a:ext cx="8862178" cy="609793"/>
          </a:xfrm>
        </p:spPr>
        <p:txBody>
          <a:bodyPr>
            <a:normAutofit/>
          </a:bodyPr>
          <a:lstStyle/>
          <a:p>
            <a:r>
              <a:rPr lang="sv-SE" dirty="0"/>
              <a:t>Ett samspel mellan olika delar i systemet</a:t>
            </a:r>
          </a:p>
        </p:txBody>
      </p:sp>
      <p:pic>
        <p:nvPicPr>
          <p:cNvPr id="4" name="Bildobjekt 3" descr="Illustration på upp- och nervänd pyramid i tre delar: överst Patient och vårdteam, mellan Sjukvårdsregion och region, nederst Nationell.">
            <a:extLst>
              <a:ext uri="{FF2B5EF4-FFF2-40B4-BE49-F238E27FC236}">
                <a16:creationId xmlns:a16="http://schemas.microsoft.com/office/drawing/2014/main" id="{CF6F7A14-D24A-00F6-30A4-3DA1375A5339}"/>
              </a:ext>
            </a:extLst>
          </p:cNvPr>
          <p:cNvPicPr>
            <a:picLocks noChangeAspect="1"/>
          </p:cNvPicPr>
          <p:nvPr/>
        </p:nvPicPr>
        <p:blipFill>
          <a:blip r:embed="rId3"/>
          <a:stretch>
            <a:fillRect/>
          </a:stretch>
        </p:blipFill>
        <p:spPr>
          <a:xfrm>
            <a:off x="152904" y="634137"/>
            <a:ext cx="11064645" cy="6223863"/>
          </a:xfrm>
          <a:prstGeom prst="rect">
            <a:avLst/>
          </a:prstGeom>
        </p:spPr>
      </p:pic>
    </p:spTree>
    <p:extLst>
      <p:ext uri="{BB962C8B-B14F-4D97-AF65-F5344CB8AC3E}">
        <p14:creationId xmlns:p14="http://schemas.microsoft.com/office/powerpoint/2010/main" val="428302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4708D5-2F06-D24C-BDBA-A90D7155D2E3}"/>
              </a:ext>
            </a:extLst>
          </p:cNvPr>
          <p:cNvSpPr>
            <a:spLocks noGrp="1"/>
          </p:cNvSpPr>
          <p:nvPr>
            <p:ph type="ctrTitle"/>
          </p:nvPr>
        </p:nvSpPr>
        <p:spPr>
          <a:xfrm>
            <a:off x="5829302" y="743841"/>
            <a:ext cx="4622798" cy="805559"/>
          </a:xfrm>
        </p:spPr>
        <p:txBody>
          <a:bodyPr/>
          <a:lstStyle/>
          <a:p>
            <a:r>
              <a:rPr lang="sv-SE" dirty="0"/>
              <a:t>Målbild – kunskapsstyrning</a:t>
            </a:r>
            <a:br>
              <a:rPr lang="sv-SE" dirty="0"/>
            </a:br>
            <a:r>
              <a:rPr lang="sv-SE" dirty="0"/>
              <a:t>i praktiken </a:t>
            </a:r>
          </a:p>
        </p:txBody>
      </p:sp>
      <p:sp>
        <p:nvSpPr>
          <p:cNvPr id="3" name="Platshållare för text 2">
            <a:extLst>
              <a:ext uri="{FF2B5EF4-FFF2-40B4-BE49-F238E27FC236}">
                <a16:creationId xmlns:a16="http://schemas.microsoft.com/office/drawing/2014/main" id="{9880387D-B35E-6948-BE4D-54ADF51122F5}"/>
              </a:ext>
            </a:extLst>
          </p:cNvPr>
          <p:cNvSpPr>
            <a:spLocks noGrp="1"/>
          </p:cNvSpPr>
          <p:nvPr>
            <p:ph type="body" sz="quarter" idx="10"/>
          </p:nvPr>
        </p:nvSpPr>
        <p:spPr>
          <a:xfrm>
            <a:off x="5829302" y="1727200"/>
            <a:ext cx="4865706" cy="4186238"/>
          </a:xfrm>
        </p:spPr>
        <p:txBody>
          <a:bodyPr>
            <a:normAutofit/>
          </a:bodyPr>
          <a:lstStyle/>
          <a:p>
            <a:r>
              <a:rPr lang="sv-SE" dirty="0"/>
              <a:t>Vi använder bästa tillgängliga kunskap i varje möte</a:t>
            </a:r>
          </a:p>
          <a:p>
            <a:r>
              <a:rPr lang="sv-SE" dirty="0"/>
              <a:t>Ny kunskap kan snabbt omsättas</a:t>
            </a:r>
          </a:p>
          <a:p>
            <a:r>
              <a:rPr lang="sv-SE" dirty="0"/>
              <a:t>Identifiera och prioritera – patienter och professioner tillsammans</a:t>
            </a:r>
          </a:p>
          <a:p>
            <a:r>
              <a:rPr lang="sv-SE" dirty="0"/>
              <a:t>Det är enkelt att jobba kunskapsbaserat</a:t>
            </a:r>
          </a:p>
        </p:txBody>
      </p:sp>
      <p:pic>
        <p:nvPicPr>
          <p:cNvPr id="7" name="Platshållare för bild 6" descr="En illustraton som visar människor av olika ålder, kön och klädsel, vars händer möter varandra i mitten. Text i cirkel runt om: God vård med stöd av bästa kunskap. ">
            <a:extLst>
              <a:ext uri="{FF2B5EF4-FFF2-40B4-BE49-F238E27FC236}">
                <a16:creationId xmlns:a16="http://schemas.microsoft.com/office/drawing/2014/main" id="{AFC2A01C-9363-3E1C-5DE2-00FBC53D0DDA}"/>
              </a:ext>
            </a:extLst>
          </p:cNvPr>
          <p:cNvPicPr>
            <a:picLocks noGrp="1" noChangeAspect="1"/>
          </p:cNvPicPr>
          <p:nvPr>
            <p:ph type="pic" sz="quarter" idx="11"/>
          </p:nvPr>
        </p:nvPicPr>
        <p:blipFill>
          <a:blip r:embed="rId3"/>
          <a:srcRect l="8158" r="8158"/>
          <a:stretch>
            <a:fillRect/>
          </a:stretch>
        </p:blipFill>
        <p:spPr>
          <a:xfrm>
            <a:off x="0" y="0"/>
            <a:ext cx="5474368" cy="6915688"/>
          </a:xfrm>
        </p:spPr>
      </p:pic>
    </p:spTree>
    <p:extLst>
      <p:ext uri="{BB962C8B-B14F-4D97-AF65-F5344CB8AC3E}">
        <p14:creationId xmlns:p14="http://schemas.microsoft.com/office/powerpoint/2010/main" val="275411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 23">
            <a:extLst>
              <a:ext uri="{FF2B5EF4-FFF2-40B4-BE49-F238E27FC236}">
                <a16:creationId xmlns:a16="http://schemas.microsoft.com/office/drawing/2014/main" id="{FADE068B-E8ED-8938-0E84-A75E1AD9120F}"/>
              </a:ext>
            </a:extLst>
          </p:cNvPr>
          <p:cNvSpPr/>
          <p:nvPr/>
        </p:nvSpPr>
        <p:spPr>
          <a:xfrm>
            <a:off x="672796" y="3898144"/>
            <a:ext cx="1966308" cy="1246909"/>
          </a:xfrm>
          <a:prstGeom prst="ellipse">
            <a:avLst/>
          </a:prstGeom>
          <a:solidFill>
            <a:schemeClr val="accent1">
              <a:lumMod val="5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latin typeface="Calibri" panose="020F0502020204030204"/>
            </a:endParaRPr>
          </a:p>
        </p:txBody>
      </p:sp>
      <p:sp>
        <p:nvSpPr>
          <p:cNvPr id="2" name="Rubrik 1"/>
          <p:cNvSpPr>
            <a:spLocks noGrp="1"/>
          </p:cNvSpPr>
          <p:nvPr>
            <p:ph type="title"/>
          </p:nvPr>
        </p:nvSpPr>
        <p:spPr>
          <a:xfrm>
            <a:off x="1368216" y="146359"/>
            <a:ext cx="11049000" cy="1325563"/>
          </a:xfrm>
        </p:spPr>
        <p:txBody>
          <a:bodyPr/>
          <a:lstStyle/>
          <a:p>
            <a:r>
              <a:rPr lang="sv-SE" dirty="0"/>
              <a:t>Tillsammans i en sammanhållen struktur</a:t>
            </a:r>
          </a:p>
        </p:txBody>
      </p:sp>
      <p:sp>
        <p:nvSpPr>
          <p:cNvPr id="26" name="textruta 25"/>
          <p:cNvSpPr txBox="1"/>
          <p:nvPr/>
        </p:nvSpPr>
        <p:spPr>
          <a:xfrm>
            <a:off x="2108580" y="1809436"/>
            <a:ext cx="1446230" cy="646074"/>
          </a:xfrm>
          <a:prstGeom prst="rect">
            <a:avLst/>
          </a:prstGeom>
          <a:noFill/>
        </p:spPr>
        <p:txBody>
          <a:bodyPr wrap="none" rtlCol="0">
            <a:spAutoFit/>
          </a:bodyPr>
          <a:lstStyle/>
          <a:p>
            <a:pPr algn="ctr" defTabSz="913624">
              <a:defRPr/>
            </a:pPr>
            <a:r>
              <a:rPr lang="sv-SE" sz="1799" dirty="0">
                <a:solidFill>
                  <a:prstClr val="white"/>
                </a:solidFill>
                <a:latin typeface="Calibri" panose="020F0502020204030204"/>
              </a:rPr>
              <a:t>Många olika</a:t>
            </a:r>
          </a:p>
          <a:p>
            <a:pPr algn="ctr" defTabSz="913624">
              <a:defRPr/>
            </a:pPr>
            <a:r>
              <a:rPr lang="sv-SE" sz="1799" dirty="0">
                <a:solidFill>
                  <a:prstClr val="white"/>
                </a:solidFill>
                <a:latin typeface="Calibri" panose="020F0502020204030204"/>
              </a:rPr>
              <a:t>kunskapsstöd</a:t>
            </a:r>
          </a:p>
        </p:txBody>
      </p:sp>
      <p:sp>
        <p:nvSpPr>
          <p:cNvPr id="32" name="textruta 31"/>
          <p:cNvSpPr txBox="1"/>
          <p:nvPr/>
        </p:nvSpPr>
        <p:spPr>
          <a:xfrm>
            <a:off x="672796" y="3971884"/>
            <a:ext cx="1881541" cy="1138260"/>
          </a:xfrm>
          <a:prstGeom prst="rect">
            <a:avLst/>
          </a:prstGeom>
          <a:noFill/>
        </p:spPr>
        <p:txBody>
          <a:bodyPr wrap="none" rtlCol="0">
            <a:spAutoFit/>
          </a:bodyPr>
          <a:lstStyle/>
          <a:p>
            <a:pPr algn="ctr" defTabSz="913624">
              <a:defRPr/>
            </a:pPr>
            <a:r>
              <a:rPr lang="sv-SE" sz="1699" dirty="0">
                <a:solidFill>
                  <a:prstClr val="white"/>
                </a:solidFill>
                <a:latin typeface="Calibri" panose="020F0502020204030204"/>
              </a:rPr>
              <a:t>Stöd för </a:t>
            </a:r>
          </a:p>
          <a:p>
            <a:pPr algn="ctr" defTabSz="913624">
              <a:defRPr/>
            </a:pPr>
            <a:r>
              <a:rPr lang="sv-SE" sz="1699" dirty="0">
                <a:solidFill>
                  <a:prstClr val="white"/>
                </a:solidFill>
                <a:latin typeface="Calibri" panose="020F0502020204030204"/>
              </a:rPr>
              <a:t>uppföljning, </a:t>
            </a:r>
          </a:p>
          <a:p>
            <a:pPr algn="ctr" defTabSz="913624">
              <a:defRPr/>
            </a:pPr>
            <a:r>
              <a:rPr lang="sv-SE" sz="1699" dirty="0">
                <a:solidFill>
                  <a:prstClr val="white"/>
                </a:solidFill>
                <a:latin typeface="Calibri" panose="020F0502020204030204"/>
              </a:rPr>
              <a:t>Öppna jämförelser </a:t>
            </a:r>
          </a:p>
          <a:p>
            <a:pPr algn="ctr" defTabSz="913624">
              <a:defRPr/>
            </a:pPr>
            <a:r>
              <a:rPr lang="sv-SE" sz="1699" dirty="0">
                <a:solidFill>
                  <a:prstClr val="white"/>
                </a:solidFill>
                <a:latin typeface="Calibri" panose="020F0502020204030204"/>
              </a:rPr>
              <a:t>och analys</a:t>
            </a:r>
          </a:p>
        </p:txBody>
      </p:sp>
      <p:sp>
        <p:nvSpPr>
          <p:cNvPr id="33" name="Högerpil 32"/>
          <p:cNvSpPr/>
          <p:nvPr/>
        </p:nvSpPr>
        <p:spPr>
          <a:xfrm>
            <a:off x="8006135" y="2787922"/>
            <a:ext cx="1230825" cy="855851"/>
          </a:xfrm>
          <a:prstGeom prst="rightArrow">
            <a:avLst/>
          </a:prstGeom>
          <a:solidFill>
            <a:schemeClr val="bg1"/>
          </a:solidFill>
          <a:ln>
            <a:solidFill>
              <a:srgbClr val="2A6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4">
              <a:defRPr/>
            </a:pPr>
            <a:endParaRPr lang="sv-SE" sz="1799" dirty="0">
              <a:solidFill>
                <a:prstClr val="white"/>
              </a:solidFill>
              <a:latin typeface="Calibri" panose="020F0502020204030204"/>
            </a:endParaRPr>
          </a:p>
        </p:txBody>
      </p:sp>
      <p:sp>
        <p:nvSpPr>
          <p:cNvPr id="3" name="Flödesschema: Koppling 15">
            <a:extLst>
              <a:ext uri="{FF2B5EF4-FFF2-40B4-BE49-F238E27FC236}">
                <a16:creationId xmlns:a16="http://schemas.microsoft.com/office/drawing/2014/main" id="{F0539EEF-1638-7DA2-654D-A9B67AC24F6E}"/>
              </a:ext>
            </a:extLst>
          </p:cNvPr>
          <p:cNvSpPr/>
          <p:nvPr/>
        </p:nvSpPr>
        <p:spPr>
          <a:xfrm>
            <a:off x="7372667" y="2140430"/>
            <a:ext cx="3441609" cy="3217096"/>
          </a:xfrm>
          <a:prstGeom prst="flowChartConnector">
            <a:avLst/>
          </a:prstGeom>
          <a:solidFill>
            <a:schemeClr val="bg1"/>
          </a:solidFill>
          <a:ln w="333375">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Ellips 3">
            <a:extLst>
              <a:ext uri="{FF2B5EF4-FFF2-40B4-BE49-F238E27FC236}">
                <a16:creationId xmlns:a16="http://schemas.microsoft.com/office/drawing/2014/main" id="{390D2A86-D8F6-EA20-5D10-18242D6BBAC0}"/>
              </a:ext>
            </a:extLst>
          </p:cNvPr>
          <p:cNvSpPr/>
          <p:nvPr/>
        </p:nvSpPr>
        <p:spPr>
          <a:xfrm>
            <a:off x="8193851" y="1823744"/>
            <a:ext cx="1966308" cy="1246909"/>
          </a:xfrm>
          <a:prstGeom prst="ellipse">
            <a:avLst/>
          </a:prstGeom>
          <a:solidFill>
            <a:schemeClr val="accent1">
              <a:lumMod val="5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latin typeface="Calibri" panose="020F0502020204030204"/>
            </a:endParaRPr>
          </a:p>
        </p:txBody>
      </p:sp>
      <p:sp>
        <p:nvSpPr>
          <p:cNvPr id="5" name="Ellips 4">
            <a:extLst>
              <a:ext uri="{FF2B5EF4-FFF2-40B4-BE49-F238E27FC236}">
                <a16:creationId xmlns:a16="http://schemas.microsoft.com/office/drawing/2014/main" id="{F069F6EF-5104-3EDA-2C03-222C5C3BF3E6}"/>
              </a:ext>
            </a:extLst>
          </p:cNvPr>
          <p:cNvSpPr/>
          <p:nvPr/>
        </p:nvSpPr>
        <p:spPr>
          <a:xfrm>
            <a:off x="9353246" y="4059934"/>
            <a:ext cx="1966308" cy="1246909"/>
          </a:xfrm>
          <a:prstGeom prst="ellipse">
            <a:avLst/>
          </a:prstGeom>
          <a:solidFill>
            <a:schemeClr val="accent1">
              <a:lumMod val="5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latin typeface="Calibri" panose="020F0502020204030204"/>
            </a:endParaRPr>
          </a:p>
        </p:txBody>
      </p:sp>
      <p:sp>
        <p:nvSpPr>
          <p:cNvPr id="6" name="textruta 5">
            <a:extLst>
              <a:ext uri="{FF2B5EF4-FFF2-40B4-BE49-F238E27FC236}">
                <a16:creationId xmlns:a16="http://schemas.microsoft.com/office/drawing/2014/main" id="{459B25F8-BB8A-D268-5DAE-2D62BF27BE1B}"/>
              </a:ext>
            </a:extLst>
          </p:cNvPr>
          <p:cNvSpPr txBox="1"/>
          <p:nvPr/>
        </p:nvSpPr>
        <p:spPr>
          <a:xfrm>
            <a:off x="9353246" y="4221723"/>
            <a:ext cx="2071994" cy="923330"/>
          </a:xfrm>
          <a:prstGeom prst="rect">
            <a:avLst/>
          </a:prstGeom>
          <a:noFill/>
        </p:spPr>
        <p:txBody>
          <a:bodyPr wrap="square" rtlCol="0">
            <a:spAutoFit/>
          </a:bodyPr>
          <a:lstStyle/>
          <a:p>
            <a:pPr algn="ctr"/>
            <a:r>
              <a:rPr lang="sv-SE" dirty="0">
                <a:solidFill>
                  <a:srgbClr val="FFFFFF"/>
                </a:solidFill>
              </a:rPr>
              <a:t>Stöd för </a:t>
            </a:r>
          </a:p>
          <a:p>
            <a:pPr algn="ctr"/>
            <a:r>
              <a:rPr lang="sv-SE" dirty="0">
                <a:solidFill>
                  <a:srgbClr val="FFFFFF"/>
                </a:solidFill>
              </a:rPr>
              <a:t>utveckling och ledarskap</a:t>
            </a:r>
          </a:p>
        </p:txBody>
      </p:sp>
      <p:sp>
        <p:nvSpPr>
          <p:cNvPr id="7" name="Ellips 6">
            <a:extLst>
              <a:ext uri="{FF2B5EF4-FFF2-40B4-BE49-F238E27FC236}">
                <a16:creationId xmlns:a16="http://schemas.microsoft.com/office/drawing/2014/main" id="{75D27095-616B-0699-1DE4-FBE06DA44C60}"/>
              </a:ext>
            </a:extLst>
          </p:cNvPr>
          <p:cNvSpPr/>
          <p:nvPr/>
        </p:nvSpPr>
        <p:spPr>
          <a:xfrm>
            <a:off x="6955260" y="4059934"/>
            <a:ext cx="1966308" cy="1246909"/>
          </a:xfrm>
          <a:prstGeom prst="ellipse">
            <a:avLst/>
          </a:prstGeom>
          <a:solidFill>
            <a:schemeClr val="accent1">
              <a:lumMod val="5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latin typeface="Calibri" panose="020F0502020204030204"/>
            </a:endParaRPr>
          </a:p>
        </p:txBody>
      </p:sp>
      <p:sp>
        <p:nvSpPr>
          <p:cNvPr id="8" name="textruta 7">
            <a:extLst>
              <a:ext uri="{FF2B5EF4-FFF2-40B4-BE49-F238E27FC236}">
                <a16:creationId xmlns:a16="http://schemas.microsoft.com/office/drawing/2014/main" id="{B7978C1B-1A89-DE08-E6E4-7EE59C39F241}"/>
              </a:ext>
            </a:extLst>
          </p:cNvPr>
          <p:cNvSpPr txBox="1"/>
          <p:nvPr/>
        </p:nvSpPr>
        <p:spPr>
          <a:xfrm>
            <a:off x="6892716" y="4164428"/>
            <a:ext cx="2014564" cy="1138773"/>
          </a:xfrm>
          <a:prstGeom prst="rect">
            <a:avLst/>
          </a:prstGeom>
          <a:noFill/>
        </p:spPr>
        <p:txBody>
          <a:bodyPr wrap="square" rtlCol="0">
            <a:spAutoFit/>
          </a:bodyPr>
          <a:lstStyle/>
          <a:p>
            <a:pPr algn="ctr"/>
            <a:r>
              <a:rPr lang="sv-SE" sz="1700" dirty="0">
                <a:solidFill>
                  <a:schemeClr val="bg1"/>
                </a:solidFill>
              </a:rPr>
              <a:t>Stöd för </a:t>
            </a:r>
          </a:p>
          <a:p>
            <a:pPr algn="ctr"/>
            <a:r>
              <a:rPr lang="sv-SE" sz="1700" dirty="0">
                <a:solidFill>
                  <a:schemeClr val="bg1"/>
                </a:solidFill>
              </a:rPr>
              <a:t>uppföljning, </a:t>
            </a:r>
          </a:p>
          <a:p>
            <a:pPr algn="ctr"/>
            <a:r>
              <a:rPr lang="sv-SE" sz="1700" dirty="0">
                <a:solidFill>
                  <a:schemeClr val="bg1"/>
                </a:solidFill>
              </a:rPr>
              <a:t>Öppna jämförelser </a:t>
            </a:r>
          </a:p>
          <a:p>
            <a:pPr algn="ctr"/>
            <a:r>
              <a:rPr lang="sv-SE" sz="1700" dirty="0">
                <a:solidFill>
                  <a:schemeClr val="bg1"/>
                </a:solidFill>
              </a:rPr>
              <a:t>och analys</a:t>
            </a:r>
          </a:p>
        </p:txBody>
      </p:sp>
      <p:sp>
        <p:nvSpPr>
          <p:cNvPr id="9" name="Ellips 8">
            <a:extLst>
              <a:ext uri="{FF2B5EF4-FFF2-40B4-BE49-F238E27FC236}">
                <a16:creationId xmlns:a16="http://schemas.microsoft.com/office/drawing/2014/main" id="{E9D2A231-5D44-DCE1-D7BF-15CB7E7BC72B}"/>
              </a:ext>
            </a:extLst>
          </p:cNvPr>
          <p:cNvSpPr/>
          <p:nvPr/>
        </p:nvSpPr>
        <p:spPr>
          <a:xfrm>
            <a:off x="7905425" y="2850195"/>
            <a:ext cx="2543161" cy="1612713"/>
          </a:xfrm>
          <a:prstGeom prst="ellipse">
            <a:avLst/>
          </a:prstGeom>
          <a:solidFill>
            <a:srgbClr val="377D7A"/>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latin typeface="Calibri" panose="020F0502020204030204"/>
            </a:endParaRPr>
          </a:p>
        </p:txBody>
      </p:sp>
      <p:sp>
        <p:nvSpPr>
          <p:cNvPr id="10" name="textruta 9">
            <a:extLst>
              <a:ext uri="{FF2B5EF4-FFF2-40B4-BE49-F238E27FC236}">
                <a16:creationId xmlns:a16="http://schemas.microsoft.com/office/drawing/2014/main" id="{B5CF5296-05DE-09C7-9C92-1F729D9DB7AD}"/>
              </a:ext>
            </a:extLst>
          </p:cNvPr>
          <p:cNvSpPr txBox="1"/>
          <p:nvPr/>
        </p:nvSpPr>
        <p:spPr>
          <a:xfrm>
            <a:off x="8363278" y="2099648"/>
            <a:ext cx="1563552" cy="369332"/>
          </a:xfrm>
          <a:prstGeom prst="rect">
            <a:avLst/>
          </a:prstGeom>
          <a:noFill/>
        </p:spPr>
        <p:txBody>
          <a:bodyPr wrap="square" rtlCol="0">
            <a:spAutoFit/>
          </a:bodyPr>
          <a:lstStyle/>
          <a:p>
            <a:pPr algn="ctr"/>
            <a:r>
              <a:rPr lang="sv-SE" dirty="0">
                <a:solidFill>
                  <a:schemeClr val="bg1"/>
                </a:solidFill>
              </a:rPr>
              <a:t>Kunskapsstöd</a:t>
            </a:r>
          </a:p>
        </p:txBody>
      </p:sp>
      <p:sp>
        <p:nvSpPr>
          <p:cNvPr id="11" name="textruta 10">
            <a:extLst>
              <a:ext uri="{FF2B5EF4-FFF2-40B4-BE49-F238E27FC236}">
                <a16:creationId xmlns:a16="http://schemas.microsoft.com/office/drawing/2014/main" id="{6042A6DF-68B4-E710-2645-3B5AF3FF23FA}"/>
              </a:ext>
            </a:extLst>
          </p:cNvPr>
          <p:cNvSpPr txBox="1"/>
          <p:nvPr/>
        </p:nvSpPr>
        <p:spPr>
          <a:xfrm>
            <a:off x="8133494" y="3165524"/>
            <a:ext cx="2034182" cy="923330"/>
          </a:xfrm>
          <a:prstGeom prst="rect">
            <a:avLst/>
          </a:prstGeom>
          <a:noFill/>
        </p:spPr>
        <p:txBody>
          <a:bodyPr wrap="square" rtlCol="0">
            <a:spAutoFit/>
          </a:bodyPr>
          <a:lstStyle/>
          <a:p>
            <a:pPr algn="ctr"/>
            <a:r>
              <a:rPr lang="sv-SE" dirty="0">
                <a:solidFill>
                  <a:schemeClr val="bg1"/>
                </a:solidFill>
              </a:rPr>
              <a:t>En sammanhållen </a:t>
            </a:r>
          </a:p>
          <a:p>
            <a:pPr algn="ctr"/>
            <a:r>
              <a:rPr lang="sv-SE" dirty="0">
                <a:solidFill>
                  <a:schemeClr val="bg1"/>
                </a:solidFill>
              </a:rPr>
              <a:t>struktur för </a:t>
            </a:r>
          </a:p>
          <a:p>
            <a:pPr algn="ctr"/>
            <a:r>
              <a:rPr lang="sv-SE" dirty="0">
                <a:solidFill>
                  <a:schemeClr val="bg1"/>
                </a:solidFill>
              </a:rPr>
              <a:t>kunskapsstyrning</a:t>
            </a:r>
          </a:p>
        </p:txBody>
      </p:sp>
      <p:sp>
        <p:nvSpPr>
          <p:cNvPr id="12" name="Ellips 11">
            <a:extLst>
              <a:ext uri="{FF2B5EF4-FFF2-40B4-BE49-F238E27FC236}">
                <a16:creationId xmlns:a16="http://schemas.microsoft.com/office/drawing/2014/main" id="{72AB78B7-28FD-D807-4EE9-FCFDEBA809AD}"/>
              </a:ext>
            </a:extLst>
          </p:cNvPr>
          <p:cNvSpPr/>
          <p:nvPr/>
        </p:nvSpPr>
        <p:spPr>
          <a:xfrm>
            <a:off x="2078765" y="1705457"/>
            <a:ext cx="1966308" cy="1246909"/>
          </a:xfrm>
          <a:prstGeom prst="ellipse">
            <a:avLst/>
          </a:prstGeom>
          <a:solidFill>
            <a:schemeClr val="accent1">
              <a:lumMod val="5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prstClr val="white"/>
                </a:solidFill>
                <a:latin typeface="Calibri" panose="020F0502020204030204"/>
              </a:rPr>
              <a:t>Kunskaps-stöd</a:t>
            </a:r>
          </a:p>
        </p:txBody>
      </p:sp>
      <p:sp>
        <p:nvSpPr>
          <p:cNvPr id="27" name="Ellips 26">
            <a:extLst>
              <a:ext uri="{FF2B5EF4-FFF2-40B4-BE49-F238E27FC236}">
                <a16:creationId xmlns:a16="http://schemas.microsoft.com/office/drawing/2014/main" id="{A3AC1EF5-E811-FCFC-6A4A-D180D0ADC23F}"/>
              </a:ext>
            </a:extLst>
          </p:cNvPr>
          <p:cNvSpPr/>
          <p:nvPr/>
        </p:nvSpPr>
        <p:spPr>
          <a:xfrm>
            <a:off x="3253407" y="3905634"/>
            <a:ext cx="2045878" cy="1246909"/>
          </a:xfrm>
          <a:prstGeom prst="ellipse">
            <a:avLst/>
          </a:prstGeom>
          <a:solidFill>
            <a:schemeClr val="accent1">
              <a:lumMod val="5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prstClr val="white"/>
                </a:solidFill>
                <a:latin typeface="Calibri" panose="020F0502020204030204"/>
              </a:rPr>
              <a:t>Stöd för utveckling och ledarskap</a:t>
            </a:r>
          </a:p>
        </p:txBody>
      </p:sp>
      <p:sp>
        <p:nvSpPr>
          <p:cNvPr id="30" name="Högerpil 32">
            <a:extLst>
              <a:ext uri="{FF2B5EF4-FFF2-40B4-BE49-F238E27FC236}">
                <a16:creationId xmlns:a16="http://schemas.microsoft.com/office/drawing/2014/main" id="{72EB8D6D-2599-C587-95D9-1B85AA5AD4F8}"/>
              </a:ext>
            </a:extLst>
          </p:cNvPr>
          <p:cNvSpPr/>
          <p:nvPr/>
        </p:nvSpPr>
        <p:spPr>
          <a:xfrm>
            <a:off x="5352147" y="2787922"/>
            <a:ext cx="1230825" cy="855851"/>
          </a:xfrm>
          <a:prstGeom prst="rightArrow">
            <a:avLst/>
          </a:prstGeom>
          <a:solidFill>
            <a:schemeClr val="bg1"/>
          </a:solidFill>
          <a:ln>
            <a:solidFill>
              <a:srgbClr val="2A6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4">
              <a:defRPr/>
            </a:pPr>
            <a:endParaRPr lang="sv-SE" sz="1799" dirty="0">
              <a:solidFill>
                <a:prstClr val="white"/>
              </a:solidFill>
              <a:latin typeface="Calibri" panose="020F0502020204030204"/>
            </a:endParaRPr>
          </a:p>
        </p:txBody>
      </p:sp>
    </p:spTree>
    <p:extLst>
      <p:ext uri="{BB962C8B-B14F-4D97-AF65-F5344CB8AC3E}">
        <p14:creationId xmlns:p14="http://schemas.microsoft.com/office/powerpoint/2010/main" val="26919441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mall" id="{C0197AE7-D54F-5043-BB08-EE43D68BCDE4}" vid="{1FF52E99-8E52-0F49-960F-93856A592B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lutdatum xmlns="2B20E3F3-62D6-4307-A810-C7FFBB940E2D" xsi:nil="true"/>
    <Ämne xmlns="1085aee7-63f7-4585-a659-af0c6a30d3cd" xsi:nil="true"/>
    <_Flow_SignoffStatus xmlns="2b20e3f3-62d6-4307-a810-c7ffbb940e2d" xsi:nil="true"/>
    <Projekttyp xmlns="1085aee7-63f7-4585-a659-af0c6a30d3cd" xsi:nil="true"/>
    <Projektstatus xmlns="1085aee7-63f7-4585-a659-af0c6a30d3c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654403055AFC44939F37FB38FDB0C6" ma:contentTypeVersion="" ma:contentTypeDescription="Create a new document." ma:contentTypeScope="" ma:versionID="8218ab588901489adc61d4088e785737">
  <xsd:schema xmlns:xsd="http://www.w3.org/2001/XMLSchema" xmlns:xs="http://www.w3.org/2001/XMLSchema" xmlns:p="http://schemas.microsoft.com/office/2006/metadata/properties" xmlns:ns2="2B20E3F3-62D6-4307-A810-C7FFBB940E2D" xmlns:ns3="1085aee7-63f7-4585-a659-af0c6a30d3cd" xmlns:ns4="2b20e3f3-62d6-4307-a810-c7ffbb940e2d" xmlns:ns5="b55b3548-07f3-4e00-9fcf-fb2b70e33a95" targetNamespace="http://schemas.microsoft.com/office/2006/metadata/properties" ma:root="true" ma:fieldsID="ba3c802159e745e1aca96a40c1f442ea" ns2:_="" ns3:_="" ns4:_="" ns5:_="">
    <xsd:import namespace="2B20E3F3-62D6-4307-A810-C7FFBB940E2D"/>
    <xsd:import namespace="1085aee7-63f7-4585-a659-af0c6a30d3cd"/>
    <xsd:import namespace="2b20e3f3-62d6-4307-a810-c7ffbb940e2d"/>
    <xsd:import namespace="b55b3548-07f3-4e00-9fcf-fb2b70e33a95"/>
    <xsd:element name="properties">
      <xsd:complexType>
        <xsd:sequence>
          <xsd:element name="documentManagement">
            <xsd:complexType>
              <xsd:all>
                <xsd:element ref="ns2:Slutdatum" minOccurs="0"/>
                <xsd:element ref="ns3:Projekttyp" minOccurs="0"/>
                <xsd:element ref="ns3:Ämne" minOccurs="0"/>
                <xsd:element ref="ns3:Projektstatus" minOccurs="0"/>
                <xsd:element ref="ns2:MediaServiceMetadata" minOccurs="0"/>
                <xsd:element ref="ns2:MediaServiceFastMetadata" minOccurs="0"/>
                <xsd:element ref="ns4:MediaServiceDateTaken" minOccurs="0"/>
                <xsd:element ref="ns4:MediaServiceAutoTags" minOccurs="0"/>
                <xsd:element ref="ns4:MediaServiceLocation" minOccurs="0"/>
                <xsd:element ref="ns5:SharedWithUsers" minOccurs="0"/>
                <xsd:element ref="ns5:SharedWithDetails" minOccurs="0"/>
                <xsd:element ref="ns4:_Flow_SignoffStatu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20E3F3-62D6-4307-A810-C7FFBB940E2D" elementFormDefault="qualified">
    <xsd:import namespace="http://schemas.microsoft.com/office/2006/documentManagement/types"/>
    <xsd:import namespace="http://schemas.microsoft.com/office/infopath/2007/PartnerControls"/>
    <xsd:element name="Slutdatum" ma:index="8" nillable="true" ma:displayName="Slutdatum" ma:format="DateOnly" ma:internalName="Slutdatum">
      <xsd:simpleType>
        <xsd:restriction base="dms:DateTime"/>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85aee7-63f7-4585-a659-af0c6a30d3cd" elementFormDefault="qualified">
    <xsd:import namespace="http://schemas.microsoft.com/office/2006/documentManagement/types"/>
    <xsd:import namespace="http://schemas.microsoft.com/office/infopath/2007/PartnerControls"/>
    <xsd:element name="Projekttyp" ma:index="9" nillable="true" ma:displayName="Projekttyp" ma:format="Dropdown" ma:internalName="Projekttyp">
      <xsd:simpleType>
        <xsd:restriction base="dms:Choice">
          <xsd:enumeration value="Utredning/Kartläggning"/>
          <xsd:enumeration value="Strategi/Ramverk"/>
          <xsd:enumeration value="Implementering"/>
          <xsd:enumeration value="Organisationsutveckling"/>
          <xsd:enumeration value="Ekonomistyrning"/>
          <xsd:enumeration value="Konsultstöd/Facilitering"/>
          <xsd:enumeration value="Vård/Tjänsteprocesser"/>
        </xsd:restriction>
      </xsd:simpleType>
    </xsd:element>
    <xsd:element name="Ämne" ma:index="10" nillable="true" ma:displayName="Ämne" ma:format="Dropdown" ma:internalName="_x00c4_mne">
      <xsd:simpleType>
        <xsd:restriction base="dms:Choice">
          <xsd:enumeration value="Ersättningsmodeller"/>
          <xsd:enumeration value="eHälsa/IT-stöd"/>
          <xsd:enumeration value="Folkhälsa"/>
          <xsd:enumeration value="Jämlik hälsa"/>
          <xsd:enumeration value="Sammanhållen vård"/>
          <xsd:enumeration value="Vårdgivarprocesser och organisation"/>
          <xsd:enumeration value="Läkemedel"/>
          <xsd:enumeration value="Patientsäkerhet"/>
          <xsd:enumeration value="Vård i hemmet"/>
          <xsd:enumeration value="Sociala investeringar"/>
          <xsd:enumeration value="Arbetsförmåga"/>
          <xsd:enumeration value="Kompetensförsörjning"/>
          <xsd:enumeration value="Organisering av hälso och sjukvårdssystemet"/>
        </xsd:restriction>
      </xsd:simpleType>
    </xsd:element>
    <xsd:element name="Projektstatus" ma:index="11" nillable="true" ma:displayName="Projektstatus" ma:format="Dropdown" ma:internalName="Projektstatus">
      <xsd:simpleType>
        <xsd:restriction base="dms:Choice">
          <xsd:enumeration value="Pågående"/>
          <xsd:enumeration value="Avslutat"/>
        </xsd:restriction>
      </xsd:simpleType>
    </xsd:element>
  </xsd:schema>
  <xsd:schema xmlns:xsd="http://www.w3.org/2001/XMLSchema" xmlns:xs="http://www.w3.org/2001/XMLSchema" xmlns:dms="http://schemas.microsoft.com/office/2006/documentManagement/types" xmlns:pc="http://schemas.microsoft.com/office/infopath/2007/PartnerControls" targetNamespace="2b20e3f3-62d6-4307-a810-c7ffbb940e2d" elementFormDefault="qualified">
    <xsd:import namespace="http://schemas.microsoft.com/office/2006/documentManagement/types"/>
    <xsd:import namespace="http://schemas.microsoft.com/office/infopath/2007/PartnerControls"/>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_Flow_SignoffStatus" ma:index="19" nillable="true" ma:displayName="Sign-off status" ma:internalName="_x0024_Resources_x003a_core_x002c_Signoff_Status_x003b_">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b3548-07f3-4e00-9fcf-fb2b70e33a95"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B2398-3A3E-4519-9886-B3DCC2BBDCB9}">
  <ds:schemaRefs>
    <ds:schemaRef ds:uri="1085aee7-63f7-4585-a659-af0c6a30d3cd"/>
    <ds:schemaRef ds:uri="2B20E3F3-62D6-4307-A810-C7FFBB940E2D"/>
    <ds:schemaRef ds:uri="2b20e3f3-62d6-4307-a810-c7ffbb940e2d"/>
    <ds:schemaRef ds:uri="b55b3548-07f3-4e00-9fcf-fb2b70e33a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1863ED-FB52-4EDE-AEE9-7DA1C94424D1}">
  <ds:schemaRefs>
    <ds:schemaRef ds:uri="http://schemas.microsoft.com/sharepoint/v3/contenttype/forms"/>
  </ds:schemaRefs>
</ds:datastoreItem>
</file>

<file path=customXml/itemProps3.xml><?xml version="1.0" encoding="utf-8"?>
<ds:datastoreItem xmlns:ds="http://schemas.openxmlformats.org/officeDocument/2006/customXml" ds:itemID="{5A0706F7-F938-496B-96C0-34BBFB9CDD5F}">
  <ds:schemaRefs>
    <ds:schemaRef ds:uri="1085aee7-63f7-4585-a659-af0c6a30d3cd"/>
    <ds:schemaRef ds:uri="2B20E3F3-62D6-4307-A810-C7FFBB940E2D"/>
    <ds:schemaRef ds:uri="2b20e3f3-62d6-4307-a810-c7ffbb940e2d"/>
    <ds:schemaRef ds:uri="b55b3548-07f3-4e00-9fcf-fb2b70e33a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Tom-mall-PPT-Kunskapsstyrning</Template>
  <TotalTime>5060</TotalTime>
  <Words>1680</Words>
  <Application>Microsoft Office PowerPoint</Application>
  <PresentationFormat>Bredbild</PresentationFormat>
  <Paragraphs>225</Paragraphs>
  <Slides>24</Slides>
  <Notes>23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Arial</vt:lpstr>
      <vt:lpstr>Calibri</vt:lpstr>
      <vt:lpstr>georgia</vt:lpstr>
      <vt:lpstr>open sans</vt:lpstr>
      <vt:lpstr>Wingdings</vt:lpstr>
      <vt:lpstr>1_Tema_sveriges_regioner_i_samverkan</vt:lpstr>
      <vt:lpstr>PowerPoint-presentation</vt:lpstr>
      <vt:lpstr>Innehåll</vt:lpstr>
      <vt:lpstr>Vision för systemet för kunskapsstyrning</vt:lpstr>
      <vt:lpstr>Målbild för systemet för kunskapsstyrning</vt:lpstr>
      <vt:lpstr>Bakgrund till systemet för kunskapsstyrning</vt:lpstr>
      <vt:lpstr>PowerPoint-presentation</vt:lpstr>
      <vt:lpstr>Ett samspel mellan olika delar i systemet</vt:lpstr>
      <vt:lpstr>Målbild – kunskapsstyrning i praktiken </vt:lpstr>
      <vt:lpstr>Tillsammans i en sammanhållen struktur</vt:lpstr>
      <vt:lpstr>Information, material och nyheter på kunskapsstyrningvard.se</vt:lpstr>
      <vt:lpstr>PowerPoint-presentation</vt:lpstr>
      <vt:lpstr> Beslut från alla 21 regioner om gemensam fortsättning och utveckling av nationellt system för kunskapsstyrning  2023-2027</vt:lpstr>
      <vt:lpstr>Inriktning för fortsatt utveckling av systemet för kunskapsstyrning: Regionerna ska i första hand ha fokus på: </vt:lpstr>
      <vt:lpstr>PowerPoint-presentation</vt:lpstr>
      <vt:lpstr>Insatser i nationella programområden (NPO)</vt:lpstr>
      <vt:lpstr>Insatser väljs utifrån en övergripande analys</vt:lpstr>
      <vt:lpstr>Nationella samverkansgrupper (NSG)</vt:lpstr>
      <vt:lpstr>Organisation i systemet för kunskapsstyrning</vt:lpstr>
      <vt:lpstr>Styrgrupp (SKS) och beredningsgrupp (BG)</vt:lpstr>
      <vt:lpstr>Nationell stödfunktion vid SKR</vt:lpstr>
      <vt:lpstr>PowerPoint-presentation</vt:lpstr>
      <vt:lpstr>Patientmötet:  information  konsultation  dialog  samskapande</vt:lpstr>
      <vt:lpstr>- Systemet samspelar ständigt  - Patientens perspektiv finns i alla delar  … liksom lärande, uppföljning, samordning, samverkan och styrning.</vt:lpstr>
      <vt:lpstr>Patient- och närståendeföreträdare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Översikt över framtagandeprocessen – att utarbeta ett vårdförlopp</dc:title>
  <dc:creator>Dylan Ceynowa</dc:creator>
  <cp:lastModifiedBy>Dahlin Price Anja</cp:lastModifiedBy>
  <cp:revision>112</cp:revision>
  <cp:lastPrinted>2020-10-09T08:19:12Z</cp:lastPrinted>
  <dcterms:created xsi:type="dcterms:W3CDTF">2020-06-17T12:17:57Z</dcterms:created>
  <dcterms:modified xsi:type="dcterms:W3CDTF">2024-07-02T14:30:48Z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0x0101007F654403055AFC44939F37FB38FDB0C6</vt:lpwstr>
  </property>
</Properties>
</file>