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6" r:id="rId2"/>
    <p:sldId id="257" r:id="rId3"/>
    <p:sldId id="258" r:id="rId4"/>
    <p:sldId id="367" r:id="rId5"/>
    <p:sldId id="368" r:id="rId6"/>
    <p:sldId id="369" r:id="rId7"/>
    <p:sldId id="370" r:id="rId8"/>
    <p:sldId id="371" r:id="rId9"/>
    <p:sldId id="377" r:id="rId10"/>
    <p:sldId id="376" r:id="rId11"/>
    <p:sldId id="375" r:id="rId12"/>
    <p:sldId id="374" r:id="rId13"/>
    <p:sldId id="373" r:id="rId14"/>
    <p:sldId id="372" r:id="rId15"/>
    <p:sldId id="378" r:id="rId16"/>
    <p:sldId id="385" r:id="rId17"/>
    <p:sldId id="387" r:id="rId18"/>
    <p:sldId id="386" r:id="rId19"/>
    <p:sldId id="384" r:id="rId20"/>
    <p:sldId id="383" r:id="rId21"/>
    <p:sldId id="379" r:id="rId22"/>
    <p:sldId id="382" r:id="rId23"/>
    <p:sldId id="381" r:id="rId24"/>
    <p:sldId id="380" r:id="rId25"/>
    <p:sldId id="388" r:id="rId26"/>
    <p:sldId id="389" r:id="rId27"/>
    <p:sldId id="390" r:id="rId28"/>
    <p:sldId id="366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24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8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4233" y="421758"/>
            <a:ext cx="9609825" cy="869911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1487183"/>
            <a:ext cx="9609825" cy="467848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Prov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fld id="{1CFAA241-3539-4559-8364-4FDBB452E5A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31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97776BC-9198-4B58-90BB-4964DF0E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844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535192"/>
            <a:ext cx="9609825" cy="611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slide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1504621"/>
            <a:ext cx="9609825" cy="4614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50" y="6356352"/>
            <a:ext cx="6029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 err="1"/>
              <a:t>Footer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4" y="6356352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2023-10-16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2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3" r:id="rId3"/>
    <p:sldLayoutId id="2147483665" r:id="rId4"/>
    <p:sldLayoutId id="2147483666" r:id="rId5"/>
    <p:sldLayoutId id="2147483667" r:id="rId6"/>
    <p:sldLayoutId id="2147483676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AF488C-2D0F-75AD-09D4-854FC661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12" y="2445544"/>
            <a:ext cx="9608400" cy="1966912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Ekonomirapporten oktober 2023</a:t>
            </a:r>
            <a:b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Samtliga diagram</a:t>
            </a:r>
            <a:endParaRPr lang="sv-SE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9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Produktivitet i olika delar av offentlig sektor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diagram, karta&#10;&#10;Automatiskt genererad beskrivning">
            <a:extLst>
              <a:ext uri="{FF2B5EF4-FFF2-40B4-BE49-F238E27FC236}">
                <a16:creationId xmlns:a16="http://schemas.microsoft.com/office/drawing/2014/main" id="{D950759F-9537-F473-A035-28F4070D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869352"/>
            <a:ext cx="6667514" cy="411404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7D05440-8528-829D-B15E-DD4C38AF7C0F}"/>
              </a:ext>
            </a:extLst>
          </p:cNvPr>
          <p:cNvSpPr txBox="1"/>
          <p:nvPr/>
        </p:nvSpPr>
        <p:spPr>
          <a:xfrm>
            <a:off x="581025" y="598339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175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10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Resultatutjämningsreserver i kommunerna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73EEC4D6-81F8-073F-56DF-E84420D9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53594"/>
            <a:ext cx="6667514" cy="411480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133B458-30D0-8553-DD89-013B2778EC0F}"/>
              </a:ext>
            </a:extLst>
          </p:cNvPr>
          <p:cNvSpPr txBox="1"/>
          <p:nvPr/>
        </p:nvSpPr>
        <p:spPr>
          <a:xfrm>
            <a:off x="552450" y="606840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Källa: Statistiska centralbyrån</a:t>
            </a:r>
          </a:p>
        </p:txBody>
      </p:sp>
    </p:spTree>
    <p:extLst>
      <p:ext uri="{BB962C8B-B14F-4D97-AF65-F5344CB8AC3E}">
        <p14:creationId xmlns:p14="http://schemas.microsoft.com/office/powerpoint/2010/main" val="129520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11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Budgetavvikelser 2023 per verksamhet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skärmbild, diagram, kvadrat&#10;&#10;Automatiskt genererad beskrivning">
            <a:extLst>
              <a:ext uri="{FF2B5EF4-FFF2-40B4-BE49-F238E27FC236}">
                <a16:creationId xmlns:a16="http://schemas.microsoft.com/office/drawing/2014/main" id="{B6638595-1E2C-216E-5120-D0817DAF5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63119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F24BA3-3A9F-11CD-7F1B-42DB0A5DFA24}"/>
              </a:ext>
            </a:extLst>
          </p:cNvPr>
          <p:cNvSpPr txBox="1"/>
          <p:nvPr/>
        </p:nvSpPr>
        <p:spPr>
          <a:xfrm>
            <a:off x="664233" y="607792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Källa: Sveriges Kommuner och Regioner</a:t>
            </a:r>
          </a:p>
        </p:txBody>
      </p:sp>
    </p:spTree>
    <p:extLst>
      <p:ext uri="{BB962C8B-B14F-4D97-AF65-F5344CB8AC3E}">
        <p14:creationId xmlns:p14="http://schemas.microsoft.com/office/powerpoint/2010/main" val="231532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12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Demografiskt beräknade kostnadsökningar 2022–2027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diagram, skärmbild, linje, Graf&#10;&#10;Automatiskt genererad beskrivning">
            <a:extLst>
              <a:ext uri="{FF2B5EF4-FFF2-40B4-BE49-F238E27FC236}">
                <a16:creationId xmlns:a16="http://schemas.microsoft.com/office/drawing/2014/main" id="{9B554151-9704-49D3-4279-DDDAA45FA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44069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4FC9000-BE41-6CDB-2569-3359049E26CD}"/>
              </a:ext>
            </a:extLst>
          </p:cNvPr>
          <p:cNvSpPr txBox="1"/>
          <p:nvPr/>
        </p:nvSpPr>
        <p:spPr>
          <a:xfrm>
            <a:off x="571500" y="598339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Källa: Sveriges Kommuner och Regioner </a:t>
            </a:r>
          </a:p>
        </p:txBody>
      </p:sp>
    </p:spTree>
    <p:extLst>
      <p:ext uri="{BB962C8B-B14F-4D97-AF65-F5344CB8AC3E}">
        <p14:creationId xmlns:p14="http://schemas.microsoft.com/office/powerpoint/2010/main" val="405515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13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Utveckling av olika intäktsslag samt prisutveckling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diagram, skärmbild, linje&#10;&#10;Automatiskt genererad beskrivning">
            <a:extLst>
              <a:ext uri="{FF2B5EF4-FFF2-40B4-BE49-F238E27FC236}">
                <a16:creationId xmlns:a16="http://schemas.microsoft.com/office/drawing/2014/main" id="{283DCC4F-716E-02F3-BB1F-D089C7178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53594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991F6FF-A01F-65EF-7FB9-86801827DB9A}"/>
              </a:ext>
            </a:extLst>
          </p:cNvPr>
          <p:cNvSpPr txBox="1"/>
          <p:nvPr/>
        </p:nvSpPr>
        <p:spPr>
          <a:xfrm>
            <a:off x="571500" y="606840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16540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14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Kommunernas resultat som utfall, prognos och kalkyl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diagram, Graf, linje&#10;&#10;Automatiskt genererad beskrivning">
            <a:extLst>
              <a:ext uri="{FF2B5EF4-FFF2-40B4-BE49-F238E27FC236}">
                <a16:creationId xmlns:a16="http://schemas.microsoft.com/office/drawing/2014/main" id="{9119D729-AECA-4F16-EC95-61D9CC67B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91694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A447978-758E-6CD8-47A5-17B7633C90BB}"/>
              </a:ext>
            </a:extLst>
          </p:cNvPr>
          <p:cNvSpPr txBox="1"/>
          <p:nvPr/>
        </p:nvSpPr>
        <p:spPr>
          <a:xfrm>
            <a:off x="533400" y="610650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1213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15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Finansiering av investeringar, utfall och prognos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text, skärmbild, Parallell, diagram&#10;&#10;Automatiskt genererad beskrivning">
            <a:extLst>
              <a:ext uri="{FF2B5EF4-FFF2-40B4-BE49-F238E27FC236}">
                <a16:creationId xmlns:a16="http://schemas.microsoft.com/office/drawing/2014/main" id="{4303CA88-CA71-3A61-92EA-645A96B65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869352"/>
            <a:ext cx="6667514" cy="411404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BD950DB-3D02-7EE6-93F4-5844A4F54DA4}"/>
              </a:ext>
            </a:extLst>
          </p:cNvPr>
          <p:cNvSpPr txBox="1"/>
          <p:nvPr/>
        </p:nvSpPr>
        <p:spPr>
          <a:xfrm>
            <a:off x="533400" y="598339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Statistiska centralbyrån och Sveriges Kommuner och Regioner</a:t>
            </a:r>
          </a:p>
        </p:txBody>
      </p:sp>
    </p:spTree>
    <p:extLst>
      <p:ext uri="{BB962C8B-B14F-4D97-AF65-F5344CB8AC3E}">
        <p14:creationId xmlns:p14="http://schemas.microsoft.com/office/powerpoint/2010/main" val="385643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16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Regionernas prognos 2023 baserad på tertial 2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diagram, skärmbild, Teckensnitt&#10;&#10;Automatiskt genererad beskrivning">
            <a:extLst>
              <a:ext uri="{FF2B5EF4-FFF2-40B4-BE49-F238E27FC236}">
                <a16:creationId xmlns:a16="http://schemas.microsoft.com/office/drawing/2014/main" id="{779A11E2-F677-70FF-31C6-9BBA5677A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53594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8D30F19-26AE-5EC3-ABE5-9D1B72A00D06}"/>
              </a:ext>
            </a:extLst>
          </p:cNvPr>
          <p:cNvSpPr txBox="1"/>
          <p:nvPr/>
        </p:nvSpPr>
        <p:spPr>
          <a:xfrm>
            <a:off x="552450" y="598339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Källa: Enkätsvar från regionerna och Sveriges Kommuner och Regioner </a:t>
            </a:r>
          </a:p>
        </p:txBody>
      </p:sp>
    </p:spTree>
    <p:extLst>
      <p:ext uri="{BB962C8B-B14F-4D97-AF65-F5344CB8AC3E}">
        <p14:creationId xmlns:p14="http://schemas.microsoft.com/office/powerpoint/2010/main" val="1519747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17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Resultatutjämningsreserver i regionerna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F1DA75-ACCE-E319-08C7-F3B3830DC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53594"/>
            <a:ext cx="6667514" cy="411404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07D48CE-975F-9FBC-857F-7A8FB27C0EC8}"/>
              </a:ext>
            </a:extLst>
          </p:cNvPr>
          <p:cNvSpPr txBox="1"/>
          <p:nvPr/>
        </p:nvSpPr>
        <p:spPr>
          <a:xfrm>
            <a:off x="581025" y="598467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Källa: Statistiska centralbyrån samt uppgifter från Dalarna och Västernorrland.</a:t>
            </a:r>
          </a:p>
        </p:txBody>
      </p:sp>
    </p:spTree>
    <p:extLst>
      <p:ext uri="{BB962C8B-B14F-4D97-AF65-F5344CB8AC3E}">
        <p14:creationId xmlns:p14="http://schemas.microsoft.com/office/powerpoint/2010/main" val="261314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18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Hälso- och sjukvårdens kostnader rensat för demografi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diagram, text, linje, Graf&#10;&#10;Automatiskt genererad beskrivning">
            <a:extLst>
              <a:ext uri="{FF2B5EF4-FFF2-40B4-BE49-F238E27FC236}">
                <a16:creationId xmlns:a16="http://schemas.microsoft.com/office/drawing/2014/main" id="{B94E0FFD-F27F-6147-ACF9-082FF479F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91694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4F6B5F0-C1FA-504B-1A17-2FA1751A9E4D}"/>
              </a:ext>
            </a:extLst>
          </p:cNvPr>
          <p:cNvSpPr txBox="1"/>
          <p:nvPr/>
        </p:nvSpPr>
        <p:spPr>
          <a:xfrm>
            <a:off x="581025" y="610650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Källa: Statistiska centralbyrån och egna beräkningar</a:t>
            </a:r>
          </a:p>
        </p:txBody>
      </p:sp>
    </p:spTree>
    <p:extLst>
      <p:ext uri="{BB962C8B-B14F-4D97-AF65-F5344CB8AC3E}">
        <p14:creationId xmlns:p14="http://schemas.microsoft.com/office/powerpoint/2010/main" val="397117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2E4CFC9-F5C2-7DCA-DB66-51C5CB7D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sv-SE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Utveckling av det reala skatteunderlaget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Bildobjekt 3" descr="En bild som visar text, linje, diagram, skärmbild&#10;&#10;Automatiskt genererad beskrivning">
            <a:extLst>
              <a:ext uri="{FF2B5EF4-FFF2-40B4-BE49-F238E27FC236}">
                <a16:creationId xmlns:a16="http://schemas.microsoft.com/office/drawing/2014/main" id="{CD971FFC-A895-6F6C-F447-CCEE4FCB1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2105994"/>
            <a:ext cx="6667514" cy="411480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7D89014-0B53-0728-53D0-7D943919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" y="6098882"/>
            <a:ext cx="4855464" cy="2438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19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Utveckling av antalet läkarkontakter i hälso- och sjukvården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skärmbild, linje, Graf&#10;&#10;Automatiskt genererad beskrivning">
            <a:extLst>
              <a:ext uri="{FF2B5EF4-FFF2-40B4-BE49-F238E27FC236}">
                <a16:creationId xmlns:a16="http://schemas.microsoft.com/office/drawing/2014/main" id="{CC1DFD44-664C-C33B-AD8E-902FD33A1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53594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F323722-5A78-AA06-3DB2-D1AE49FBF920}"/>
              </a:ext>
            </a:extLst>
          </p:cNvPr>
          <p:cNvSpPr txBox="1"/>
          <p:nvPr/>
        </p:nvSpPr>
        <p:spPr>
          <a:xfrm>
            <a:off x="664233" y="6068402"/>
            <a:ext cx="65817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Källa: SKR:s ekonomi- och verksamhetsstatistik. Både primärvård och specialistvård, </a:t>
            </a:r>
            <a:r>
              <a:rPr lang="sv-SE" sz="1000" dirty="0" err="1"/>
              <a:t>exkl</a:t>
            </a:r>
            <a:r>
              <a:rPr lang="sv-SE" sz="1000" dirty="0"/>
              <a:t> hemsjukvårdsbesök, ingår.</a:t>
            </a:r>
          </a:p>
        </p:txBody>
      </p:sp>
    </p:spTree>
    <p:extLst>
      <p:ext uri="{BB962C8B-B14F-4D97-AF65-F5344CB8AC3E}">
        <p14:creationId xmlns:p14="http://schemas.microsoft.com/office/powerpoint/2010/main" val="176211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20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Avslutade vårdtillfällen för inneliggande patienter på sjukhus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DAA3BC63-F914-6757-FE59-ACF64B101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44069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D3B3416-E879-93E0-65DA-B61B8257E127}"/>
              </a:ext>
            </a:extLst>
          </p:cNvPr>
          <p:cNvSpPr txBox="1"/>
          <p:nvPr/>
        </p:nvSpPr>
        <p:spPr>
          <a:xfrm>
            <a:off x="590550" y="605887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Källa</a:t>
            </a:r>
            <a:r>
              <a:rPr lang="en-US" sz="1000" dirty="0"/>
              <a:t>: OECD Health Statistics 2022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759827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21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Dödlighet i behandlingsbara sjukdomar 2019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A48C7CAC-2951-DF5E-B4A3-15779D527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2001219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8C4758B-C64D-05A5-37F0-A749562AE7AB}"/>
              </a:ext>
            </a:extLst>
          </p:cNvPr>
          <p:cNvSpPr txBox="1"/>
          <p:nvPr/>
        </p:nvSpPr>
        <p:spPr>
          <a:xfrm>
            <a:off x="571500" y="611602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Källa: Eurostat </a:t>
            </a:r>
            <a:r>
              <a:rPr lang="sv-SE" sz="1000" dirty="0" err="1"/>
              <a:t>Database</a:t>
            </a:r>
            <a:r>
              <a:rPr lang="sv-SE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019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22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Relativ överlevnad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skärmbild, linje, Teckensnitt&#10;&#10;Automatiskt genererad beskrivning">
            <a:extLst>
              <a:ext uri="{FF2B5EF4-FFF2-40B4-BE49-F238E27FC236}">
                <a16:creationId xmlns:a16="http://schemas.microsoft.com/office/drawing/2014/main" id="{BC9436BC-DF04-68DD-52DC-258DE36CF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753569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3074732-7C28-933B-2ED1-2D0F54572D0E}"/>
              </a:ext>
            </a:extLst>
          </p:cNvPr>
          <p:cNvSpPr txBox="1"/>
          <p:nvPr/>
        </p:nvSpPr>
        <p:spPr>
          <a:xfrm>
            <a:off x="571500" y="581292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Cancer i siffror 2023, Socialstyrelsen och Cancerfonden</a:t>
            </a:r>
          </a:p>
        </p:txBody>
      </p:sp>
    </p:spTree>
    <p:extLst>
      <p:ext uri="{BB962C8B-B14F-4D97-AF65-F5344CB8AC3E}">
        <p14:creationId xmlns:p14="http://schemas.microsoft.com/office/powerpoint/2010/main" val="2333928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23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Insjuknande och dödlighet i cancer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linje, diagram, Graf&#10;&#10;Automatiskt genererad beskrivning">
            <a:extLst>
              <a:ext uri="{FF2B5EF4-FFF2-40B4-BE49-F238E27FC236}">
                <a16:creationId xmlns:a16="http://schemas.microsoft.com/office/drawing/2014/main" id="{E97C425B-A28D-E1E5-1BA7-F750B7079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801194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6235FEA-CA33-DEF4-C34A-A624F2D19554}"/>
              </a:ext>
            </a:extLst>
          </p:cNvPr>
          <p:cNvSpPr txBox="1"/>
          <p:nvPr/>
        </p:nvSpPr>
        <p:spPr>
          <a:xfrm>
            <a:off x="590550" y="591600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Cancer i siffror 2023, Socialstyrelsen och Cancerfonden. </a:t>
            </a:r>
          </a:p>
        </p:txBody>
      </p:sp>
    </p:spTree>
    <p:extLst>
      <p:ext uri="{BB962C8B-B14F-4D97-AF65-F5344CB8AC3E}">
        <p14:creationId xmlns:p14="http://schemas.microsoft.com/office/powerpoint/2010/main" val="216905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24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Cancer, kostnad och dödlighet i åldern 75-84 år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skärmbild, diagram, Rektangel&#10;&#10;Automatiskt genererad beskrivning">
            <a:extLst>
              <a:ext uri="{FF2B5EF4-FFF2-40B4-BE49-F238E27FC236}">
                <a16:creationId xmlns:a16="http://schemas.microsoft.com/office/drawing/2014/main" id="{FA820E8B-3118-DE62-32D5-A155F2B1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868590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7ADBB9D-A59C-580A-73D2-63F54F096E2E}"/>
              </a:ext>
            </a:extLst>
          </p:cNvPr>
          <p:cNvSpPr txBox="1"/>
          <p:nvPr/>
        </p:nvSpPr>
        <p:spPr>
          <a:xfrm>
            <a:off x="581025" y="598339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Socialstyrelsen, KPP och egna beräkningar</a:t>
            </a:r>
          </a:p>
        </p:txBody>
      </p:sp>
    </p:spTree>
    <p:extLst>
      <p:ext uri="{BB962C8B-B14F-4D97-AF65-F5344CB8AC3E}">
        <p14:creationId xmlns:p14="http://schemas.microsoft.com/office/powerpoint/2010/main" val="4095177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25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Regionernas resultat som utfall, prognos och kalkyl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diagram, sluttning, Graf&#10;&#10;Automatiskt genererad beskrivning">
            <a:extLst>
              <a:ext uri="{FF2B5EF4-FFF2-40B4-BE49-F238E27FC236}">
                <a16:creationId xmlns:a16="http://schemas.microsoft.com/office/drawing/2014/main" id="{FEA70849-9523-2B0C-A1C7-C92DF66B4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8" y="1982169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4119C7C-C765-C3D9-18F1-4BD62FD5ECFF}"/>
              </a:ext>
            </a:extLst>
          </p:cNvPr>
          <p:cNvSpPr txBox="1"/>
          <p:nvPr/>
        </p:nvSpPr>
        <p:spPr>
          <a:xfrm>
            <a:off x="664233" y="609697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Statistiska centralbyrån och Sveriges Kommuner och Regioner. </a:t>
            </a:r>
          </a:p>
        </p:txBody>
      </p:sp>
    </p:spTree>
    <p:extLst>
      <p:ext uri="{BB962C8B-B14F-4D97-AF65-F5344CB8AC3E}">
        <p14:creationId xmlns:p14="http://schemas.microsoft.com/office/powerpoint/2010/main" val="1754930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26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Finansiering av investeringar, utfall och prognos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3D95AD34-4366-841F-E47E-C41B03036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8" y="1869352"/>
            <a:ext cx="6667514" cy="411404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9047642-7D82-B8AD-D67A-2EE3A063E869}"/>
              </a:ext>
            </a:extLst>
          </p:cNvPr>
          <p:cNvSpPr txBox="1"/>
          <p:nvPr/>
        </p:nvSpPr>
        <p:spPr>
          <a:xfrm>
            <a:off x="664233" y="590180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Statistiska centralbyrån och egna beräkningar</a:t>
            </a:r>
          </a:p>
        </p:txBody>
      </p:sp>
    </p:spTree>
    <p:extLst>
      <p:ext uri="{BB962C8B-B14F-4D97-AF65-F5344CB8AC3E}">
        <p14:creationId xmlns:p14="http://schemas.microsoft.com/office/powerpoint/2010/main" val="3878861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2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Prognos för resultatet i kommuner och regioner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Bildobjekt 2" descr="En bild som visar text, diagram, Graf, sluttning&#10;&#10;Automatiskt genererad beskrivning">
            <a:extLst>
              <a:ext uri="{FF2B5EF4-FFF2-40B4-BE49-F238E27FC236}">
                <a16:creationId xmlns:a16="http://schemas.microsoft.com/office/drawing/2014/main" id="{FD1B0703-DBA2-029C-6F34-F96B7B488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5" y="1972644"/>
            <a:ext cx="6667514" cy="411480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5142068-B70F-402E-AEF6-4B28BB02A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55" y="6096049"/>
            <a:ext cx="4855464" cy="243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3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Kommunsektorns andel av offentliga skulden ökar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diagram, sluttning, linje&#10;&#10;Automatiskt genererad beskrivning">
            <a:extLst>
              <a:ext uri="{FF2B5EF4-FFF2-40B4-BE49-F238E27FC236}">
                <a16:creationId xmlns:a16="http://schemas.microsoft.com/office/drawing/2014/main" id="{9764F9AB-A0F8-B51F-D511-9B18959AF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44069"/>
            <a:ext cx="6667514" cy="411480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5D0630D-8823-73AC-9497-E58C35BC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5" y="6058877"/>
            <a:ext cx="4855464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4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Ökat finansieringsbehov av investeringar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183D21F-65D1-0277-B42E-7A5A0D56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3" y="6086098"/>
            <a:ext cx="4855464" cy="243840"/>
          </a:xfrm>
          <a:prstGeom prst="rect">
            <a:avLst/>
          </a:prstGeom>
        </p:spPr>
      </p:pic>
      <p:pic>
        <p:nvPicPr>
          <p:cNvPr id="5" name="Bildobjekt 4" descr="En bild som visar text, diagram, skärmbild, Rektangel&#10;&#10;Automatiskt genererad beskrivning">
            <a:extLst>
              <a:ext uri="{FF2B5EF4-FFF2-40B4-BE49-F238E27FC236}">
                <a16:creationId xmlns:a16="http://schemas.microsoft.com/office/drawing/2014/main" id="{4E76AE92-7F95-0BB0-0419-44F4F0F47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72052"/>
            <a:ext cx="6667514" cy="41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5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Växelkurser för den svenska kronan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diagram, Graf, linje&#10;&#10;Automatiskt genererad beskrivning">
            <a:extLst>
              <a:ext uri="{FF2B5EF4-FFF2-40B4-BE49-F238E27FC236}">
                <a16:creationId xmlns:a16="http://schemas.microsoft.com/office/drawing/2014/main" id="{CD91E509-C302-E96B-BA6D-A73FEB9F0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868590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AA54C1A-A537-F434-E3A0-715BE5A6DB54}"/>
              </a:ext>
            </a:extLst>
          </p:cNvPr>
          <p:cNvSpPr txBox="1"/>
          <p:nvPr/>
        </p:nvSpPr>
        <p:spPr>
          <a:xfrm>
            <a:off x="664233" y="598339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</a:t>
            </a:r>
            <a:r>
              <a:rPr lang="sv-SE" sz="1000" dirty="0" err="1"/>
              <a:t>Macrobond</a:t>
            </a:r>
            <a:r>
              <a:rPr lang="sv-SE" sz="1000" dirty="0"/>
              <a:t>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18632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6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Nominell och real löneökningstakt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linje, diagram, Graf&#10;&#10;Automatiskt genererad beskrivning">
            <a:extLst>
              <a:ext uri="{FF2B5EF4-FFF2-40B4-BE49-F238E27FC236}">
                <a16:creationId xmlns:a16="http://schemas.microsoft.com/office/drawing/2014/main" id="{D7A5CF67-BCB4-19F8-7772-A6D8416F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782144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67231D-35F7-B068-0D73-D6DC6EF95B54}"/>
              </a:ext>
            </a:extLst>
          </p:cNvPr>
          <p:cNvSpPr txBox="1"/>
          <p:nvPr/>
        </p:nvSpPr>
        <p:spPr>
          <a:xfrm>
            <a:off x="597558" y="585259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Medlingsinstitutet,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83644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7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Arbetade timmar, sysselsatta och medelarbetstid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 descr="En bild som visar text, Graf, diagram, linje&#10;&#10;Automatiskt genererad beskrivning">
            <a:extLst>
              <a:ext uri="{FF2B5EF4-FFF2-40B4-BE49-F238E27FC236}">
                <a16:creationId xmlns:a16="http://schemas.microsoft.com/office/drawing/2014/main" id="{5582E05D-5E24-E099-4CB6-67D468A9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868590"/>
            <a:ext cx="6667514" cy="411480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7D95A86-2062-FD9F-ADD3-13BCBCC4AFFE}"/>
              </a:ext>
            </a:extLst>
          </p:cNvPr>
          <p:cNvSpPr txBox="1"/>
          <p:nvPr/>
        </p:nvSpPr>
        <p:spPr>
          <a:xfrm>
            <a:off x="571500" y="598339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412766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6D09F22-CFD1-23AE-8E40-47FA9C49FA62}"/>
              </a:ext>
            </a:extLst>
          </p:cNvPr>
          <p:cNvSpPr txBox="1">
            <a:spLocks/>
          </p:cNvSpPr>
          <p:nvPr/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Diagram 8</a:t>
            </a:r>
            <a:r>
              <a:rPr lang="sv-S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• KPI-inflation uppdelad i olika komponenter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0E58C427-C55F-1BE7-CDFC-01D032AB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1944069"/>
            <a:ext cx="6667514" cy="411480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541B2AD-6BA0-7991-83DD-733C8A95924D}"/>
              </a:ext>
            </a:extLst>
          </p:cNvPr>
          <p:cNvSpPr txBox="1"/>
          <p:nvPr/>
        </p:nvSpPr>
        <p:spPr>
          <a:xfrm>
            <a:off x="530883" y="605887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Källor: </a:t>
            </a:r>
            <a:r>
              <a:rPr lang="sv-SE" sz="1000" dirty="0" err="1"/>
              <a:t>Macrobond</a:t>
            </a:r>
            <a:r>
              <a:rPr lang="sv-SE" sz="1000" dirty="0"/>
              <a:t>, Riksbanken och Sverige Kommuner och Regioner. </a:t>
            </a:r>
          </a:p>
        </p:txBody>
      </p:sp>
    </p:spTree>
    <p:extLst>
      <p:ext uri="{BB962C8B-B14F-4D97-AF65-F5344CB8AC3E}">
        <p14:creationId xmlns:p14="http://schemas.microsoft.com/office/powerpoint/2010/main" val="2435960294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Custom 1">
      <a:majorFont>
        <a:latin typeface="Whitney Medium"/>
        <a:ea typeface=""/>
        <a:cs typeface=""/>
      </a:majorFont>
      <a:minorFont>
        <a:latin typeface="Whitne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EC5BD669-B808-43D7-A840-7CCC150A1FAC}" vid="{01F93999-08CE-41FA-883E-1669D7EB9E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429</Words>
  <Application>Microsoft Office PowerPoint</Application>
  <PresentationFormat>Bredbild</PresentationFormat>
  <Paragraphs>49</Paragraphs>
  <Slides>28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3" baseType="lpstr">
      <vt:lpstr>Arial</vt:lpstr>
      <vt:lpstr>Symbol</vt:lpstr>
      <vt:lpstr>Whitney Light</vt:lpstr>
      <vt:lpstr>Whitney Medium</vt:lpstr>
      <vt:lpstr>SKL PPT Gul</vt:lpstr>
      <vt:lpstr>Ekonomirapporten oktober 2023  Samtliga diagram</vt:lpstr>
      <vt:lpstr>Diagram 1 • Utveckling av det reala skatteunderlaget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Symbol</vt:lpstr>
      <vt:lpstr>Whitney Light</vt:lpstr>
      <vt:lpstr>Whitney Medium</vt:lpstr>
      <vt:lpstr>SKL PPT Gul</vt:lpstr>
      <vt:lpstr>Analys PPT</vt:lpstr>
      <vt:lpstr>PowerPoint Presentation</vt:lpstr>
      <vt:lpstr>Analys av Kristinehamn</vt:lpstr>
      <vt:lpstr>Bulletpoints</vt:lpstr>
      <vt:lpstr>Bild utan formattering</vt:lpstr>
      <vt:lpstr>Kristinehamn</vt:lpstr>
      <vt:lpstr>Nettokostnadsavvikelse förskola inkl öppen förskola, miljoner kronor</vt:lpstr>
      <vt:lpstr>Ekonomiskt bistånd och arbetslöshet</vt:lpstr>
      <vt:lpstr>Ekonomiskt bistånd och arbetslöshet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ER2305</dc:title>
  <dc:creator>Jonathan Fransson</dc:creator>
  <cp:keywords/>
  <cp:lastModifiedBy>Holm Madeleine</cp:lastModifiedBy>
  <cp:revision>21</cp:revision>
  <dcterms:created xsi:type="dcterms:W3CDTF">2023-05-11T15:26:52Z</dcterms:created>
  <dcterms:modified xsi:type="dcterms:W3CDTF">2023-10-16T11:32:04Z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2023-05-11</vt:lpwstr>
  </property>
  <property fmtid="{D5CDD505-2E9C-101B-9397-08002B2CF9AE}" pid="3" name="output">
    <vt:lpwstr/>
  </property>
</Properties>
</file>