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5"/>
  </p:notesMasterIdLst>
  <p:sldIdLst>
    <p:sldId id="265" r:id="rId6"/>
    <p:sldId id="287" r:id="rId7"/>
    <p:sldId id="286" r:id="rId8"/>
    <p:sldId id="269" r:id="rId9"/>
    <p:sldId id="11516" r:id="rId10"/>
    <p:sldId id="277" r:id="rId11"/>
    <p:sldId id="11508" r:id="rId12"/>
    <p:sldId id="11515" r:id="rId13"/>
    <p:sldId id="259" r:id="rId14"/>
    <p:sldId id="273" r:id="rId15"/>
    <p:sldId id="278" r:id="rId16"/>
    <p:sldId id="260" r:id="rId17"/>
    <p:sldId id="289" r:id="rId18"/>
    <p:sldId id="262" r:id="rId19"/>
    <p:sldId id="263" r:id="rId20"/>
    <p:sldId id="280" r:id="rId21"/>
    <p:sldId id="276" r:id="rId22"/>
    <p:sldId id="11511" r:id="rId23"/>
    <p:sldId id="284" r:id="rId24"/>
  </p:sldIdLst>
  <p:sldSz cx="12192000" cy="6858000"/>
  <p:notesSz cx="6858000" cy="9144000"/>
  <p:custDataLst>
    <p:tags r:id="rId2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52AD8B-9AC5-BB3A-20AF-64A988BEEF0C}" name="Jenny Roxenius" initials="JR" userId="3f8a18d7159c9b0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Stenstrand" userId="f46e7c30-6f94-4f77-97d0-1ebee2f2f480" providerId="ADAL" clId="{024CF274-B9F0-43A0-8888-6DB41A33D93C}"/>
    <pc:docChg chg="custSel modSld">
      <pc:chgData name="Mikael Stenstrand" userId="f46e7c30-6f94-4f77-97d0-1ebee2f2f480" providerId="ADAL" clId="{024CF274-B9F0-43A0-8888-6DB41A33D93C}" dt="2022-06-06T19:32:20.733" v="14" actId="478"/>
      <pc:docMkLst>
        <pc:docMk/>
      </pc:docMkLst>
      <pc:sldChg chg="delSp mod">
        <pc:chgData name="Mikael Stenstrand" userId="f46e7c30-6f94-4f77-97d0-1ebee2f2f480" providerId="ADAL" clId="{024CF274-B9F0-43A0-8888-6DB41A33D93C}" dt="2022-06-06T19:31:28.363" v="8" actId="478"/>
        <pc:sldMkLst>
          <pc:docMk/>
          <pc:sldMk cId="1119405138" sldId="259"/>
        </pc:sldMkLst>
        <pc:spChg chg="del">
          <ac:chgData name="Mikael Stenstrand" userId="f46e7c30-6f94-4f77-97d0-1ebee2f2f480" providerId="ADAL" clId="{024CF274-B9F0-43A0-8888-6DB41A33D93C}" dt="2022-06-06T19:31:28.363" v="8" actId="478"/>
          <ac:spMkLst>
            <pc:docMk/>
            <pc:sldMk cId="1119405138" sldId="259"/>
            <ac:spMk id="10" creationId="{32BA0D64-C479-4E57-5FCD-0BD54111F865}"/>
          </ac:spMkLst>
        </pc:spChg>
      </pc:sldChg>
      <pc:sldChg chg="delSp mod">
        <pc:chgData name="Mikael Stenstrand" userId="f46e7c30-6f94-4f77-97d0-1ebee2f2f480" providerId="ADAL" clId="{024CF274-B9F0-43A0-8888-6DB41A33D93C}" dt="2022-06-06T19:31:48.573" v="11" actId="478"/>
        <pc:sldMkLst>
          <pc:docMk/>
          <pc:sldMk cId="1919662798" sldId="260"/>
        </pc:sldMkLst>
        <pc:spChg chg="del">
          <ac:chgData name="Mikael Stenstrand" userId="f46e7c30-6f94-4f77-97d0-1ebee2f2f480" providerId="ADAL" clId="{024CF274-B9F0-43A0-8888-6DB41A33D93C}" dt="2022-06-06T19:31:48.573" v="11" actId="478"/>
          <ac:spMkLst>
            <pc:docMk/>
            <pc:sldMk cId="1919662798" sldId="260"/>
            <ac:spMk id="9" creationId="{CE71B658-178F-72D0-AAAB-04270644CE73}"/>
          </ac:spMkLst>
        </pc:spChg>
      </pc:sldChg>
      <pc:sldChg chg="delSp mod">
        <pc:chgData name="Mikael Stenstrand" userId="f46e7c30-6f94-4f77-97d0-1ebee2f2f480" providerId="ADAL" clId="{024CF274-B9F0-43A0-8888-6DB41A33D93C}" dt="2022-06-06T19:32:00.474" v="13" actId="478"/>
        <pc:sldMkLst>
          <pc:docMk/>
          <pc:sldMk cId="719549401" sldId="262"/>
        </pc:sldMkLst>
        <pc:spChg chg="del">
          <ac:chgData name="Mikael Stenstrand" userId="f46e7c30-6f94-4f77-97d0-1ebee2f2f480" providerId="ADAL" clId="{024CF274-B9F0-43A0-8888-6DB41A33D93C}" dt="2022-06-06T19:32:00.474" v="13" actId="478"/>
          <ac:spMkLst>
            <pc:docMk/>
            <pc:sldMk cId="719549401" sldId="262"/>
            <ac:spMk id="16" creationId="{5761BEB2-B87E-AD07-A5B1-B0D7CC2FC00D}"/>
          </ac:spMkLst>
        </pc:spChg>
      </pc:sldChg>
      <pc:sldChg chg="delSp mod">
        <pc:chgData name="Mikael Stenstrand" userId="f46e7c30-6f94-4f77-97d0-1ebee2f2f480" providerId="ADAL" clId="{024CF274-B9F0-43A0-8888-6DB41A33D93C}" dt="2022-06-06T19:30:43.164" v="2" actId="478"/>
        <pc:sldMkLst>
          <pc:docMk/>
          <pc:sldMk cId="1311782033" sldId="269"/>
        </pc:sldMkLst>
        <pc:spChg chg="del">
          <ac:chgData name="Mikael Stenstrand" userId="f46e7c30-6f94-4f77-97d0-1ebee2f2f480" providerId="ADAL" clId="{024CF274-B9F0-43A0-8888-6DB41A33D93C}" dt="2022-06-06T19:30:43.164" v="2" actId="478"/>
          <ac:spMkLst>
            <pc:docMk/>
            <pc:sldMk cId="1311782033" sldId="269"/>
            <ac:spMk id="11" creationId="{8A88A662-AAE8-7FAF-EA36-3E1B94B5C6B9}"/>
          </ac:spMkLst>
        </pc:spChg>
      </pc:sldChg>
      <pc:sldChg chg="delSp mod">
        <pc:chgData name="Mikael Stenstrand" userId="f46e7c30-6f94-4f77-97d0-1ebee2f2f480" providerId="ADAL" clId="{024CF274-B9F0-43A0-8888-6DB41A33D93C}" dt="2022-06-06T19:31:36.022" v="9" actId="478"/>
        <pc:sldMkLst>
          <pc:docMk/>
          <pc:sldMk cId="274823243" sldId="273"/>
        </pc:sldMkLst>
        <pc:spChg chg="del">
          <ac:chgData name="Mikael Stenstrand" userId="f46e7c30-6f94-4f77-97d0-1ebee2f2f480" providerId="ADAL" clId="{024CF274-B9F0-43A0-8888-6DB41A33D93C}" dt="2022-06-06T19:31:36.022" v="9" actId="478"/>
          <ac:spMkLst>
            <pc:docMk/>
            <pc:sldMk cId="274823243" sldId="273"/>
            <ac:spMk id="13" creationId="{EDC0E39D-238C-641C-B7F1-B63E00AC77AF}"/>
          </ac:spMkLst>
        </pc:spChg>
      </pc:sldChg>
      <pc:sldChg chg="delSp mod delCm">
        <pc:chgData name="Mikael Stenstrand" userId="f46e7c30-6f94-4f77-97d0-1ebee2f2f480" providerId="ADAL" clId="{024CF274-B9F0-43A0-8888-6DB41A33D93C}" dt="2022-06-06T19:31:04.968" v="5" actId="478"/>
        <pc:sldMkLst>
          <pc:docMk/>
          <pc:sldMk cId="4056409131" sldId="277"/>
        </pc:sldMkLst>
        <pc:spChg chg="del">
          <ac:chgData name="Mikael Stenstrand" userId="f46e7c30-6f94-4f77-97d0-1ebee2f2f480" providerId="ADAL" clId="{024CF274-B9F0-43A0-8888-6DB41A33D93C}" dt="2022-06-06T19:31:04.968" v="5" actId="478"/>
          <ac:spMkLst>
            <pc:docMk/>
            <pc:sldMk cId="4056409131" sldId="277"/>
            <ac:spMk id="8" creationId="{DF1C2DE1-18F3-B48F-2289-E2223308F1F5}"/>
          </ac:spMkLst>
        </pc:spChg>
      </pc:sldChg>
      <pc:sldChg chg="delSp mod">
        <pc:chgData name="Mikael Stenstrand" userId="f46e7c30-6f94-4f77-97d0-1ebee2f2f480" providerId="ADAL" clId="{024CF274-B9F0-43A0-8888-6DB41A33D93C}" dt="2022-06-06T19:31:43.208" v="10" actId="478"/>
        <pc:sldMkLst>
          <pc:docMk/>
          <pc:sldMk cId="974209236" sldId="278"/>
        </pc:sldMkLst>
        <pc:spChg chg="del">
          <ac:chgData name="Mikael Stenstrand" userId="f46e7c30-6f94-4f77-97d0-1ebee2f2f480" providerId="ADAL" clId="{024CF274-B9F0-43A0-8888-6DB41A33D93C}" dt="2022-06-06T19:31:43.208" v="10" actId="478"/>
          <ac:spMkLst>
            <pc:docMk/>
            <pc:sldMk cId="974209236" sldId="278"/>
            <ac:spMk id="6" creationId="{5E81ED4C-F2D4-1073-5C94-C9BFB566D0B1}"/>
          </ac:spMkLst>
        </pc:spChg>
      </pc:sldChg>
      <pc:sldChg chg="delSp mod">
        <pc:chgData name="Mikael Stenstrand" userId="f46e7c30-6f94-4f77-97d0-1ebee2f2f480" providerId="ADAL" clId="{024CF274-B9F0-43A0-8888-6DB41A33D93C}" dt="2022-06-06T19:30:32.327" v="1" actId="478"/>
        <pc:sldMkLst>
          <pc:docMk/>
          <pc:sldMk cId="226122681" sldId="286"/>
        </pc:sldMkLst>
        <pc:spChg chg="del">
          <ac:chgData name="Mikael Stenstrand" userId="f46e7c30-6f94-4f77-97d0-1ebee2f2f480" providerId="ADAL" clId="{024CF274-B9F0-43A0-8888-6DB41A33D93C}" dt="2022-06-06T19:30:32.327" v="1" actId="478"/>
          <ac:spMkLst>
            <pc:docMk/>
            <pc:sldMk cId="226122681" sldId="286"/>
            <ac:spMk id="5" creationId="{EE06236A-165F-9C00-3074-42702E4A4222}"/>
          </ac:spMkLst>
        </pc:spChg>
      </pc:sldChg>
      <pc:sldChg chg="delSp mod">
        <pc:chgData name="Mikael Stenstrand" userId="f46e7c30-6f94-4f77-97d0-1ebee2f2f480" providerId="ADAL" clId="{024CF274-B9F0-43A0-8888-6DB41A33D93C}" dt="2022-06-06T19:30:27.640" v="0" actId="478"/>
        <pc:sldMkLst>
          <pc:docMk/>
          <pc:sldMk cId="3793900008" sldId="287"/>
        </pc:sldMkLst>
        <pc:spChg chg="del">
          <ac:chgData name="Mikael Stenstrand" userId="f46e7c30-6f94-4f77-97d0-1ebee2f2f480" providerId="ADAL" clId="{024CF274-B9F0-43A0-8888-6DB41A33D93C}" dt="2022-06-06T19:30:27.640" v="0" actId="478"/>
          <ac:spMkLst>
            <pc:docMk/>
            <pc:sldMk cId="3793900008" sldId="287"/>
            <ac:spMk id="6" creationId="{3863D44C-348C-9093-2E95-382F6334A5D4}"/>
          </ac:spMkLst>
        </pc:spChg>
      </pc:sldChg>
      <pc:sldChg chg="delSp mod">
        <pc:chgData name="Mikael Stenstrand" userId="f46e7c30-6f94-4f77-97d0-1ebee2f2f480" providerId="ADAL" clId="{024CF274-B9F0-43A0-8888-6DB41A33D93C}" dt="2022-06-06T19:31:53.906" v="12" actId="478"/>
        <pc:sldMkLst>
          <pc:docMk/>
          <pc:sldMk cId="1570241215" sldId="289"/>
        </pc:sldMkLst>
        <pc:spChg chg="del">
          <ac:chgData name="Mikael Stenstrand" userId="f46e7c30-6f94-4f77-97d0-1ebee2f2f480" providerId="ADAL" clId="{024CF274-B9F0-43A0-8888-6DB41A33D93C}" dt="2022-06-06T19:31:53.906" v="12" actId="478"/>
          <ac:spMkLst>
            <pc:docMk/>
            <pc:sldMk cId="1570241215" sldId="289"/>
            <ac:spMk id="9" creationId="{816DBC90-6726-C530-F805-483DB2B88B1F}"/>
          </ac:spMkLst>
        </pc:spChg>
      </pc:sldChg>
      <pc:sldChg chg="delSp mod">
        <pc:chgData name="Mikael Stenstrand" userId="f46e7c30-6f94-4f77-97d0-1ebee2f2f480" providerId="ADAL" clId="{024CF274-B9F0-43A0-8888-6DB41A33D93C}" dt="2022-06-06T19:31:11.435" v="6" actId="478"/>
        <pc:sldMkLst>
          <pc:docMk/>
          <pc:sldMk cId="1669123457" sldId="11508"/>
        </pc:sldMkLst>
        <pc:spChg chg="del">
          <ac:chgData name="Mikael Stenstrand" userId="f46e7c30-6f94-4f77-97d0-1ebee2f2f480" providerId="ADAL" clId="{024CF274-B9F0-43A0-8888-6DB41A33D93C}" dt="2022-06-06T19:31:11.435" v="6" actId="478"/>
          <ac:spMkLst>
            <pc:docMk/>
            <pc:sldMk cId="1669123457" sldId="11508"/>
            <ac:spMk id="20" creationId="{4B294352-0A9F-2F33-D663-EAE896ECD621}"/>
          </ac:spMkLst>
        </pc:spChg>
      </pc:sldChg>
      <pc:sldChg chg="delSp mod">
        <pc:chgData name="Mikael Stenstrand" userId="f46e7c30-6f94-4f77-97d0-1ebee2f2f480" providerId="ADAL" clId="{024CF274-B9F0-43A0-8888-6DB41A33D93C}" dt="2022-06-06T19:32:20.733" v="14" actId="478"/>
        <pc:sldMkLst>
          <pc:docMk/>
          <pc:sldMk cId="3267741430" sldId="11511"/>
        </pc:sldMkLst>
        <pc:spChg chg="del">
          <ac:chgData name="Mikael Stenstrand" userId="f46e7c30-6f94-4f77-97d0-1ebee2f2f480" providerId="ADAL" clId="{024CF274-B9F0-43A0-8888-6DB41A33D93C}" dt="2022-06-06T19:32:20.733" v="14" actId="478"/>
          <ac:spMkLst>
            <pc:docMk/>
            <pc:sldMk cId="3267741430" sldId="11511"/>
            <ac:spMk id="14" creationId="{792D77F0-4FAA-ACF2-5A29-5610F29A770F}"/>
          </ac:spMkLst>
        </pc:spChg>
      </pc:sldChg>
      <pc:sldChg chg="delCm">
        <pc:chgData name="Mikael Stenstrand" userId="f46e7c30-6f94-4f77-97d0-1ebee2f2f480" providerId="ADAL" clId="{024CF274-B9F0-43A0-8888-6DB41A33D93C}" dt="2022-06-06T19:31:21.226" v="7"/>
        <pc:sldMkLst>
          <pc:docMk/>
          <pc:sldMk cId="3723362585" sldId="11515"/>
        </pc:sldMkLst>
      </pc:sldChg>
      <pc:sldChg chg="delCm">
        <pc:chgData name="Mikael Stenstrand" userId="f46e7c30-6f94-4f77-97d0-1ebee2f2f480" providerId="ADAL" clId="{024CF274-B9F0-43A0-8888-6DB41A33D93C}" dt="2022-06-06T19:30:56.048" v="3"/>
        <pc:sldMkLst>
          <pc:docMk/>
          <pc:sldMk cId="2849909439" sldId="1151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19F4-F609-4E94-A8B3-2F8431747CB9}" type="datetimeFigureOut">
              <a:rPr lang="sv-SE" smtClean="0"/>
              <a:t>2022-06-08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FB9-2FCB-4FC1-82E1-203119A9F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7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8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1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0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2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0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75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54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9837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34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6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16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1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9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73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25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1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sv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elltklinisktkunskapsstod.se/vardprogramochvardforlopp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www.kunskapsstyrningvard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s://kunskapsstyrningvard.se/kunskapsstod/personcentreradesammanhallnavardforlopp/godkandavardforlopp/vardforlopphoftledsartros.1005.html" TargetMode="External"/><Relationship Id="rId4" Type="http://schemas.openxmlformats.org/officeDocument/2006/relationships/hyperlink" Target="https://kunskapsstyrningvard.se/kunskapsstyrningvard/kunskapsstod/publiceradekunskapsstod/hjartochkarlsjukdomar/vardforloppvenossjukdomibenenvaricerochvenosabensar.6436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4DA1E4-84C6-BB4F-9A8A-83B8AC198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84" y="4236"/>
            <a:ext cx="12207484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/>
          </p:cNvSpPr>
          <p:nvPr/>
        </p:nvSpPr>
        <p:spPr>
          <a:xfrm>
            <a:off x="2074591" y="1835150"/>
            <a:ext cx="7612333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Personcentrerat och sammanhållet vårdförlopp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800" dirty="0">
                <a:solidFill>
                  <a:srgbClr val="FFFFFF"/>
                </a:solidFill>
                <a:latin typeface="Calibri" panose="020F0502020204030204"/>
              </a:rPr>
              <a:t>Venös sjukdom i benen – varicer och venösa bensår 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80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5A8F7-6FC8-4047-25F7-A00D936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0350" y="5676900"/>
            <a:ext cx="1720901" cy="86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8B9E893-937E-45CB-885F-520E271A9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6775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A758B33-E922-4132-AD7A-85BDE8A3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58" y="374298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Vårdförloppet innehåller flödesschema och åtgärder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438516" y="1483826"/>
            <a:ext cx="3294089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Flödesschema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7882F-B632-416D-AAC5-94C35B362B61}"/>
              </a:ext>
            </a:extLst>
          </p:cNvPr>
          <p:cNvSpPr/>
          <p:nvPr/>
        </p:nvSpPr>
        <p:spPr>
          <a:xfrm>
            <a:off x="4457699" y="1464197"/>
            <a:ext cx="7248525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Åtgärder (exempel)</a:t>
            </a:r>
          </a:p>
        </p:txBody>
      </p:sp>
      <p:sp>
        <p:nvSpPr>
          <p:cNvPr id="14" name="textruta 5">
            <a:extLst>
              <a:ext uri="{FF2B5EF4-FFF2-40B4-BE49-F238E27FC236}">
                <a16:creationId xmlns:a16="http://schemas.microsoft.com/office/drawing/2014/main" id="{C36EC323-6900-CA17-D49A-ABC2A94D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  <p:pic>
        <p:nvPicPr>
          <p:cNvPr id="3" name="Picture 2" descr="Bilden visar ett exempel på flödesschema med åtgärder i vårdförloppet">
            <a:extLst>
              <a:ext uri="{FF2B5EF4-FFF2-40B4-BE49-F238E27FC236}">
                <a16:creationId xmlns:a16="http://schemas.microsoft.com/office/drawing/2014/main" id="{2ED4406E-755D-B191-8F3D-1DADA85FAE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6" y="2052330"/>
            <a:ext cx="3291371" cy="396890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1F1FFC4-55F8-C6A2-C02D-330A81045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81200" y="3652838"/>
            <a:ext cx="1809750" cy="200026"/>
          </a:xfrm>
          <a:prstGeom prst="triangle">
            <a:avLst/>
          </a:prstGeom>
          <a:solidFill>
            <a:srgbClr val="92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" name="Tabell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54089"/>
              </p:ext>
            </p:extLst>
          </p:nvPr>
        </p:nvGraphicFramePr>
        <p:xfrm>
          <a:off x="4457699" y="1843826"/>
          <a:ext cx="7248524" cy="477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6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v-SE" sz="9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</a:rPr>
                        <a:t>(</a:t>
                      </a:r>
                      <a:r>
                        <a:rPr lang="sv-SE" sz="1200" dirty="0">
                          <a:effectLst/>
                        </a:rPr>
                        <a:t>E) Beslut: Finns indikation för kärlkirurgisk bedömning?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sv-SE" sz="1200" dirty="0">
                          <a:effectLst/>
                        </a:rPr>
                        <a:t>Finns tecken på venös sjukdom enligt (A) som bensår, varicer, ödem, venösa symtom, hudförändringar, blödning från varicer eller </a:t>
                      </a:r>
                      <a:r>
                        <a:rPr lang="sv-SE" sz="1200" dirty="0" err="1">
                          <a:effectLst/>
                        </a:rPr>
                        <a:t>tromboflebiter</a:t>
                      </a:r>
                      <a:r>
                        <a:rPr lang="sv-SE" sz="1200" dirty="0">
                          <a:effectLst/>
                        </a:rPr>
                        <a:t>? Observera att även äldre och sköra patienter är aktuella för kärlkirurgisk bedömning eftersom det finns skonsamma </a:t>
                      </a:r>
                      <a:r>
                        <a:rPr lang="sv-SE" sz="1200" dirty="0" err="1">
                          <a:effectLst/>
                        </a:rPr>
                        <a:t>minimalinvasiva</a:t>
                      </a:r>
                      <a:r>
                        <a:rPr lang="sv-SE" sz="1200" dirty="0">
                          <a:effectLst/>
                        </a:rPr>
                        <a:t> metoder.</a:t>
                      </a: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1200" dirty="0">
                          <a:effectLst/>
                        </a:rPr>
                        <a:t>Ja, indikation finns och patienten är intresserad av kärlkirurgisk behandling: </a:t>
                      </a:r>
                      <a:br>
                        <a:rPr lang="sv-SE" sz="1200" dirty="0">
                          <a:effectLst/>
                        </a:rPr>
                      </a:br>
                      <a:r>
                        <a:rPr lang="sv-SE" sz="1200" dirty="0">
                          <a:effectLst/>
                        </a:rPr>
                        <a:t>Skicka remiss för kärlkirurgisk bedömning i (I). Följande information ska ingå i remissen eller vara lätt tillgänglig enligt överenskomna rutiner: </a:t>
                      </a:r>
                    </a:p>
                    <a:p>
                      <a:pPr marL="742950" lvl="1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v-SE" sz="1200" dirty="0">
                          <a:effectLst/>
                        </a:rPr>
                        <a:t>Anamnes med symtom, funktionsinskränkning och klinisk status enligt (A) samt övriga relevanta sjukdomar och medicinering.</a:t>
                      </a:r>
                    </a:p>
                    <a:p>
                      <a:pPr marL="742950" lvl="1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v-SE" sz="1200" dirty="0">
                          <a:effectLst/>
                        </a:rPr>
                        <a:t>För patienter utan bensår eller uttalade kliniska fynd, ange om basbehandling utförts och hur lång tid, samt om andra orsaker till symtom uteslutits.  </a:t>
                      </a:r>
                    </a:p>
                    <a:p>
                      <a:pPr marL="742950" lvl="1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v-SE" sz="1200" dirty="0">
                          <a:effectLst/>
                        </a:rPr>
                        <a:t>Fotodokumentera sår för </a:t>
                      </a:r>
                      <a:r>
                        <a:rPr lang="sv-SE" sz="1200" dirty="0" err="1">
                          <a:effectLst/>
                        </a:rPr>
                        <a:t>inklusion</a:t>
                      </a:r>
                      <a:r>
                        <a:rPr lang="sv-SE" sz="1200" dirty="0">
                          <a:effectLst/>
                        </a:rPr>
                        <a:t> i   patientjournal.</a:t>
                      </a:r>
                    </a:p>
                    <a:p>
                      <a:pPr marL="742950" lvl="1" indent="-28575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v-SE" sz="1200" dirty="0">
                          <a:effectLst/>
                        </a:rPr>
                        <a:t>Lokala rutiner varierar om </a:t>
                      </a:r>
                      <a:r>
                        <a:rPr lang="sv-SE" sz="1200" dirty="0" err="1">
                          <a:effectLst/>
                        </a:rPr>
                        <a:t>venduplex</a:t>
                      </a:r>
                      <a:r>
                        <a:rPr lang="sv-SE" sz="1200" dirty="0">
                          <a:effectLst/>
                        </a:rPr>
                        <a:t> ska beställas separat.</a:t>
                      </a: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1200" dirty="0">
                          <a:effectLst/>
                        </a:rPr>
                        <a:t>Nej: Följ upp enligt (F).</a:t>
                      </a:r>
                    </a:p>
                    <a:p>
                      <a:pPr marL="4572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7" marR="5891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sv-S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1200" dirty="0">
                          <a:effectLst/>
                        </a:rPr>
                        <a:t>Delta i beslut om eventuell kärlkirurgisk behandling. </a:t>
                      </a:r>
                    </a:p>
                    <a:p>
                      <a:pPr marL="342900" lvl="0" indent="-34290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1200" dirty="0">
                          <a:effectLst/>
                        </a:rPr>
                        <a:t>Beskriva förväntningar på kärlkirurgisk bedömning för vårdpersonalen. </a:t>
                      </a:r>
                    </a:p>
                    <a:p>
                      <a:pPr marL="29146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7" marR="589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2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ED6AE72-3AC8-4B8C-897B-B5E15E2AF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550" y="1609725"/>
            <a:ext cx="5360989" cy="430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90550" y="616841"/>
            <a:ext cx="9144000" cy="609793"/>
          </a:xfrm>
        </p:spPr>
        <p:txBody>
          <a:bodyPr/>
          <a:lstStyle/>
          <a:p>
            <a:r>
              <a:rPr lang="sv-SE" dirty="0"/>
              <a:t>Vårdförloppet i korthet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74688" y="1816100"/>
            <a:ext cx="5106987" cy="279640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</a:rPr>
              <a:t>Ingång i vårdförloppet kan ske via nära vård, remiss eller egen vårdbegäran till kärlkirurgisk enhet eller privat varicerklinik med vårdavtal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Bedömning och prioritering görs utifrån en sammanvägning av patientens berättelse, symtom och kliniska fynd, på specialistenhet utvärderas även resultat av ultraljudsundersökning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Kärlkirurgisk behandlingsindikation inom ramen för offentligt finansierad vård innefattar venösa symtom, hudförändringar eller bensår, där ultraljudsfynd bekräftar venös orsak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995E1722-3BEA-0256-7FB4-642DCB999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CD6F338-FFBD-4142-8EA4-F73599A12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0462" y="1609725"/>
            <a:ext cx="5724525" cy="309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F63FCEC-FCFA-4ED4-9D7E-2B076FDE8FEB}"/>
              </a:ext>
            </a:extLst>
          </p:cNvPr>
          <p:cNvSpPr txBox="1"/>
          <p:nvPr/>
        </p:nvSpPr>
        <p:spPr>
          <a:xfrm>
            <a:off x="6240462" y="1822450"/>
            <a:ext cx="57245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Patienten uppmuntras till egenvård i form av viktnedgång, motion och kompressionsbehandling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Kärlkirurgisk åtgärd skräddarsys individuellt till varje patient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/>
              <a:t>Alla ingrepp ska registreras i kvalitetsregister inklusive patientrapporterat utfallsmått, och följas upp efter ett år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420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4712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83" y="741159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 lägger tonvikt på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E32D5-2B68-4BB5-98D0-1D5EBE620135}"/>
              </a:ext>
            </a:extLst>
          </p:cNvPr>
          <p:cNvSpPr/>
          <p:nvPr/>
        </p:nvSpPr>
        <p:spPr>
          <a:xfrm>
            <a:off x="644083" y="1974755"/>
            <a:ext cx="5261417" cy="3532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Helhetsbedömning av patienten, inte bara prioritering</a:t>
            </a:r>
            <a:r>
              <a:rPr lang="sv-SE" sz="2000" dirty="0">
                <a:solidFill>
                  <a:schemeClr val="tx1"/>
                </a:solidFill>
              </a:rPr>
              <a:t> utifrån hudens utseende (klinisk CEAP-klass) såsom praktiserats i vissa regioner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Korrekt, individanpassad kompressionsbehandling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Skräddarsydd kärlkirurgisk behandling vilket medför mindre risk för framtida bensår och färre recidivoperationer än schabloniserad behandling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5">
            <a:extLst>
              <a:ext uri="{FF2B5EF4-FFF2-40B4-BE49-F238E27FC236}">
                <a16:creationId xmlns:a16="http://schemas.microsoft.com/office/drawing/2014/main" id="{0F0C9E3F-7771-D5EF-82F5-580B707B3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60BF73B-3325-4CA9-BA4B-3710FFF1F990}"/>
              </a:ext>
            </a:extLst>
          </p:cNvPr>
          <p:cNvSpPr/>
          <p:nvPr/>
        </p:nvSpPr>
        <p:spPr>
          <a:xfrm>
            <a:off x="6276755" y="1983174"/>
            <a:ext cx="5438995" cy="3532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A05F99B-7C33-416A-A190-8E80581DF0AD}"/>
              </a:ext>
            </a:extLst>
          </p:cNvPr>
          <p:cNvSpPr txBox="1"/>
          <p:nvPr/>
        </p:nvSpPr>
        <p:spPr>
          <a:xfrm>
            <a:off x="6452967" y="2193830"/>
            <a:ext cx="49770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Även äldre och sköra patienter är aktuella för kärlkirurgisk bedömning eftersom nuvarande </a:t>
            </a:r>
            <a:r>
              <a:rPr lang="sv-SE" sz="2000" dirty="0" err="1">
                <a:solidFill>
                  <a:schemeClr val="tx1"/>
                </a:solidFill>
              </a:rPr>
              <a:t>minimalinvasiva</a:t>
            </a:r>
            <a:r>
              <a:rPr lang="sv-SE" sz="2000" dirty="0">
                <a:solidFill>
                  <a:schemeClr val="tx1"/>
                </a:solidFill>
              </a:rPr>
              <a:t> metoder är skonsamma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Uppföljning av alla patienter, fysiskt eller digitalt, för att följa patientrapporterat utfall och komplikationsfrekvens för olika metoder i klinisk vardag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66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560742" y="389100"/>
            <a:ext cx="9144000" cy="609793"/>
          </a:xfrm>
        </p:spPr>
        <p:txBody>
          <a:bodyPr/>
          <a:lstStyle/>
          <a:p>
            <a:r>
              <a:rPr lang="sv-SE" dirty="0"/>
              <a:t>Patientkontrakt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5456238" y="1386181"/>
            <a:ext cx="6259512" cy="3353506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I första hand erbjuds patientkontrakt patienter med omfattande och komplexa vårdbehov, ej till patienter med okomplicerad venös sjukdom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Inte ett kontrakt i juridisk mening, utan ett stöd för hur vården genomförs där patienten ges möjlighet att vara delaktig och ta ansvar för sin vårdplanering och hälsofrämjande åtgärder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200" dirty="0" err="1"/>
              <a:t>Patientkontraktet</a:t>
            </a:r>
            <a:r>
              <a:rPr lang="sv-SE" sz="2200" dirty="0"/>
              <a:t> kan vara muntligt och, om möjligt, dokumenteras som en överenskommelse i journalen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598842" y="4904470"/>
            <a:ext cx="6364558" cy="700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med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är att genom en gemensam överenskommelse mellan patient och vårdgivare säkerställa delaktighet, samordning och tillgänglighet med patientens perspektiv som utgångspunkt.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F4DA1E4-84C6-BB4F-9A8A-83B8AC198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90233" cy="6648450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EBA49056-80A2-7428-F180-70100D4E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</p:spTree>
    <p:extLst>
      <p:ext uri="{BB962C8B-B14F-4D97-AF65-F5344CB8AC3E}">
        <p14:creationId xmlns:p14="http://schemas.microsoft.com/office/powerpoint/2010/main" val="157024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8B9E893-937E-45CB-885F-520E271A9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7817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A758B33-E922-4132-AD7A-85BDE8A3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Vad kommer att följas upp?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1999574" y="1560384"/>
            <a:ext cx="3894543" cy="5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Indikatorer (målvärde)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3914D-6AB0-4643-82B5-C41FCC809901}"/>
              </a:ext>
            </a:extLst>
          </p:cNvPr>
          <p:cNvSpPr/>
          <p:nvPr/>
        </p:nvSpPr>
        <p:spPr>
          <a:xfrm>
            <a:off x="988742" y="2139206"/>
            <a:ext cx="5070087" cy="33186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Förekomst av venösa bensår i befolkningen, antal per 100 000 invånare (halvering nationellt inom en 10-årsperiod)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Andel patienter som följts upp </a:t>
            </a:r>
            <a:r>
              <a:rPr lang="sv-SE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avseende patientrapporterat utfall </a:t>
            </a: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(PROM) av totalt antal variceringrepp (100% av alla operationer)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Antal variceringrepp per 100 000 invånare (100–150 ingrepp per 100 000 invånare per år och region)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F30D1A-8F25-4810-A47A-39C95C855260}"/>
              </a:ext>
            </a:extLst>
          </p:cNvPr>
          <p:cNvSpPr/>
          <p:nvPr/>
        </p:nvSpPr>
        <p:spPr>
          <a:xfrm>
            <a:off x="6406707" y="2139205"/>
            <a:ext cx="5166167" cy="331861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Andel reoperationer av totalt antal variceringrepp (&lt;20 %)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Andel patienter med venöst bensår vars sår har läkt inom 90 dagar från diagnos (&lt; 90 dagar för &gt; 90 procent av patienterna)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Andel patienter med sammanlagd </a:t>
            </a:r>
            <a:r>
              <a:rPr lang="sv-SE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sårtid</a:t>
            </a: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kortare än 90 dagar av alla som opererats på grund av venöst bensår (&gt; 90 procent av patienterna)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Andel patienter som erbjudits variceroperation inom vårdgarantin av totalt antal som erbjudits variceroperation (100 procent inom vårdgarantin)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6650076E-DDDA-425F-811D-9F7850FFF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58" y="1326807"/>
            <a:ext cx="1023016" cy="7541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EFE918-B768-4D36-9D56-383F0BD01BC0}"/>
              </a:ext>
            </a:extLst>
          </p:cNvPr>
          <p:cNvSpPr/>
          <p:nvPr/>
        </p:nvSpPr>
        <p:spPr>
          <a:xfrm>
            <a:off x="7397049" y="1564430"/>
            <a:ext cx="4007994" cy="599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Indikatorer (målvärde)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988742" y="5683372"/>
            <a:ext cx="9209431" cy="83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Datakällor: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flesta indikatorerna planeras att hämtas från det nationella kvalitetsregistret Swedvasc, enstaka från RiksSår. Övriga indikatorer bedöms kunna hämtas från andra nationella datakällor: PrimärvårdsKvalitet (PVQ), SKR:s väntetidsdatabas och Socialstyrelsens hälsodataregister.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A1D06-CE48-4110-8485-A9D285246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5723573"/>
            <a:ext cx="754004" cy="754004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50076E-DDDA-425F-811D-9F7850FFF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33" y="1333203"/>
            <a:ext cx="1023016" cy="754175"/>
          </a:xfrm>
          <a:prstGeom prst="rect">
            <a:avLst/>
          </a:prstGeom>
        </p:spPr>
      </p:pic>
      <p:sp>
        <p:nvSpPr>
          <p:cNvPr id="17" name="textruta 5">
            <a:extLst>
              <a:ext uri="{FF2B5EF4-FFF2-40B4-BE49-F238E27FC236}">
                <a16:creationId xmlns:a16="http://schemas.microsoft.com/office/drawing/2014/main" id="{B26C482B-31DD-33F8-9A2C-70D51B345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</p:spTree>
    <p:extLst>
      <p:ext uri="{BB962C8B-B14F-4D97-AF65-F5344CB8AC3E}">
        <p14:creationId xmlns:p14="http://schemas.microsoft.com/office/powerpoint/2010/main" val="71954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408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068" y="274320"/>
            <a:ext cx="9907828" cy="1069847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Vad </a:t>
            </a:r>
            <a:r>
              <a:rPr lang="sv-SE">
                <a:solidFill>
                  <a:srgbClr val="5A8695"/>
                </a:solidFill>
              </a:rPr>
              <a:t>blir konsekvenserna vid införandet av vårdförloppet?</a:t>
            </a:r>
            <a:endParaRPr lang="sv-SE" dirty="0">
              <a:solidFill>
                <a:srgbClr val="5A869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690068" y="1666398"/>
            <a:ext cx="4681544" cy="3916255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Fördelar/vinster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b="1">
                <a:solidFill>
                  <a:srgbClr val="000000"/>
                </a:solidFill>
              </a:rPr>
              <a:t>Fler venösa ingrepp ger färre venösa bensår i befolkningen, vilket medför minskat lidande men också samhällsekonomiska vinster</a:t>
            </a:r>
            <a:endParaRPr lang="sv-SE" sz="2000" b="1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b="1">
                <a:solidFill>
                  <a:srgbClr val="000000"/>
                </a:solidFill>
              </a:rPr>
              <a:t>Högre kvalitet på kärlkirurgiska ingrepp medför bättre långtidsresultat och färre operationer pga återfall</a:t>
            </a:r>
            <a:endParaRPr lang="sv-SE" sz="2000" b="1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b="1">
                <a:solidFill>
                  <a:srgbClr val="000000"/>
                </a:solidFill>
              </a:rPr>
              <a:t>På sikt även färre primära ingrepp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b="1">
                <a:solidFill>
                  <a:srgbClr val="000000"/>
                </a:solidFill>
              </a:rPr>
              <a:t>Individualiserad behandling ger ökad delaktighet för patienten</a:t>
            </a:r>
            <a:endParaRPr lang="sv-SE" sz="2000" b="1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965023" y="1666397"/>
            <a:ext cx="4681544" cy="4103467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>
                <a:solidFill>
                  <a:srgbClr val="000000"/>
                </a:solidFill>
              </a:rPr>
              <a:t>Risker/svårigheter</a:t>
            </a:r>
            <a:endParaRPr lang="sv-SE" sz="2400" b="1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b="1">
                <a:solidFill>
                  <a:srgbClr val="000000"/>
                </a:solidFill>
              </a:rPr>
              <a:t>Upphandling av kärlkirurgisk vård i flera regioner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b="1">
                <a:solidFill>
                  <a:srgbClr val="000000"/>
                </a:solidFill>
              </a:rPr>
              <a:t>Låga vinnande anbud medför risk för inadekvata kärlkirurgiska ingrepp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b="1">
                <a:solidFill>
                  <a:srgbClr val="000000"/>
                </a:solidFill>
              </a:rPr>
              <a:t>Brister i regionernas kontroll av upphandlad vård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b="1">
                <a:solidFill>
                  <a:srgbClr val="000000"/>
                </a:solidFill>
              </a:rPr>
              <a:t>I regioner som nedprioriterat patientgruppen riskeras initialt ökat behov av vårdresurser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b="1">
                <a:solidFill>
                  <a:srgbClr val="000000"/>
                </a:solidFill>
              </a:rPr>
              <a:t>Andra regioner eller privata vårdgivare med vårdavtal kan avlasta</a:t>
            </a:r>
            <a:endParaRPr lang="sv-SE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6CDB5-7F3F-4DAF-B872-1BC8872AB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06" y="2223346"/>
            <a:ext cx="2039842" cy="2039842"/>
          </a:xfrm>
          <a:prstGeom prst="rect">
            <a:avLst/>
          </a:prstGeom>
        </p:spPr>
      </p:pic>
      <p:sp>
        <p:nvSpPr>
          <p:cNvPr id="10" name="textruta 5">
            <a:extLst>
              <a:ext uri="{FF2B5EF4-FFF2-40B4-BE49-F238E27FC236}">
                <a16:creationId xmlns:a16="http://schemas.microsoft.com/office/drawing/2014/main" id="{5EBBBDC4-4CE5-6666-9FFA-86CDBBFEF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</p:spTree>
    <p:extLst>
      <p:ext uri="{BB962C8B-B14F-4D97-AF65-F5344CB8AC3E}">
        <p14:creationId xmlns:p14="http://schemas.microsoft.com/office/powerpoint/2010/main" val="225433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Positiva effekter hos oss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patient, personal, resurser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Styrkor i regionen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goda exempel, nyckelpersoner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påverkas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patientgrupper, verksamheter, professioner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ska vi göra annorlunda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vad gör vi redan nu, ska sluta göra, arbetssätt, digitalisering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genomför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vilket stöd behövs, vad rår vi själva över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genomförs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behövs beslut, påverkas resurser, avtal, kunskapsdokument, rutinbeskrivningar,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Svårigheter och risker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Kommunikation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målgrupp, budskap, former,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ser gapet ut hos oss?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är uppföljningsbart hos oss redan nu?</a:t>
            </a:r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E8251630-9C1E-6C13-C652-A9A2878B2454}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</p:spTree>
    <p:extLst>
      <p:ext uri="{BB962C8B-B14F-4D97-AF65-F5344CB8AC3E}">
        <p14:creationId xmlns:p14="http://schemas.microsoft.com/office/powerpoint/2010/main" val="198509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6" y="36418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88994"/>
              </p:ext>
            </p:extLst>
          </p:nvPr>
        </p:nvGraphicFramePr>
        <p:xfrm>
          <a:off x="580293" y="889892"/>
          <a:ext cx="11002107" cy="385977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33384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3547091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3721632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Namn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Region/sjukvårdsregion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Lena Blomgren (ordförande)</a:t>
                      </a:r>
                      <a:endParaRPr lang="sv-SE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Docent, Överläkare, kärlkirurg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Region Örebro län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39928518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Lars Elamson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Patientföreträdare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32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Ann-Mari Fagerdahl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Docent, specialistsjuksköterska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 Stockholm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Linda Jervidal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Sårsjuksköterska, distriktssköterska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 Jämtland Härjedalen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Jonsson</a:t>
                      </a:r>
                      <a:endParaRPr lang="sv-S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ST-läkare allmänmedicin</a:t>
                      </a:r>
                      <a:endParaRPr lang="sv-S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  <a:r>
                        <a:rPr lang="sv-SE" sz="200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Östergötland</a:t>
                      </a:r>
                      <a:endParaRPr lang="sv-S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Daniel Klingberg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Överläkare, kärlkirurg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 Dalarna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Anders Lundell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Docent, kärlkirurg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Scandinavian Venous Centre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Olle Nelzén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Docent, överläkare, kärlkirurg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Västra Götalandsregionen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Lill-Marie Persson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Överläkare, dermatolog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Västra Götalandsregionen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Hanna Wickström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Doktorand, allmänläkare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 Blekinge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</a:tbl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23DFDD-0D59-44C2-8AE7-01ADC413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580293" y="5004122"/>
            <a:ext cx="9686655" cy="68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r>
              <a:rPr lang="sv-SE" sz="1600"/>
              <a:t>Docent Stefan Rosfors, klinisk fysiolog, Region Stockholm, har deltagit i utarbetandet av text avseende utförande av venduplex på kärlkirurgisk mottagning eller varicerklinik.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8C262BE7-9DDD-4B15-126C-78E6138CCF48}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</p:spTree>
    <p:extLst>
      <p:ext uri="{BB962C8B-B14F-4D97-AF65-F5344CB8AC3E}">
        <p14:creationId xmlns:p14="http://schemas.microsoft.com/office/powerpoint/2010/main" val="265678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C4831F-5662-6223-0AB8-75E7567B1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48925" y="5610225"/>
            <a:ext cx="1743075" cy="962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8564D2F-45CC-4D11-B1EF-80B21B99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7045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id="{52210200-2644-EE03-6B3F-2890E000978D}"/>
              </a:ext>
            </a:extLst>
          </p:cNvPr>
          <p:cNvSpPr/>
          <p:nvPr/>
        </p:nvSpPr>
        <p:spPr>
          <a:xfrm rot="18892177">
            <a:off x="-106693" y="452933"/>
            <a:ext cx="1391149" cy="276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Personcentrerat och sammanhållet vårdförlopp för venös sjukdom</a:t>
            </a:r>
          </a:p>
        </p:txBody>
      </p:sp>
      <p:sp>
        <p:nvSpPr>
          <p:cNvPr id="12" name="Rektangel 11"/>
          <p:cNvSpPr/>
          <p:nvPr/>
        </p:nvSpPr>
        <p:spPr>
          <a:xfrm>
            <a:off x="988740" y="1482673"/>
            <a:ext cx="10679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Vårdförloppet omfattar åtgärder 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från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att det finns misstanke om venös sjukdom i benen 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uppföljning tolv månader efter kärlkirurgisk behandling eller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till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välfungerande kompressionsbehandling och påbörjad sårläkning.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8740" y="2477818"/>
            <a:ext cx="3478485" cy="1152888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Övergripande målsättning:</a:t>
            </a:r>
            <a:endParaRPr lang="sv-SE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Förebygga eller läka bensår samt förbättra livskvalitet för personer med venös sjukdom i benen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29E4C173-708C-96E4-BDA4-BF97B486ACBA}"/>
              </a:ext>
            </a:extLst>
          </p:cNvPr>
          <p:cNvSpPr/>
          <p:nvPr/>
        </p:nvSpPr>
        <p:spPr>
          <a:xfrm>
            <a:off x="988740" y="3774054"/>
            <a:ext cx="3478485" cy="1152888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Parallellt med arbetet kring vårdförloppet publiceras även vårdprogram Venös sjukdom i benen – varicer och venösa bensår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4724401" y="2477818"/>
            <a:ext cx="6943723" cy="3684858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på c</a:t>
            </a:r>
            <a:r>
              <a:rPr kumimoji="0" lang="sv-SE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entrala åtgärder vid implementering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Utbildning av vårdpersonal vad gäller bensår i samarbete med vårdförlopp för Svårläkta sår, Kritisk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benischemi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och Diabetes med risk för bensår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Utbildning av kärlkirurger och privata vårdgivare om evidensbaserad bedömning och behandling, inklusive ultraljudskunskap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Tydliga riktlinjer i avtal med privata vårdgivare om vårdförlopp och vårdprogram, samt regelbunden kontroll av vårdkvalitet</a:t>
            </a:r>
          </a:p>
          <a:p>
            <a:pPr>
              <a:spcBef>
                <a:spcPts val="600"/>
              </a:spcBef>
              <a:defRPr/>
            </a:pPr>
            <a:endParaRPr lang="sv-SE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Uppföljning av vårdförloppet</a:t>
            </a: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Uppföljning av opererade patienter sker genom det nationella kvalitetsregistret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Swedvasc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på mottagning, per telefon eller digitalt</a:t>
            </a: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Indikatorer kan också hämtas från RiksSår och andra nationella datakällor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48660B-D01F-6430-61D1-33B13717B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7806" y="2474843"/>
            <a:ext cx="579419" cy="5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89013" y="565621"/>
            <a:ext cx="9144000" cy="609793"/>
          </a:xfrm>
        </p:spPr>
        <p:txBody>
          <a:bodyPr/>
          <a:lstStyle/>
          <a:p>
            <a:r>
              <a:rPr lang="sv-SE" dirty="0"/>
              <a:t>Mer information och 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89013" y="1413069"/>
            <a:ext cx="5148385" cy="41852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Mer information och presentationsmaterial för personcentrerade och sammanhållna vårdförlopp finns på </a:t>
            </a:r>
            <a:r>
              <a:rPr lang="sv-SE" dirty="0">
                <a:hlinkClick r:id="rId2"/>
              </a:rPr>
              <a:t>www.kunskapsstyrningvard.se</a:t>
            </a:r>
            <a:endParaRPr lang="sv-SE" dirty="0"/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Vårdförloppen finns tillgängliga i regionernas gemensamma system för kunskapsstöd </a:t>
            </a:r>
            <a:r>
              <a:rPr lang="sv-SE" dirty="0">
                <a:hlinkClick r:id="rId3"/>
              </a:rPr>
              <a:t>NKK</a:t>
            </a:r>
            <a:endParaRPr lang="sv-SE" dirty="0"/>
          </a:p>
        </p:txBody>
      </p:sp>
      <p:sp>
        <p:nvSpPr>
          <p:cNvPr id="6" name="Rektangel 5">
            <a:hlinkClick r:id="rId4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7053" y="1306742"/>
            <a:ext cx="5036863" cy="3998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6731289" y="4558684"/>
            <a:ext cx="4890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LÄNK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:</a:t>
            </a:r>
            <a:endParaRPr lang="sv-SE" sz="1100" dirty="0">
              <a:solidFill>
                <a:srgbClr val="000000"/>
              </a:solidFill>
              <a:latin typeface="Calibri"/>
              <a:hlinkClick r:id="rId5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627053" y="1306742"/>
            <a:ext cx="4910325" cy="1564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/>
              <a:t>Filmer</a:t>
            </a:r>
            <a:r>
              <a:rPr lang="sv-SE" sz="1600" dirty="0"/>
              <a:t> </a:t>
            </a:r>
          </a:p>
          <a:p>
            <a:r>
              <a:rPr lang="sv-SE" sz="1600" dirty="0"/>
              <a:t>Beskriver mål och syfte med vårdförloppet utifrån ett patient- och vårdgivarperspektiv. De intervjuade är ordförande respektive patientrepresentant för den nationella arbetsgrupp (NAG) som har tagit fram vårdförloppet.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9F5D2B89-498E-E4DB-4261-C7A8EB4C1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FAF13E-B36A-4ECA-B14B-ACA675DE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21" y="3029157"/>
            <a:ext cx="2781831" cy="1564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5BC296D-9F70-4EEC-AE75-F7ACBC27E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99" y="3562093"/>
            <a:ext cx="2781831" cy="1564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854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5119" y="346077"/>
            <a:ext cx="1094484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Syftet 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5119" y="1150228"/>
            <a:ext cx="5673044" cy="4381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Syftet är att öka jämlikheten, effektiviteten och kvaliteten i vården utan att det medför onödig administrativ börda för sjukvårdspersonal.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 ska uppleva en mer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49" y="1477001"/>
            <a:ext cx="5587548" cy="372769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25120" y="5346989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</p:spTree>
    <p:extLst>
      <p:ext uri="{BB962C8B-B14F-4D97-AF65-F5344CB8AC3E}">
        <p14:creationId xmlns:p14="http://schemas.microsoft.com/office/powerpoint/2010/main" val="379390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Regionerna i samverkan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1543698"/>
            <a:ext cx="6922359" cy="40351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Arbetet med vårdförloppen utgår från en överenskommelse mellan staten och Sveriges Kommuner och Regioner (SKR).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Regeringen vill med satsningen stödja utvecklingsarbetet i regionerna kring kunskapsstyrning i hälso- och sjukvården.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tas fram av regionerna inom Nationellt system för kunskapsstyrning Hälso- och sjukvård.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Vårdförloppen är primärt ett kunskapsstöd för hälso- och sjukvårdspersonal i det kliniska mötet med patient och närstående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ska utgå ifrån tillförlitliga och aktuella kunskapsstöd och baseras på bästa tillgängliga kunskap om vård och behandling.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224" y="1624979"/>
            <a:ext cx="4297776" cy="32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4086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1" y="616842"/>
            <a:ext cx="10009453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Personcentrerat och sammanhållet vårdförlopp för venös sjukdom i benen – varicer och venösa bensår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8741" y="2309676"/>
            <a:ext cx="4316683" cy="3407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Ingång till vårdförloppet</a:t>
            </a:r>
          </a:p>
          <a:p>
            <a:pPr marL="285750" marR="0" lvl="0" indent="-28575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Sker vid misstanke om venös sjukdom i benen</a:t>
            </a:r>
          </a:p>
          <a:p>
            <a:pPr marL="285750" marR="0" lvl="0" indent="-28575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Patient som fortfarande får vård enligt vårdförloppet och återfår bensår eller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symtomgivande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varicer i det ben som behandlats, utreds på nytt. </a:t>
            </a:r>
          </a:p>
          <a:p>
            <a:pPr marL="285750" marR="0" lvl="0" indent="-28575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Även patienter som under tiden de får vård enligt vårdförloppet utvecklar tecken på venös sjukdom med varicer eller bensår i det motsatta benet utreds på nytt.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5638801" y="2309676"/>
            <a:ext cx="6042660" cy="3407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15000"/>
              </a:lnSpc>
              <a:defRPr/>
            </a:pPr>
            <a:r>
              <a:rPr lang="sv-SE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Utgång från vårdförloppet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Behandlande läkare bedömer i samråd med patienten att denne inte har nytta av utredning eller behandling.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Venduplex (ultraljudsundersökning av vener) visar inga hållpunkter för venös sjukdom i benen.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Patienten har genomgått uppföljning av kärlkirurgisk behandling och patienter med bensår har välfungerande kompressionsbehandling samt påbörjad sårläkning.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Kärlkirurgiska möjligheter är uttömda och patienten har bensår trots adekvat kompressionsbehandling. Övergång till vårdförlopp Svårläkta sår.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Där undersökningen visar att patienten enbart har ådernät eller varicer med huvudsakligen kosmetisk påverkan eller lindriga symtom. I dessa fall hänvisas patienten till egenfinansierad vård hos privat vårdgivare.</a:t>
            </a:r>
          </a:p>
          <a:p>
            <a:pPr lvl="0">
              <a:lnSpc>
                <a:spcPct val="115000"/>
              </a:lnSpc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95252" y="1260236"/>
            <a:ext cx="1010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chemeClr val="accent1"/>
                </a:solidFill>
              </a:rPr>
              <a:t>Vårdförloppet inleds vid misstanke om att patienten har venös sjukdom i benen, vanligen varicer med eller utan bensår, och avslutas vid uppföljning tolv månader efter kärlkirurgisk behandling eller vid välfungerande kompressionsbehandling och påbörjad sårläkning.</a:t>
            </a: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1AEBDC-A342-4092-AAB2-C637D87D8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508841"/>
            <a:ext cx="9645658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ett vårdförlopp är framtaget för venös sjukdom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1610B-59BA-8FE7-F3A9-A3213E5D4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742" y="1321381"/>
            <a:ext cx="10315752" cy="3130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2A18F3-6004-9E9C-9E9C-AC491C728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8742" y="4613836"/>
            <a:ext cx="9004858" cy="1195652"/>
            <a:chOff x="8435891" y="1695275"/>
            <a:chExt cx="10214518" cy="12380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9646E2-F46D-629C-DA78-59F845F94DEF}"/>
                </a:ext>
              </a:extLst>
            </p:cNvPr>
            <p:cNvSpPr/>
            <p:nvPr/>
          </p:nvSpPr>
          <p:spPr>
            <a:xfrm>
              <a:off x="8435891" y="1695275"/>
              <a:ext cx="9079276" cy="1238012"/>
            </a:xfrm>
            <a:prstGeom prst="rect">
              <a:avLst/>
            </a:prstGeom>
            <a:solidFill>
              <a:srgbClr val="D1EB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 venös sjukdom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Varicer förekommer hos 20 – 30 procent av befolkningen, varav de flesta är </a:t>
              </a:r>
              <a:r>
                <a:rPr kumimoji="0" lang="sv-SE" sz="1400" b="0" i="1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betydelselösa men ett antal patienter kan ha svåra besvär, </a:t>
              </a:r>
              <a:r>
                <a:rPr lang="sv-SE" sz="1400" i="1" dirty="0">
                  <a:solidFill>
                    <a:srgbClr val="000000"/>
                  </a:solidFill>
                  <a:latin typeface="Calibri" panose="020F0502020204030204"/>
                </a:rPr>
                <a:t>h</a:t>
              </a:r>
              <a:r>
                <a:rPr kumimoji="0" lang="sv-SE" sz="1400" b="0" i="1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udförändringar</a:t>
              </a:r>
              <a:r>
                <a:rPr kumimoji="0" lang="sv-SE" sz="1400" b="0" i="1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eller bensår</a:t>
              </a:r>
              <a:endPara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Antalet kärlkirurgiska behandlingar av varicer uppskattas till drygt 12 000 årligen </a:t>
              </a:r>
            </a:p>
          </p:txBody>
        </p:sp>
        <p:pic>
          <p:nvPicPr>
            <p:cNvPr id="12" name="Graphic 11" descr="Information with solid fill">
              <a:extLst>
                <a:ext uri="{FF2B5EF4-FFF2-40B4-BE49-F238E27FC236}">
                  <a16:creationId xmlns:a16="http://schemas.microsoft.com/office/drawing/2014/main" id="{095564B1-4D17-5BA3-4BAF-5F11A1DD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515167" y="1698716"/>
              <a:ext cx="1135242" cy="102831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C1090-0691-CAAF-2ECC-0DF204FA06EA}"/>
              </a:ext>
            </a:extLst>
          </p:cNvPr>
          <p:cNvSpPr/>
          <p:nvPr/>
        </p:nvSpPr>
        <p:spPr>
          <a:xfrm>
            <a:off x="1168757" y="1711021"/>
            <a:ext cx="3950089" cy="723092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Ojämlik vård mellan regionerna, privatekonomi påverkar tillgång till vård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7E0D38-1933-FD3D-5220-124EC05AB58C}"/>
              </a:ext>
            </a:extLst>
          </p:cNvPr>
          <p:cNvSpPr/>
          <p:nvPr/>
        </p:nvSpPr>
        <p:spPr>
          <a:xfrm>
            <a:off x="1168757" y="2528860"/>
            <a:ext cx="3950089" cy="985140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Schablonmässig, icke evidensbaserad bedömning och behandling medför fler bensår och upprepade ingrepp för åderbråck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37FE09-93C2-67FE-B05B-47FDE9CD39A0}"/>
              </a:ext>
            </a:extLst>
          </p:cNvPr>
          <p:cNvSpPr txBox="1"/>
          <p:nvPr/>
        </p:nvSpPr>
        <p:spPr>
          <a:xfrm>
            <a:off x="1168757" y="1379610"/>
            <a:ext cx="2624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i="1" dirty="0">
                <a:solidFill>
                  <a:schemeClr val="bg1"/>
                </a:solidFill>
              </a:rPr>
              <a:t>Huvudsakliga anledningar</a:t>
            </a:r>
            <a:endParaRPr lang="aa-ET" sz="16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166A0-D4A3-6B14-8EF1-E6869DCB524C}"/>
              </a:ext>
            </a:extLst>
          </p:cNvPr>
          <p:cNvSpPr txBox="1"/>
          <p:nvPr/>
        </p:nvSpPr>
        <p:spPr>
          <a:xfrm>
            <a:off x="7073154" y="1379610"/>
            <a:ext cx="2624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i="1" dirty="0">
                <a:solidFill>
                  <a:schemeClr val="bg1"/>
                </a:solidFill>
              </a:rPr>
              <a:t>Förväntade effekter</a:t>
            </a:r>
            <a:endParaRPr lang="aa-ET" sz="1600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7254D8-32B1-0268-2480-36124DE2647A}"/>
              </a:ext>
            </a:extLst>
          </p:cNvPr>
          <p:cNvSpPr/>
          <p:nvPr/>
        </p:nvSpPr>
        <p:spPr>
          <a:xfrm>
            <a:off x="1168757" y="3602671"/>
            <a:ext cx="3950089" cy="780040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Komplikationsfrekvens och patientnöjdhet okända i Sverige, då endast 9 % av variceringrepp följs upp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F8847C9A-1ED5-CA68-1B77-1ED49340F9FD}"/>
              </a:ext>
            </a:extLst>
          </p:cNvPr>
          <p:cNvSpPr/>
          <p:nvPr/>
        </p:nvSpPr>
        <p:spPr>
          <a:xfrm>
            <a:off x="7156800" y="1711022"/>
            <a:ext cx="3765837" cy="1891650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I regioner som infört ett strukturerat och evidensbaserat omhändertagande av patientgruppen i likhet med vårdförloppet, har stora kostnadsbesparingar påvisats till följd av färre bensår och färre reoperationer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7C810256-56A6-4E11-8161-3FF23083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9418" y="23570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378960" y="274321"/>
            <a:ext cx="9413240" cy="1114056"/>
          </a:xfrm>
        </p:spPr>
        <p:txBody>
          <a:bodyPr>
            <a:noAutofit/>
          </a:bodyPr>
          <a:lstStyle/>
          <a:p>
            <a:r>
              <a:rPr lang="sv-SE" sz="2800" dirty="0"/>
              <a:t>Vårdförloppet utgår från tillförlitliga </a:t>
            </a:r>
            <a:br>
              <a:rPr lang="sv-SE" sz="2800" dirty="0"/>
            </a:br>
            <a:r>
              <a:rPr lang="sv-SE" sz="2800" dirty="0"/>
              <a:t>och aktuella kunskapsstöd och baseras </a:t>
            </a:r>
            <a:br>
              <a:rPr lang="sv-SE" sz="2800" dirty="0"/>
            </a:br>
            <a:r>
              <a:rPr lang="sv-SE" sz="2800" dirty="0"/>
              <a:t>på bästa tillgängliga kunskap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459042" y="1544166"/>
            <a:ext cx="7394601" cy="4094633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Vårdförloppet baseras på det nationella vårdprogram som arbetsgruppen skrivit parallellt och som publiceras samtidigt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Vårdprogrammet i sin tur 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v-SE" sz="1900" dirty="0"/>
              <a:t>baseras på litteratursökning avseende relevanta riktlinjer och originalartiklar inom ämnesområdet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v-SE" sz="1900" dirty="0"/>
              <a:t>harmonierar med European Society of </a:t>
            </a:r>
            <a:r>
              <a:rPr lang="sv-SE" sz="1900" dirty="0" err="1"/>
              <a:t>Vascular</a:t>
            </a:r>
            <a:r>
              <a:rPr lang="sv-SE" sz="1900" dirty="0"/>
              <a:t> </a:t>
            </a:r>
            <a:r>
              <a:rPr lang="sv-SE" sz="1900" dirty="0" err="1"/>
              <a:t>Surgery</a:t>
            </a:r>
            <a:r>
              <a:rPr lang="sv-SE" sz="1900" dirty="0"/>
              <a:t> (ESVS) Guidelines on </a:t>
            </a:r>
            <a:r>
              <a:rPr lang="sv-SE" sz="1900" dirty="0" err="1"/>
              <a:t>Chronic</a:t>
            </a:r>
            <a:r>
              <a:rPr lang="sv-SE" sz="1900" dirty="0"/>
              <a:t> Venous </a:t>
            </a:r>
            <a:r>
              <a:rPr lang="sv-SE" sz="1900" dirty="0" err="1"/>
              <a:t>Disease</a:t>
            </a:r>
            <a:r>
              <a:rPr lang="sv-SE" sz="1900" dirty="0"/>
              <a:t> 2022, samt med UIP Management of </a:t>
            </a:r>
            <a:r>
              <a:rPr lang="sv-SE" sz="1900" dirty="0" err="1"/>
              <a:t>Chronic</a:t>
            </a:r>
            <a:r>
              <a:rPr lang="sv-SE" sz="1900" dirty="0"/>
              <a:t> Venous Disorders of the </a:t>
            </a:r>
            <a:r>
              <a:rPr lang="sv-SE" sz="1900" dirty="0" err="1"/>
              <a:t>lower</a:t>
            </a:r>
            <a:r>
              <a:rPr lang="sv-SE" sz="1900" dirty="0"/>
              <a:t> </a:t>
            </a:r>
            <a:r>
              <a:rPr lang="sv-SE" sz="1900" dirty="0" err="1"/>
              <a:t>limbs</a:t>
            </a:r>
            <a:r>
              <a:rPr lang="sv-SE" sz="1900" dirty="0"/>
              <a:t> 2018 + 2020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Medlemmar i arbetsgruppen har deltagit i sammanställningen av ovanstående internationella kunskapsstöd, samt skrivit tidigare regionala och lokala </a:t>
            </a:r>
            <a:r>
              <a:rPr lang="sv-SE"/>
              <a:t>riktlinjer t ex </a:t>
            </a:r>
            <a:r>
              <a:rPr lang="sv-SE" dirty="0"/>
              <a:t>Sårwebben</a:t>
            </a:r>
          </a:p>
        </p:txBody>
      </p:sp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959141" cy="6667500"/>
          </a:xfrm>
          <a:prstGeom prst="rect">
            <a:avLst/>
          </a:prstGeom>
        </p:spPr>
      </p:pic>
      <p:sp>
        <p:nvSpPr>
          <p:cNvPr id="7" name="textruta 5">
            <a:extLst>
              <a:ext uri="{FF2B5EF4-FFF2-40B4-BE49-F238E27FC236}">
                <a16:creationId xmlns:a16="http://schemas.microsoft.com/office/drawing/2014/main" id="{9EEEB7E4-4FE2-B24C-1D99-B33710DE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</p:spTree>
    <p:extLst>
      <p:ext uri="{BB962C8B-B14F-4D97-AF65-F5344CB8AC3E}">
        <p14:creationId xmlns:p14="http://schemas.microsoft.com/office/powerpoint/2010/main" val="405640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719838" y="413243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Nulägesbeskrivning ur ett patientperspektiv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4603003" y="2772818"/>
            <a:ext cx="5597439" cy="982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2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saknas kunskap om varicer och </a:t>
            </a:r>
            <a:r>
              <a:rPr lang="sv-SE" sz="2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venösa bensår, i nära vård såväl som på specialistenheter och privata varicerkliniker</a:t>
            </a: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603002" y="3944958"/>
            <a:ext cx="5597439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3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finns brister i bemötandet och i patientens möjlighet att vara delaktig</a:t>
            </a:r>
            <a:endParaRPr lang="sv-SE" sz="2000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4603003" y="4926636"/>
            <a:ext cx="5597438" cy="1064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4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Kriterierna vad gäller betalningsansvar </a:t>
            </a:r>
            <a:r>
              <a:rPr lang="sv-SE" sz="2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är otydliga, samma ingrepp kan av olika regioner bekostas helt, delvis eller inte alls</a:t>
            </a:r>
            <a:endParaRPr lang="sv-SE" sz="2000" dirty="0"/>
          </a:p>
        </p:txBody>
      </p:sp>
      <p:sp>
        <p:nvSpPr>
          <p:cNvPr id="2" name="Högerpi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5" y="2101581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pi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5" y="3245082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ögerp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5" y="4340958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p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5" y="5484459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03007" y="1845308"/>
            <a:ext cx="5597436" cy="792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Vissa patienter lider länge innan de </a:t>
            </a:r>
            <a:r>
              <a:rPr lang="sv-SE" sz="2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får vård, särskilt svårt för dem med bensår</a:t>
            </a:r>
            <a:endParaRPr lang="sv-SE" sz="2000" dirty="0"/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endParaRPr lang="sv-SE" sz="1600" dirty="0"/>
          </a:p>
        </p:txBody>
      </p:sp>
      <p:sp>
        <p:nvSpPr>
          <p:cNvPr id="17" name="textruta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4603003" y="1318668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4">
                    <a:lumMod val="75000"/>
                  </a:schemeClr>
                </a:solidFill>
              </a:rPr>
              <a:t>Utmaningar</a:t>
            </a:r>
          </a:p>
        </p:txBody>
      </p:sp>
      <p:pic>
        <p:nvPicPr>
          <p:cNvPr id="16" name="Picture 15" descr="Bilden visar en tabell på patientens erfarenheter och utmaningar i olika faser av vårdförloppet">
            <a:extLst>
              <a:ext uri="{FF2B5EF4-FFF2-40B4-BE49-F238E27FC236}">
                <a16:creationId xmlns:a16="http://schemas.microsoft.com/office/drawing/2014/main" id="{36620C17-3339-9FEA-7A1A-F6E4B1E5F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8" y="1401907"/>
            <a:ext cx="3299032" cy="47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9762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8418" y="413243"/>
            <a:ext cx="9053210" cy="805559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A8695"/>
                </a:solidFill>
              </a:rPr>
              <a:t>Vinster med ett vårdförlopp </a:t>
            </a:r>
            <a:br>
              <a:rPr lang="sv-SE" sz="3200" dirty="0">
                <a:solidFill>
                  <a:srgbClr val="5A8695"/>
                </a:solidFill>
              </a:rPr>
            </a:br>
            <a:r>
              <a:rPr lang="sv-SE" sz="3200" dirty="0">
                <a:solidFill>
                  <a:srgbClr val="5A8695"/>
                </a:solidFill>
              </a:rPr>
              <a:t>för varicer och venösa bensår </a:t>
            </a:r>
          </a:p>
        </p:txBody>
      </p:sp>
      <p:pic>
        <p:nvPicPr>
          <p:cNvPr id="12" name="Platshållare för bild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68057" cy="6648450"/>
          </a:xfrm>
        </p:spPr>
      </p:pic>
      <p:sp>
        <p:nvSpPr>
          <p:cNvPr id="10" name="textruta 5">
            <a:extLst>
              <a:ext uri="{FF2B5EF4-FFF2-40B4-BE49-F238E27FC236}">
                <a16:creationId xmlns:a16="http://schemas.microsoft.com/office/drawing/2014/main" id="{38F92AB2-A2FA-E504-A364-0DC41BED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88196AD-3A2F-495D-8AEA-3C67E964F35D}"/>
              </a:ext>
            </a:extLst>
          </p:cNvPr>
          <p:cNvSpPr txBox="1"/>
          <p:nvPr/>
        </p:nvSpPr>
        <p:spPr>
          <a:xfrm>
            <a:off x="5248418" y="1495801"/>
            <a:ext cx="58535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finns regioner där vårdförloppets intentioner om evidensbaserad vård redan fungerat i praktiken. I Skaraborg har detta studerats väl, ett strukturerat arbetssätt har efter en initial ökning, på sikt medfört färre venösa bensår, färre primära ingrepp och färre reoperationer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innebär möjligheter att hjälpa varandra över regiongränserna genom till exempel studiebesök eller praktikperiod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cs typeface="Arial" panose="020B0604020202020204" pitchFamily="34" charset="0"/>
              </a:rPr>
              <a:t>Utbildningsmaterial för personal och patienter samordnas mellan vårdförlopp som omfattar patienter med bensår*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sz="1200" dirty="0">
                <a:solidFill>
                  <a:srgbClr val="000000"/>
                </a:solidFill>
                <a:cs typeface="Arial" panose="020B0604020202020204" pitchFamily="34" charset="0"/>
              </a:rPr>
              <a:t>*Venös sjukdom i benen, Kritisk </a:t>
            </a:r>
            <a:r>
              <a:rPr lang="sv-SE" sz="1200" dirty="0" err="1">
                <a:solidFill>
                  <a:srgbClr val="000000"/>
                </a:solidFill>
                <a:cs typeface="Arial" panose="020B0604020202020204" pitchFamily="34" charset="0"/>
              </a:rPr>
              <a:t>benischemi</a:t>
            </a:r>
            <a:r>
              <a:rPr lang="sv-SE" sz="1200" dirty="0">
                <a:solidFill>
                  <a:srgbClr val="000000"/>
                </a:solidFill>
                <a:cs typeface="Arial" panose="020B0604020202020204" pitchFamily="34" charset="0"/>
              </a:rPr>
              <a:t>, Diabetes med hög risk för </a:t>
            </a:r>
            <a:r>
              <a:rPr lang="sv-SE" sz="1200" dirty="0" err="1">
                <a:solidFill>
                  <a:srgbClr val="000000"/>
                </a:solidFill>
                <a:cs typeface="Arial" panose="020B0604020202020204" pitchFamily="34" charset="0"/>
              </a:rPr>
              <a:t>fotsår</a:t>
            </a:r>
            <a:r>
              <a:rPr lang="sv-SE" sz="1200" dirty="0">
                <a:solidFill>
                  <a:srgbClr val="000000"/>
                </a:solidFill>
                <a:cs typeface="Arial" panose="020B0604020202020204" pitchFamily="34" charset="0"/>
              </a:rPr>
              <a:t>, Svårläkta sår</a:t>
            </a:r>
            <a:endParaRPr lang="sv-SE" sz="1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336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E2D783-D7AD-45C1-86B6-2FC35A95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7115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D01E008-BBD9-458E-A1D7-A1D60B359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mål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8C4BEE-7F0B-438E-A43A-161FF0E3A92E}"/>
              </a:ext>
            </a:extLst>
          </p:cNvPr>
          <p:cNvSpPr/>
          <p:nvPr/>
        </p:nvSpPr>
        <p:spPr>
          <a:xfrm>
            <a:off x="1066801" y="1399320"/>
            <a:ext cx="8763000" cy="4515705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spcBef>
                <a:spcPts val="600"/>
              </a:spcBef>
              <a:defRPr/>
            </a:pPr>
            <a:r>
              <a:rPr lang="sv-SE" sz="2000" dirty="0">
                <a:solidFill>
                  <a:srgbClr val="000000"/>
                </a:solidFill>
              </a:rPr>
              <a:t>Vårdförloppet har som övergripande mål att förebygga eller läka bensår samt att förbättra livskvaliteten för personer med venös sjukdom i benen</a:t>
            </a:r>
          </a:p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srgbClr val="000000"/>
                </a:solidFill>
              </a:rPr>
              <a:t>Vårdförloppet ska leda till: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korrekt bedömning och prioritering av patienter med venös sjukdom i benen, samt remittering av rätt patienter till specialiserad vård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förbättrad livskvalitet genom ökad patientmedverkan för egenvård och livsstilsförändring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effektivare behandling med gott långtidsresultat, snabbare bensårsläkning, förbättrad livskvalitet och färre recidivbehandlingar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förbättrad samstämmighet i bedömning avseende medicinsk indikation genom tydliga och evidensbaserade bedömningskriterier för betalningsansvar.</a:t>
            </a:r>
          </a:p>
          <a:p>
            <a:pPr lvl="0">
              <a:spcBef>
                <a:spcPts val="600"/>
              </a:spcBef>
              <a:defRPr/>
            </a:pPr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11" name="textruta 5">
            <a:extLst>
              <a:ext uri="{FF2B5EF4-FFF2-40B4-BE49-F238E27FC236}">
                <a16:creationId xmlns:a16="http://schemas.microsoft.com/office/drawing/2014/main" id="{503A3865-706E-DC2D-6D35-9D04CBD4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2742" y="136244"/>
            <a:ext cx="17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Venös sjukdom i benen </a:t>
            </a:r>
          </a:p>
        </p:txBody>
      </p:sp>
    </p:spTree>
    <p:extLst>
      <p:ext uri="{BB962C8B-B14F-4D97-AF65-F5344CB8AC3E}">
        <p14:creationId xmlns:p14="http://schemas.microsoft.com/office/powerpoint/2010/main" val="1119405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9226E296-3A06-4CC4-8B97-86EDD3B06295}"/>
    </a:ext>
  </a:extLst>
</a:theme>
</file>

<file path=ppt/theme/theme2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1B389F5C-5568-4364-BE4C-2A08D45B2CD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34A045EA19F4FA7D09B49F22071FD" ma:contentTypeVersion="2" ma:contentTypeDescription="Create a new document." ma:contentTypeScope="" ma:versionID="a2a5866f1427024a2e562e45ed8dbe9d">
  <xsd:schema xmlns:xsd="http://www.w3.org/2001/XMLSchema" xmlns:xs="http://www.w3.org/2001/XMLSchema" xmlns:p="http://schemas.microsoft.com/office/2006/metadata/properties" xmlns:ns2="91a51955-e0f2-46a1-a4fe-2819e2857af0" targetNamespace="http://schemas.microsoft.com/office/2006/metadata/properties" ma:root="true" ma:fieldsID="ec994fab9acded7de300dbad652e5921" ns2:_="">
    <xsd:import namespace="91a51955-e0f2-46a1-a4fe-2819e2857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51955-e0f2-46a1-a4fe-2819e2857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148205-083B-419E-9E3E-ACD15D9CD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51955-e0f2-46a1-a4fe-2819e2857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958AD-C6EA-4703-8E17-08DFAD937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1E7AB-5800-4886-B2D4-F3E7DB19B99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91a51955-e0f2-46a1-a4fe-2819e2857af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2137</Words>
  <Application>Microsoft Office PowerPoint</Application>
  <PresentationFormat>Bredbild</PresentationFormat>
  <Paragraphs>212</Paragraphs>
  <Slides>19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Symbol</vt:lpstr>
      <vt:lpstr>Tema_sveriges_regioner_i_samverkan</vt:lpstr>
      <vt:lpstr>1_Tema_sveriges_regioner_i_samverkan</vt:lpstr>
      <vt:lpstr>think-cell Slide</vt:lpstr>
      <vt:lpstr>PowerPoint-presentation</vt:lpstr>
      <vt:lpstr>Syftet med personcentrerade och sammanhållna vårdförlopp </vt:lpstr>
      <vt:lpstr>Regionerna i samverkan</vt:lpstr>
      <vt:lpstr>Personcentrerat och sammanhållet vårdförlopp för venös sjukdom i benen – varicer och venösa bensår </vt:lpstr>
      <vt:lpstr>Varför ett vårdförlopp är framtaget för venös sjukdom</vt:lpstr>
      <vt:lpstr>Vårdförloppet utgår från tillförlitliga  och aktuella kunskapsstöd och baseras  på bästa tillgängliga kunskap</vt:lpstr>
      <vt:lpstr>Nulägesbeskrivning ur ett patientperspektiv</vt:lpstr>
      <vt:lpstr>Vinster med ett vårdförlopp  för varicer och venösa bensår </vt:lpstr>
      <vt:lpstr>Vårdförloppets mål</vt:lpstr>
      <vt:lpstr>Vårdförloppet innehåller flödesschema och åtgärder </vt:lpstr>
      <vt:lpstr>Vårdförloppet i korthet</vt:lpstr>
      <vt:lpstr>Vårdförloppet lägger tonvikt på</vt:lpstr>
      <vt:lpstr>Patientkontrakt</vt:lpstr>
      <vt:lpstr>Vad kommer att följas upp?</vt:lpstr>
      <vt:lpstr>Vad blir konsekvenserna vid införandet av vårdförloppet?</vt:lpstr>
      <vt:lpstr>Dialog</vt:lpstr>
      <vt:lpstr>Deltagare</vt:lpstr>
      <vt:lpstr>Personcentrerat och sammanhållet vårdförlopp för venös sjukdom</vt:lpstr>
      <vt:lpstr>Mer information och stöd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Holmström Christina</dc:creator>
  <cp:lastModifiedBy>Björk Staffan</cp:lastModifiedBy>
  <cp:revision>122</cp:revision>
  <dcterms:created xsi:type="dcterms:W3CDTF">2020-05-28T13:45:39Z</dcterms:created>
  <dcterms:modified xsi:type="dcterms:W3CDTF">2022-06-08T13:57:01Z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0x01010069834A045EA19F4FA7D09B49F22071FD</vt:lpwstr>
  </property>
</Properties>
</file>