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26"/>
  </p:notesMasterIdLst>
  <p:sldIdLst>
    <p:sldId id="265" r:id="rId6"/>
    <p:sldId id="287" r:id="rId7"/>
    <p:sldId id="286" r:id="rId8"/>
    <p:sldId id="269" r:id="rId9"/>
    <p:sldId id="11506" r:id="rId10"/>
    <p:sldId id="11516" r:id="rId11"/>
    <p:sldId id="272" r:id="rId12"/>
    <p:sldId id="259" r:id="rId13"/>
    <p:sldId id="273" r:id="rId14"/>
    <p:sldId id="260" r:id="rId15"/>
    <p:sldId id="11511" r:id="rId16"/>
    <p:sldId id="11512" r:id="rId17"/>
    <p:sldId id="11513" r:id="rId18"/>
    <p:sldId id="11514" r:id="rId19"/>
    <p:sldId id="262" r:id="rId20"/>
    <p:sldId id="11517" r:id="rId21"/>
    <p:sldId id="280" r:id="rId22"/>
    <p:sldId id="276" r:id="rId23"/>
    <p:sldId id="11510" r:id="rId24"/>
    <p:sldId id="284" r:id="rId2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AAA8"/>
    <a:srgbClr val="FFFFFF"/>
    <a:srgbClr val="92CE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319F4-F609-4E94-A8B3-2F8431747CB9}" type="datetimeFigureOut">
              <a:rPr lang="sv-SE" smtClean="0"/>
              <a:t>2022-06-20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47FB9-2FCB-4FC1-82E1-203119A9FF1E}" type="slidenum">
              <a:rPr lang="sv-SE" smtClean="0"/>
              <a:t>‹#›</a:t>
            </a:fld>
            <a:endParaRPr lang="sv-SE"/>
          </a:p>
        </p:txBody>
      </p:sp>
    </p:spTree>
    <p:extLst>
      <p:ext uri="{BB962C8B-B14F-4D97-AF65-F5344CB8AC3E}">
        <p14:creationId xmlns:p14="http://schemas.microsoft.com/office/powerpoint/2010/main" val="156876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07A1E-DDAA-8E46-A17B-26FFF1B60C3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483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dirty="0">
              <a:effectLst/>
              <a:latin typeface="Calibri" panose="020F0502020204030204" pitchFamily="34" charset="0"/>
              <a:ea typeface="Calibri" panose="020F0502020204030204" pitchFamily="34" charset="0"/>
            </a:endParaRPr>
          </a:p>
        </p:txBody>
      </p:sp>
      <p:sp>
        <p:nvSpPr>
          <p:cNvPr id="4" name="Platshållare för bildnummer 3"/>
          <p:cNvSpPr>
            <a:spLocks noGrp="1"/>
          </p:cNvSpPr>
          <p:nvPr>
            <p:ph type="sldNum" sz="quarter" idx="5"/>
          </p:nvPr>
        </p:nvSpPr>
        <p:spPr/>
        <p:txBody>
          <a:bodyPr/>
          <a:lstStyle/>
          <a:p>
            <a:fld id="{EBE1B2B7-8811-4E0B-AD91-5E896C3FE656}" type="slidenum">
              <a:rPr lang="sv-SE" smtClean="0"/>
              <a:t>19</a:t>
            </a:fld>
            <a:endParaRPr lang="sv-SE"/>
          </a:p>
        </p:txBody>
      </p:sp>
    </p:spTree>
    <p:extLst>
      <p:ext uri="{BB962C8B-B14F-4D97-AF65-F5344CB8AC3E}">
        <p14:creationId xmlns:p14="http://schemas.microsoft.com/office/powerpoint/2010/main" val="3340413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247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p:txBody>
      </p:sp>
      <p:sp>
        <p:nvSpPr>
          <p:cNvPr id="4" name="Platshållare för bildnummer 3"/>
          <p:cNvSpPr>
            <a:spLocks noGrp="1"/>
          </p:cNvSpPr>
          <p:nvPr>
            <p:ph type="sldNum" sz="quarter" idx="5"/>
          </p:nvPr>
        </p:nvSpPr>
        <p:spPr/>
        <p:txBody>
          <a:bodyPr/>
          <a:lstStyle/>
          <a:p>
            <a:fld id="{EBE1B2B7-8811-4E0B-AD91-5E896C3FE656}" type="slidenum">
              <a:rPr lang="sv-SE" smtClean="0"/>
              <a:t>5</a:t>
            </a:fld>
            <a:endParaRPr lang="sv-SE"/>
          </a:p>
        </p:txBody>
      </p:sp>
    </p:spTree>
    <p:extLst>
      <p:ext uri="{BB962C8B-B14F-4D97-AF65-F5344CB8AC3E}">
        <p14:creationId xmlns:p14="http://schemas.microsoft.com/office/powerpoint/2010/main" val="3161296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909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0825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7313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558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2880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6898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en-US"/>
              <a:t>Click to edit Master title style</a:t>
            </a:r>
            <a:endParaRPr lang="sv-SE" dirty="0"/>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1927528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838200" y="1825625"/>
            <a:ext cx="10515600" cy="403805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Vårdförlopp namn</a:t>
            </a: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D80BF-074B-4E55-B5AC-841B5F35CA8C}"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764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566754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sv-SE"/>
              <a:t>Klicka här för att ändra mall för rubrikformat</a:t>
            </a:r>
            <a:endParaRPr lang="sv-SE" dirty="0"/>
          </a:p>
        </p:txBody>
      </p:sp>
    </p:spTree>
    <p:extLst>
      <p:ext uri="{BB962C8B-B14F-4D97-AF65-F5344CB8AC3E}">
        <p14:creationId xmlns:p14="http://schemas.microsoft.com/office/powerpoint/2010/main" val="1360542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sv-SE"/>
              <a:t>Klicka på ikonen för att lägga till ett diagram</a:t>
            </a:r>
          </a:p>
        </p:txBody>
      </p:sp>
    </p:spTree>
    <p:extLst>
      <p:ext uri="{BB962C8B-B14F-4D97-AF65-F5344CB8AC3E}">
        <p14:creationId xmlns:p14="http://schemas.microsoft.com/office/powerpoint/2010/main" val="898379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sv-SE"/>
              <a:t>Klicka på ikonen för att lägga till en bild</a:t>
            </a:r>
            <a:endParaRPr lang="sv-SE" dirty="0"/>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8346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sv-SE"/>
              <a:t>Klicka här för att ändra format på bakgrundstexten</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5468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sv-SE"/>
              <a:t>Klicka här för att ändra mall för rubrikformat</a:t>
            </a:r>
            <a:endParaRPr lang="sv-SE" dirty="0"/>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sv-SE"/>
              <a:t>Klicka här för att ändra format på bakgrundstexten</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sv-SE"/>
              <a:t>Klicka på ikonen för att lägga till en bild</a:t>
            </a:r>
          </a:p>
        </p:txBody>
      </p:sp>
    </p:spTree>
    <p:extLst>
      <p:ext uri="{BB962C8B-B14F-4D97-AF65-F5344CB8AC3E}">
        <p14:creationId xmlns:p14="http://schemas.microsoft.com/office/powerpoint/2010/main" val="262160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en-US"/>
              <a:t>Click to edit Master title style</a:t>
            </a:r>
            <a:endParaRPr lang="sv-SE" dirty="0"/>
          </a:p>
        </p:txBody>
      </p:sp>
    </p:spTree>
    <p:extLst>
      <p:ext uri="{BB962C8B-B14F-4D97-AF65-F5344CB8AC3E}">
        <p14:creationId xmlns:p14="http://schemas.microsoft.com/office/powerpoint/2010/main" val="2530568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en-US"/>
              <a:t>Click to edit Master title style</a:t>
            </a:r>
            <a:endParaRPr lang="sv-SE" dirty="0"/>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en-US"/>
              <a:t>Click icon to add chart</a:t>
            </a:r>
            <a:endParaRPr lang="sv-SE"/>
          </a:p>
        </p:txBody>
      </p:sp>
    </p:spTree>
    <p:extLst>
      <p:ext uri="{BB962C8B-B14F-4D97-AF65-F5344CB8AC3E}">
        <p14:creationId xmlns:p14="http://schemas.microsoft.com/office/powerpoint/2010/main" val="281312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en-US"/>
              <a:t>Click icon to add picture</a:t>
            </a:r>
            <a:endParaRPr lang="sv-SE" dirty="0"/>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2609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en-US"/>
              <a:t>Click to edit Master text styles</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579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en-US"/>
              <a:t>Click to edit Master title style</a:t>
            </a:r>
            <a:endParaRPr lang="sv-SE" dirty="0"/>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en-US"/>
              <a:t>Click to edit Master text styles</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en-US"/>
              <a:t>Click icon to add picture</a:t>
            </a:r>
            <a:endParaRPr lang="sv-SE"/>
          </a:p>
        </p:txBody>
      </p:sp>
    </p:spTree>
    <p:extLst>
      <p:ext uri="{BB962C8B-B14F-4D97-AF65-F5344CB8AC3E}">
        <p14:creationId xmlns:p14="http://schemas.microsoft.com/office/powerpoint/2010/main" val="270192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1102C-5B75-4CD8-B136-BDAFEA31816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8"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CF61102C-5B75-4CD8-B136-BDAFEA31816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619DA64-CD2E-4347-BFEC-01DE0B3E8501}"/>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6000" b="0" i="0" u="none" strike="noStrike" kern="1200" cap="none" spc="0" normalizeH="0" baseline="0" noProof="0">
              <a:ln>
                <a:noFill/>
              </a:ln>
              <a:solidFill>
                <a:srgbClr val="FFFFFF"/>
              </a:solidFill>
              <a:effectLst/>
              <a:uLnTx/>
              <a:uFillTx/>
              <a:latin typeface="Calibri Light" panose="020F0302020204030204" pitchFamily="34" charset="0"/>
              <a:ea typeface="+mn-ea"/>
              <a:cs typeface="+mn-cs"/>
              <a:sym typeface="Calibri Light" panose="020F0302020204030204" pitchFamily="34" charset="0"/>
            </a:endParaRPr>
          </a:p>
        </p:txBody>
      </p:sp>
      <p:sp>
        <p:nvSpPr>
          <p:cNvPr id="2" name="Rubrik 1"/>
          <p:cNvSpPr>
            <a:spLocks noGrp="1"/>
          </p:cNvSpPr>
          <p:nvPr>
            <p:ph type="ctrTitle" hasCustomPrompt="1"/>
          </p:nvPr>
        </p:nvSpPr>
        <p:spPr>
          <a:xfrm>
            <a:off x="1524000" y="1122363"/>
            <a:ext cx="9144000" cy="2387600"/>
          </a:xfrm>
          <a:noFill/>
        </p:spPr>
        <p:txBody>
          <a:bodyPr anchor="b"/>
          <a:lstStyle>
            <a:lvl1pPr algn="ctr">
              <a:defRPr sz="6000">
                <a:solidFill>
                  <a:schemeClr val="tx1">
                    <a:lumMod val="65000"/>
                    <a:lumOff val="35000"/>
                  </a:schemeClr>
                </a:solidFill>
              </a:defRPr>
            </a:lvl1pPr>
          </a:lstStyle>
          <a:p>
            <a:r>
              <a:rPr lang="sv-SE"/>
              <a:t>Klicka här för att ändra format</a:t>
            </a:r>
          </a:p>
        </p:txBody>
      </p:sp>
      <p:sp>
        <p:nvSpPr>
          <p:cNvPr id="3" name="Underrubrik 2"/>
          <p:cNvSpPr>
            <a:spLocks noGrp="1"/>
          </p:cNvSpPr>
          <p:nvPr>
            <p:ph type="subTitle" idx="1" hasCustomPrompt="1"/>
          </p:nvPr>
        </p:nvSpPr>
        <p:spPr>
          <a:xfrm>
            <a:off x="1524000" y="3602038"/>
            <a:ext cx="9144000" cy="1655762"/>
          </a:xfrm>
        </p:spPr>
        <p:txBody>
          <a:bodyPr/>
          <a:lstStyle>
            <a:lvl1pPr marL="0" indent="0" algn="ctr">
              <a:buNone/>
              <a:defRPr sz="2400">
                <a:solidFill>
                  <a:srgbClr val="377D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Tree>
    <p:extLst>
      <p:ext uri="{BB962C8B-B14F-4D97-AF65-F5344CB8AC3E}">
        <p14:creationId xmlns:p14="http://schemas.microsoft.com/office/powerpoint/2010/main" val="105733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rPr>
              <a:t>Vårdförlopp namn</a:t>
            </a:r>
          </a:p>
        </p:txBody>
      </p:sp>
      <p:sp>
        <p:nvSpPr>
          <p:cNvPr id="6" name="Platshållare för bild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0D80BF-074B-4E55-B5AC-841B5F35CA8C}" type="slidenum">
              <a:rPr kumimoji="0" lang="sv-SE"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63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2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a:noFill/>
        </p:spPr>
        <p:txBody>
          <a:bodyPr anchor="b"/>
          <a:lstStyle>
            <a:lvl1pPr algn="ctr">
              <a:defRPr sz="6000">
                <a:solidFill>
                  <a:schemeClr val="tx1">
                    <a:lumMod val="65000"/>
                    <a:lumOff val="35000"/>
                  </a:schemeClr>
                </a:solidFill>
              </a:defRPr>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solidFill>
                  <a:srgbClr val="377D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Tree>
    <p:extLst>
      <p:ext uri="{BB962C8B-B14F-4D97-AF65-F5344CB8AC3E}">
        <p14:creationId xmlns:p14="http://schemas.microsoft.com/office/powerpoint/2010/main" val="277256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18D3DB2-9356-4838-A1B2-D065D5906CE6}"/>
              </a:ext>
            </a:extLst>
          </p:cNvPr>
          <p:cNvGraphicFramePr>
            <a:graphicFrameLocks noChangeAspect="1"/>
          </p:cNvGraphicFramePr>
          <p:nvPr userDrawn="1">
            <p:custDataLst>
              <p:tags r:id="rId1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 name="think-cell Slide" r:id="rId14" imgW="395" imgH="394" progId="TCLayout.ActiveDocument.1">
                  <p:embed/>
                </p:oleObj>
              </mc:Choice>
              <mc:Fallback>
                <p:oleObj name="think-cell Slide" r:id="rId14" imgW="395" imgH="394" progId="TCLayout.ActiveDocument.1">
                  <p:embed/>
                  <p:pic>
                    <p:nvPicPr>
                      <p:cNvPr id="2" name="Object 1" hidden="1">
                        <a:extLst>
                          <a:ext uri="{FF2B5EF4-FFF2-40B4-BE49-F238E27FC236}">
                            <a16:creationId xmlns:a16="http://schemas.microsoft.com/office/drawing/2014/main" id="{A18D3DB2-9356-4838-A1B2-D065D5906CE6}"/>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dirty="0"/>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dirty="0"/>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14" name="Rektangel 13">
            <a:extLst>
              <a:ext uri="{FF2B5EF4-FFF2-40B4-BE49-F238E27FC236}">
                <a16:creationId xmlns:a16="http://schemas.microsoft.com/office/drawing/2014/main" id="{3C22E89D-5F8D-6846-BCFB-531E94A40F82}"/>
              </a:ext>
            </a:extLst>
          </p:cNvPr>
          <p:cNvSpPr/>
          <p:nvPr userDrawn="1"/>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9284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7" r:id="rId10"/>
  </p:sldLayoutIdLst>
  <p:hf sldNum="0"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dirty="0"/>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dirty="0"/>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5010825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hf sldNum="0"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11.xml"/><Relationship Id="rId7" Type="http://schemas.openxmlformats.org/officeDocument/2006/relationships/image" Target="../media/image1.emf"/><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13.xml"/><Relationship Id="rId7" Type="http://schemas.openxmlformats.org/officeDocument/2006/relationships/image" Target="../media/image1.emf"/><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15.xml"/><Relationship Id="rId7" Type="http://schemas.openxmlformats.org/officeDocument/2006/relationships/image" Target="../media/image1.emf"/><Relationship Id="rId2" Type="http://schemas.openxmlformats.org/officeDocument/2006/relationships/tags" Target="../tags/tag14.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7.xml"/><Relationship Id="rId7" Type="http://schemas.openxmlformats.org/officeDocument/2006/relationships/image" Target="../media/image1.emf"/><Relationship Id="rId2" Type="http://schemas.openxmlformats.org/officeDocument/2006/relationships/tags" Target="../tags/tag16.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9.xml"/><Relationship Id="rId7" Type="http://schemas.openxmlformats.org/officeDocument/2006/relationships/image" Target="../media/image18.png"/><Relationship Id="rId2" Type="http://schemas.openxmlformats.org/officeDocument/2006/relationships/tags" Target="../tags/tag18.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21.xml"/><Relationship Id="rId7" Type="http://schemas.openxmlformats.org/officeDocument/2006/relationships/image" Target="../media/image1.emf"/><Relationship Id="rId2" Type="http://schemas.openxmlformats.org/officeDocument/2006/relationships/tags" Target="../tags/tag20.xml"/><Relationship Id="rId1" Type="http://schemas.openxmlformats.org/officeDocument/2006/relationships/vmlDrawing" Target="../drawings/vmlDrawing11.vml"/><Relationship Id="rId6" Type="http://schemas.openxmlformats.org/officeDocument/2006/relationships/oleObject" Target="../embeddings/oleObject3.bin"/><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slideLayout" Target="../slideLayouts/slideLayout3.xml"/><Relationship Id="rId7" Type="http://schemas.openxmlformats.org/officeDocument/2006/relationships/image" Target="../media/image21.png"/><Relationship Id="rId2" Type="http://schemas.openxmlformats.org/officeDocument/2006/relationships/tags" Target="../tags/tag22.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s://nationelltklinisktkunskapsstod.se/vardprogramochvardforlopp" TargetMode="External"/><Relationship Id="rId2" Type="http://schemas.openxmlformats.org/officeDocument/2006/relationships/hyperlink" Target="https://kunskapsstyrningvard.se/kunskapsstyrningvard/kunskapsstod/publiceradekunskapsstod/rorelseorganenssjukdomar/vardforlopphoftledsartros.56645.html" TargetMode="Externa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hyperlink" Target="https://kunskapsstyrningvard.se/kunskapsstod/personcentreradesammanhallnavardforlopp/godkandavardforlopp/vardforlopphoftledsartros.1005.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emf"/><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tags" Target="../tags/tag7.xml"/><Relationship Id="rId7" Type="http://schemas.openxmlformats.org/officeDocument/2006/relationships/image" Target="../media/image1.emf"/><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2.png"/><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objekt 20">
            <a:extLst>
              <a:ext uri="{FF2B5EF4-FFF2-40B4-BE49-F238E27FC236}">
                <a16:creationId xmlns:a16="http://schemas.microsoft.com/office/drawing/2014/main" id="{0F4DA1E4-84C6-BB4F-9A8A-83B8AC19810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0"/>
            <a:ext cx="12207484" cy="6858000"/>
          </a:xfrm>
          <a:prstGeom prst="rect">
            <a:avLst/>
          </a:prstGeom>
        </p:spPr>
      </p:pic>
      <p:sp>
        <p:nvSpPr>
          <p:cNvPr id="8" name="Rubrik 1">
            <a:extLst>
              <a:ext uri="{FF2B5EF4-FFF2-40B4-BE49-F238E27FC236}">
                <a16:creationId xmlns:a16="http://schemas.microsoft.com/office/drawing/2014/main" id="{52DF527A-BBCE-4E48-AB04-B293D1FAEFAC}"/>
              </a:ext>
            </a:extLst>
          </p:cNvPr>
          <p:cNvSpPr txBox="1">
            <a:spLocks/>
          </p:cNvSpPr>
          <p:nvPr/>
        </p:nvSpPr>
        <p:spPr>
          <a:xfrm>
            <a:off x="798490" y="2349499"/>
            <a:ext cx="11266934" cy="1726663"/>
          </a:xfrm>
          <a:prstGeom prst="rect">
            <a:avLst/>
          </a:prstGeom>
        </p:spPr>
        <p:txBody>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4800" b="1" i="0" u="none" strike="noStrike" kern="1200" cap="none" spc="0" normalizeH="0" baseline="0" noProof="0" dirty="0">
                <a:ln>
                  <a:noFill/>
                </a:ln>
                <a:solidFill>
                  <a:srgbClr val="FFFFFF"/>
                </a:solidFill>
                <a:effectLst/>
                <a:uLnTx/>
                <a:uFillTx/>
                <a:latin typeface="Calibri" panose="020F0502020204030204"/>
                <a:ea typeface="+mj-ea"/>
                <a:cs typeface="+mj-cs"/>
              </a:rPr>
              <a:t>Personcentrerat och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4800" b="1" i="0" u="none" strike="noStrike" kern="1200" cap="none" spc="0" normalizeH="0" baseline="0" noProof="0" dirty="0">
                <a:ln>
                  <a:noFill/>
                </a:ln>
                <a:solidFill>
                  <a:srgbClr val="FFFFFF"/>
                </a:solidFill>
                <a:effectLst/>
                <a:uLnTx/>
                <a:uFillTx/>
                <a:latin typeface="Calibri" panose="020F0502020204030204"/>
                <a:ea typeface="+mj-ea"/>
                <a:cs typeface="+mj-cs"/>
              </a:rPr>
              <a:t>sammanhållet vårdförlopp</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sv-SE" sz="4800" b="1" i="0" u="none" strike="noStrike" kern="1200" cap="none" spc="0" normalizeH="0" baseline="0" noProof="0" dirty="0">
              <a:ln>
                <a:noFill/>
              </a:ln>
              <a:solidFill>
                <a:srgbClr val="FFFFFF"/>
              </a:solidFill>
              <a:effectLst/>
              <a:uLnTx/>
              <a:uFillTx/>
              <a:latin typeface="Calibri" panose="020F05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sv-SE" sz="4800" dirty="0">
                <a:solidFill>
                  <a:srgbClr val="FFFFFF"/>
                </a:solidFill>
                <a:latin typeface="Calibri" panose="020F0502020204030204"/>
              </a:rPr>
              <a:t>Höftledsartros - proteskirurgi</a:t>
            </a:r>
            <a:endParaRPr kumimoji="0" lang="sv-SE" sz="4800" b="1" i="0" u="none" strike="noStrike" kern="1200" cap="none" spc="0" normalizeH="0" baseline="0" noProof="0" dirty="0">
              <a:ln>
                <a:noFill/>
              </a:ln>
              <a:solidFill>
                <a:srgbClr val="FFFFFF"/>
              </a:solidFill>
              <a:effectLst/>
              <a:uLnTx/>
              <a:uFillTx/>
              <a:latin typeface="Calibri" panose="020F0502020204030204"/>
              <a:ea typeface="+mj-ea"/>
              <a:cs typeface="+mj-cs"/>
            </a:endParaRPr>
          </a:p>
        </p:txBody>
      </p:sp>
      <p:grpSp>
        <p:nvGrpSpPr>
          <p:cNvPr id="17" name="Grupp 16">
            <a:extLst>
              <a:ext uri="{FF2B5EF4-FFF2-40B4-BE49-F238E27FC236}">
                <a16:creationId xmlns:a16="http://schemas.microsoft.com/office/drawing/2014/main" id="{57C90ED4-D5C4-234F-A00E-374ECEE0597F}"/>
              </a:ext>
            </a:extLst>
          </p:cNvPr>
          <p:cNvGrpSpPr/>
          <p:nvPr/>
        </p:nvGrpSpPr>
        <p:grpSpPr>
          <a:xfrm>
            <a:off x="10438642" y="5732687"/>
            <a:ext cx="2222205" cy="884879"/>
            <a:chOff x="10242697" y="5607996"/>
            <a:chExt cx="2222205" cy="884879"/>
          </a:xfrm>
        </p:grpSpPr>
        <p:sp>
          <p:nvSpPr>
            <p:cNvPr id="18" name="textruta 17">
              <a:extLst>
                <a:ext uri="{FF2B5EF4-FFF2-40B4-BE49-F238E27FC236}">
                  <a16:creationId xmlns:a16="http://schemas.microsoft.com/office/drawing/2014/main" id="{93D8C51B-0104-ED43-8722-DFCB965DA4EF}"/>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textruta 18">
              <a:extLst>
                <a:ext uri="{FF2B5EF4-FFF2-40B4-BE49-F238E27FC236}">
                  <a16:creationId xmlns:a16="http://schemas.microsoft.com/office/drawing/2014/main" id="{6BA88F0E-3AB2-814E-9770-4BA099AF6C2D}"/>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20" name="Rak 19">
              <a:extLst>
                <a:ext uri="{FF2B5EF4-FFF2-40B4-BE49-F238E27FC236}">
                  <a16:creationId xmlns:a16="http://schemas.microsoft.com/office/drawing/2014/main" id="{EE502CA7-5669-DB42-9596-BA86F13D725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1807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4" name="think-cell Slide" r:id="rId6" imgW="395" imgH="394" progId="TCLayout.ActiveDocument.1">
                  <p:embed/>
                </p:oleObj>
              </mc:Choice>
              <mc:Fallback>
                <p:oleObj name="think-cell Slide" r:id="rId6"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5928575" y="821579"/>
            <a:ext cx="4053089" cy="609793"/>
          </a:xfrm>
        </p:spPr>
        <p:txBody>
          <a:bodyPr>
            <a:noAutofit/>
          </a:bodyPr>
          <a:lstStyle/>
          <a:p>
            <a:r>
              <a:rPr lang="sv-SE" dirty="0">
                <a:solidFill>
                  <a:srgbClr val="5A8695"/>
                </a:solidFill>
              </a:rPr>
              <a:t>Vårdförloppet </a:t>
            </a:r>
            <a:br>
              <a:rPr lang="sv-SE" dirty="0">
                <a:solidFill>
                  <a:srgbClr val="5A8695"/>
                </a:solidFill>
              </a:rPr>
            </a:br>
            <a:r>
              <a:rPr lang="sv-SE" dirty="0">
                <a:solidFill>
                  <a:srgbClr val="5A8695"/>
                </a:solidFill>
              </a:rPr>
              <a:t>lägger tonvikt på</a:t>
            </a:r>
          </a:p>
        </p:txBody>
      </p:sp>
      <p:sp>
        <p:nvSpPr>
          <p:cNvPr id="3" name="Rectangle 2">
            <a:extLst>
              <a:ext uri="{FF2B5EF4-FFF2-40B4-BE49-F238E27FC236}">
                <a16:creationId xmlns:a16="http://schemas.microsoft.com/office/drawing/2014/main" id="{553E32D5-2B68-4BB5-98D0-1D5EBE620135}"/>
              </a:ext>
            </a:extLst>
          </p:cNvPr>
          <p:cNvSpPr/>
          <p:nvPr/>
        </p:nvSpPr>
        <p:spPr>
          <a:xfrm>
            <a:off x="5879093" y="2032893"/>
            <a:ext cx="6312907" cy="3266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a:spcBef>
                <a:spcPts val="600"/>
              </a:spcBef>
            </a:pPr>
            <a:r>
              <a:rPr lang="sv-SE" sz="2400" b="1" dirty="0">
                <a:solidFill>
                  <a:srgbClr val="000000"/>
                </a:solidFill>
                <a:latin typeface="Calibri" panose="020F0502020204030204"/>
                <a:ea typeface="Calibri" panose="020F0502020204030204" pitchFamily="34" charset="0"/>
                <a:cs typeface="Arial" panose="020B0604020202020204" pitchFamily="34" charset="0"/>
              </a:rPr>
              <a:t>Kriterier för remiss för operationsbedömning</a:t>
            </a:r>
          </a:p>
          <a:p>
            <a:endParaRPr lang="sv-SE" sz="1800" b="0" i="0" u="none" strike="noStrike" baseline="0" dirty="0">
              <a:latin typeface="Calibri" panose="020F0502020204030204" pitchFamily="34" charset="0"/>
            </a:endParaRPr>
          </a:p>
          <a:p>
            <a:pPr marL="285750" indent="-285750">
              <a:buFont typeface="Arial" panose="020B0604020202020204" pitchFamily="34" charset="0"/>
              <a:buChar char="•"/>
            </a:pPr>
            <a:r>
              <a:rPr lang="sv-SE" sz="1800" b="0" i="0" u="none" strike="noStrike" baseline="0" dirty="0">
                <a:solidFill>
                  <a:srgbClr val="000000"/>
                </a:solidFill>
                <a:latin typeface="Calibri" panose="020F0502020204030204" pitchFamily="34" charset="0"/>
              </a:rPr>
              <a:t>Oacceptabel smärta eller funktionsinskränkning efter genomgången grund-och tilläggsbehandling enligt behandlingspyramiden. </a:t>
            </a:r>
          </a:p>
          <a:p>
            <a:pPr marL="285750" indent="-285750">
              <a:buFont typeface="Arial" panose="020B0604020202020204" pitchFamily="34" charset="0"/>
              <a:buChar char="•"/>
            </a:pPr>
            <a:endParaRPr lang="sv-SE"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sv-SE" sz="1800" b="0" i="0" u="none" strike="noStrike" baseline="0" dirty="0">
                <a:solidFill>
                  <a:srgbClr val="000000"/>
                </a:solidFill>
                <a:latin typeface="Calibri" panose="020F0502020204030204" pitchFamily="34" charset="0"/>
              </a:rPr>
              <a:t>Röntgenverifierad höftledsartros. </a:t>
            </a:r>
          </a:p>
          <a:p>
            <a:pPr marL="285750" indent="-285750">
              <a:buFont typeface="Arial" panose="020B0604020202020204" pitchFamily="34" charset="0"/>
              <a:buChar char="•"/>
            </a:pPr>
            <a:endParaRPr lang="sv-SE"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sv-SE" sz="1800" b="0" i="0" u="none" strike="noStrike" baseline="0" dirty="0">
                <a:solidFill>
                  <a:srgbClr val="000000"/>
                </a:solidFill>
                <a:latin typeface="Calibri" panose="020F0502020204030204" pitchFamily="34" charset="0"/>
              </a:rPr>
              <a:t>Patienten är intresserad av proteskirurgi. </a:t>
            </a:r>
          </a:p>
          <a:p>
            <a:pPr marL="285750" indent="-285750">
              <a:buFont typeface="Courier New" panose="02070309020205020404" pitchFamily="49" charset="0"/>
              <a:buChar char="o"/>
            </a:pPr>
            <a:endParaRPr lang="sv-SE" dirty="0">
              <a:solidFill>
                <a:srgbClr val="000000"/>
              </a:solidFill>
              <a:latin typeface="Calibri" panose="020F0502020204030204" pitchFamily="34" charset="0"/>
            </a:endParaRPr>
          </a:p>
          <a:p>
            <a:pPr marL="285750" indent="-285750">
              <a:buFont typeface="Courier New" panose="02070309020205020404" pitchFamily="49" charset="0"/>
              <a:buChar char="o"/>
            </a:pPr>
            <a:endParaRPr lang="sv-SE" sz="1800" b="0" i="0" u="none" strike="noStrike" baseline="0" dirty="0">
              <a:solidFill>
                <a:srgbClr val="000000"/>
              </a:solidFill>
              <a:latin typeface="Calibri" panose="020F0502020204030204" pitchFamily="34" charset="0"/>
            </a:endParaRPr>
          </a:p>
          <a:p>
            <a:r>
              <a:rPr lang="sv-SE" sz="1800" b="0" i="0" u="none" strike="noStrike" baseline="0" dirty="0">
                <a:solidFill>
                  <a:srgbClr val="000000"/>
                </a:solidFill>
                <a:latin typeface="Calibri" panose="020F0502020204030204" pitchFamily="34" charset="0"/>
              </a:rPr>
              <a:t>	</a:t>
            </a:r>
          </a:p>
          <a:p>
            <a:pPr>
              <a:spcBef>
                <a:spcPts val="600"/>
              </a:spcBef>
            </a:pPr>
            <a:endParaRPr lang="sv-SE" sz="2400" dirty="0">
              <a:solidFill>
                <a:srgbClr val="000000"/>
              </a:solidFill>
              <a:latin typeface="Calibri" panose="020F0502020204030204"/>
              <a:ea typeface="Calibri" panose="020F0502020204030204" pitchFamily="34" charset="0"/>
              <a:cs typeface="Arial" panose="020B0604020202020204" pitchFamily="34" charset="0"/>
            </a:endParaRPr>
          </a:p>
          <a:p>
            <a:pPr marL="342900" lvl="0" indent="-342900">
              <a:spcBef>
                <a:spcPts val="600"/>
              </a:spcBef>
              <a:buFont typeface="Arial" panose="020B0604020202020204" pitchFamily="34" charset="0"/>
              <a:buChar char="•"/>
              <a:defRPr/>
            </a:pPr>
            <a:endParaRPr lang="sv-SE" sz="2000" dirty="0">
              <a:solidFill>
                <a:srgbClr val="000000"/>
              </a:solidFill>
              <a:ea typeface="Calibri" panose="020F0502020204030204" pitchFamily="34" charset="0"/>
              <a:cs typeface="Arial" panose="020B0604020202020204" pitchFamily="34" charset="0"/>
            </a:endParaRPr>
          </a:p>
        </p:txBody>
      </p:sp>
      <p:sp>
        <p:nvSpPr>
          <p:cNvPr id="10" name="textruta 16">
            <a:extLst>
              <a:ext uri="{FF2B5EF4-FFF2-40B4-BE49-F238E27FC236}">
                <a16:creationId xmlns:a16="http://schemas.microsoft.com/office/drawing/2014/main" id="{73BEFC73-80A5-2E56-1582-7CA9F4D21ECA}"/>
              </a:ext>
            </a:extLst>
          </p:cNvPr>
          <p:cNvSpPr txBox="1"/>
          <p:nvPr/>
        </p:nvSpPr>
        <p:spPr>
          <a:xfrm>
            <a:off x="9791700" y="136244"/>
            <a:ext cx="2061943" cy="276999"/>
          </a:xfrm>
          <a:prstGeom prst="rect">
            <a:avLst/>
          </a:prstGeom>
          <a:noFill/>
        </p:spPr>
        <p:txBody>
          <a:bodyPr wrap="square" rtlCol="0">
            <a:spAutoFit/>
          </a:bodyPr>
          <a:lstStyle/>
          <a:p>
            <a:r>
              <a:rPr lang="sv-SE" sz="1200" dirty="0">
                <a:solidFill>
                  <a:schemeClr val="bg1">
                    <a:lumMod val="65000"/>
                  </a:schemeClr>
                </a:solidFill>
              </a:rPr>
              <a:t>Höftledsartros - proteskirurgi</a:t>
            </a:r>
          </a:p>
        </p:txBody>
      </p:sp>
      <p:pic>
        <p:nvPicPr>
          <p:cNvPr id="11" name="Bildobjekt 10" descr="En bild som visar person, inomhus&#10;&#10;Automatiskt genererad beskrivning">
            <a:extLst>
              <a:ext uri="{FF2B5EF4-FFF2-40B4-BE49-F238E27FC236}">
                <a16:creationId xmlns:a16="http://schemas.microsoft.com/office/drawing/2014/main" id="{68A815F2-4B9E-4027-BAEF-0BE34684014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 y="0"/>
            <a:ext cx="5649753" cy="6671256"/>
          </a:xfrm>
          <a:prstGeom prst="rect">
            <a:avLst/>
          </a:prstGeom>
        </p:spPr>
      </p:pic>
    </p:spTree>
    <p:extLst>
      <p:ext uri="{BB962C8B-B14F-4D97-AF65-F5344CB8AC3E}">
        <p14:creationId xmlns:p14="http://schemas.microsoft.com/office/powerpoint/2010/main" val="1919662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8" name="think-cell Slide" r:id="rId6" imgW="395" imgH="394" progId="TCLayout.ActiveDocument.1">
                  <p:embed/>
                </p:oleObj>
              </mc:Choice>
              <mc:Fallback>
                <p:oleObj name="think-cell Slide" r:id="rId6"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5084224" y="547830"/>
            <a:ext cx="6506762" cy="609793"/>
          </a:xfrm>
        </p:spPr>
        <p:txBody>
          <a:bodyPr>
            <a:noAutofit/>
          </a:bodyPr>
          <a:lstStyle/>
          <a:p>
            <a:r>
              <a:rPr lang="sv-SE" dirty="0">
                <a:solidFill>
                  <a:srgbClr val="5A8695"/>
                </a:solidFill>
              </a:rPr>
              <a:t>Vårdförloppet lägger tonvikt på</a:t>
            </a:r>
          </a:p>
        </p:txBody>
      </p:sp>
      <p:sp>
        <p:nvSpPr>
          <p:cNvPr id="3" name="Rectangle 2">
            <a:extLst>
              <a:ext uri="{FF2B5EF4-FFF2-40B4-BE49-F238E27FC236}">
                <a16:creationId xmlns:a16="http://schemas.microsoft.com/office/drawing/2014/main" id="{553E32D5-2B68-4BB5-98D0-1D5EBE620135}"/>
              </a:ext>
            </a:extLst>
          </p:cNvPr>
          <p:cNvSpPr/>
          <p:nvPr/>
        </p:nvSpPr>
        <p:spPr>
          <a:xfrm>
            <a:off x="5084224" y="1292210"/>
            <a:ext cx="6191343" cy="4675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a:spcBef>
                <a:spcPts val="600"/>
              </a:spcBef>
            </a:pPr>
            <a:endParaRPr lang="sv-SE" sz="2400" dirty="0">
              <a:solidFill>
                <a:srgbClr val="000000"/>
              </a:solidFill>
              <a:latin typeface="Calibri" panose="020F0502020204030204"/>
              <a:ea typeface="Calibri" panose="020F0502020204030204" pitchFamily="34" charset="0"/>
              <a:cs typeface="Arial" panose="020B0604020202020204" pitchFamily="34" charset="0"/>
            </a:endParaRPr>
          </a:p>
          <a:p>
            <a:pPr>
              <a:spcBef>
                <a:spcPts val="600"/>
              </a:spcBef>
            </a:pPr>
            <a:r>
              <a:rPr lang="sv-SE" sz="2400" b="1" dirty="0">
                <a:solidFill>
                  <a:srgbClr val="000000"/>
                </a:solidFill>
                <a:latin typeface="Calibri" panose="020F0502020204030204"/>
                <a:ea typeface="Calibri" panose="020F0502020204030204" pitchFamily="34" charset="0"/>
                <a:cs typeface="Arial" panose="020B0604020202020204" pitchFamily="34" charset="0"/>
              </a:rPr>
              <a:t>Optimering av ohälsosamma levnadsvanor och medicinska tillstånd som utgör riskfaktorer vid ledproteskirurgi</a:t>
            </a:r>
          </a:p>
          <a:p>
            <a:endParaRPr lang="sv-SE" sz="1800" b="0" i="0" u="none" strike="noStrike" baseline="0" dirty="0">
              <a:latin typeface="Calibri" panose="020F0502020204030204" pitchFamily="34" charset="0"/>
            </a:endParaRPr>
          </a:p>
          <a:p>
            <a:pPr marL="285750" indent="-285750">
              <a:buFont typeface="Arial" panose="020B0604020202020204" pitchFamily="34" charset="0"/>
              <a:buChar char="•"/>
            </a:pPr>
            <a:r>
              <a:rPr lang="sv-SE" sz="1800" b="0" i="0" u="none" strike="noStrike" baseline="0" dirty="0">
                <a:solidFill>
                  <a:srgbClr val="000000"/>
                </a:solidFill>
                <a:latin typeface="Calibri" panose="020F0502020204030204" pitchFamily="34" charset="0"/>
              </a:rPr>
              <a:t>Identifiera ohälsosamma levnadsvanor som rökning, riskkonsumtion av alkohol och fysisk inaktivitet med stöd av Socialstyrelsens indikatorfrågor. Inled vid behov åtgärder. </a:t>
            </a:r>
          </a:p>
          <a:p>
            <a:pPr marL="285750" indent="-285750">
              <a:buFont typeface="Arial" panose="020B0604020202020204" pitchFamily="34" charset="0"/>
              <a:buChar char="•"/>
            </a:pPr>
            <a:endParaRPr lang="sv-SE"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sv-SE" sz="1800" b="0" i="0" u="none" strike="noStrike" baseline="0" dirty="0">
                <a:solidFill>
                  <a:srgbClr val="000000"/>
                </a:solidFill>
                <a:latin typeface="Calibri" panose="020F0502020204030204" pitchFamily="34" charset="0"/>
              </a:rPr>
              <a:t>Medicinska tillstånd som bör optimeras inför proteskirurgi är till exempel hypertoni, hjärtsvikt, klaffel, diabetes, fetma, malnutrition och anemi.</a:t>
            </a:r>
          </a:p>
          <a:p>
            <a:endParaRPr lang="sv-SE" sz="1800" b="0" i="0" u="none" strike="noStrike" baseline="0" dirty="0">
              <a:solidFill>
                <a:srgbClr val="000000"/>
              </a:solidFill>
              <a:latin typeface="Calibri" panose="020F0502020204030204" pitchFamily="34" charset="0"/>
            </a:endParaRPr>
          </a:p>
          <a:p>
            <a:r>
              <a:rPr lang="sv-SE" sz="1800" b="0" i="0" u="none" strike="noStrike" baseline="0" dirty="0">
                <a:solidFill>
                  <a:srgbClr val="000000"/>
                </a:solidFill>
                <a:latin typeface="Calibri" panose="020F0502020204030204" pitchFamily="34" charset="0"/>
              </a:rPr>
              <a:t>	</a:t>
            </a:r>
          </a:p>
          <a:p>
            <a:pPr marL="342900" indent="-342900">
              <a:spcBef>
                <a:spcPts val="600"/>
              </a:spcBef>
              <a:buFont typeface="Arial" panose="020B0604020202020204" pitchFamily="34" charset="0"/>
              <a:buChar char="•"/>
            </a:pPr>
            <a:endParaRPr lang="sv-SE" sz="2400" dirty="0">
              <a:solidFill>
                <a:srgbClr val="000000"/>
              </a:solidFill>
              <a:latin typeface="Calibri" panose="020F0502020204030204"/>
              <a:ea typeface="Calibri" panose="020F0502020204030204" pitchFamily="34" charset="0"/>
              <a:cs typeface="Arial" panose="020B0604020202020204" pitchFamily="34" charset="0"/>
            </a:endParaRPr>
          </a:p>
          <a:p>
            <a:pPr marL="342900" indent="-342900">
              <a:spcBef>
                <a:spcPts val="600"/>
              </a:spcBef>
              <a:buFont typeface="Arial" panose="020B0604020202020204" pitchFamily="34" charset="0"/>
              <a:buChar char="•"/>
            </a:pPr>
            <a:endParaRPr lang="sv-SE" sz="2400" dirty="0">
              <a:solidFill>
                <a:srgbClr val="000000"/>
              </a:solidFill>
              <a:latin typeface="Calibri" panose="020F0502020204030204"/>
              <a:ea typeface="Calibri" panose="020F0502020204030204" pitchFamily="34" charset="0"/>
              <a:cs typeface="Arial" panose="020B0604020202020204" pitchFamily="34" charset="0"/>
            </a:endParaRPr>
          </a:p>
          <a:p>
            <a:pPr>
              <a:spcBef>
                <a:spcPts val="600"/>
              </a:spcBef>
            </a:pPr>
            <a:endParaRPr lang="sv-SE" sz="2400" dirty="0">
              <a:solidFill>
                <a:srgbClr val="000000"/>
              </a:solidFill>
              <a:latin typeface="Calibri" panose="020F0502020204030204"/>
              <a:ea typeface="Calibri" panose="020F0502020204030204" pitchFamily="34" charset="0"/>
              <a:cs typeface="Arial" panose="020B0604020202020204" pitchFamily="34" charset="0"/>
            </a:endParaRPr>
          </a:p>
          <a:p>
            <a:pPr marL="342900" lvl="0" indent="-342900">
              <a:spcBef>
                <a:spcPts val="600"/>
              </a:spcBef>
              <a:buFont typeface="Arial" panose="020B0604020202020204" pitchFamily="34" charset="0"/>
              <a:buChar char="•"/>
              <a:defRPr/>
            </a:pPr>
            <a:endParaRPr lang="sv-SE" sz="2000" dirty="0">
              <a:solidFill>
                <a:srgbClr val="000000"/>
              </a:solidFill>
              <a:ea typeface="Calibri" panose="020F0502020204030204" pitchFamily="34" charset="0"/>
              <a:cs typeface="Arial" panose="020B0604020202020204" pitchFamily="34" charset="0"/>
            </a:endParaRPr>
          </a:p>
        </p:txBody>
      </p:sp>
      <p:sp>
        <p:nvSpPr>
          <p:cNvPr id="10" name="textruta 16">
            <a:extLst>
              <a:ext uri="{FF2B5EF4-FFF2-40B4-BE49-F238E27FC236}">
                <a16:creationId xmlns:a16="http://schemas.microsoft.com/office/drawing/2014/main" id="{73BEFC73-80A5-2E56-1582-7CA9F4D21ECA}"/>
              </a:ext>
            </a:extLst>
          </p:cNvPr>
          <p:cNvSpPr txBox="1"/>
          <p:nvPr/>
        </p:nvSpPr>
        <p:spPr>
          <a:xfrm>
            <a:off x="9791700" y="136244"/>
            <a:ext cx="2061943" cy="276999"/>
          </a:xfrm>
          <a:prstGeom prst="rect">
            <a:avLst/>
          </a:prstGeom>
          <a:noFill/>
        </p:spPr>
        <p:txBody>
          <a:bodyPr wrap="square" rtlCol="0">
            <a:spAutoFit/>
          </a:bodyPr>
          <a:lstStyle/>
          <a:p>
            <a:r>
              <a:rPr lang="sv-SE" sz="1200" dirty="0">
                <a:solidFill>
                  <a:schemeClr val="bg1">
                    <a:lumMod val="65000"/>
                  </a:schemeClr>
                </a:solidFill>
              </a:rPr>
              <a:t>Höftledsartros - proteskirurgi</a:t>
            </a:r>
          </a:p>
        </p:txBody>
      </p:sp>
      <p:pic>
        <p:nvPicPr>
          <p:cNvPr id="4" name="Bildobjekt 3" descr="En bild som visar person&#10;&#10;Automatiskt genererad beskrivning">
            <a:extLst>
              <a:ext uri="{FF2B5EF4-FFF2-40B4-BE49-F238E27FC236}">
                <a16:creationId xmlns:a16="http://schemas.microsoft.com/office/drawing/2014/main" id="{AB9EE337-6961-4735-A0DA-AA25A36EBEC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180304"/>
            <a:ext cx="4550535" cy="6825803"/>
          </a:xfrm>
          <a:prstGeom prst="rect">
            <a:avLst/>
          </a:prstGeom>
        </p:spPr>
      </p:pic>
    </p:spTree>
    <p:extLst>
      <p:ext uri="{BB962C8B-B14F-4D97-AF65-F5344CB8AC3E}">
        <p14:creationId xmlns:p14="http://schemas.microsoft.com/office/powerpoint/2010/main" val="609652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2" name="think-cell Slide" r:id="rId6" imgW="395" imgH="394" progId="TCLayout.ActiveDocument.1">
                  <p:embed/>
                </p:oleObj>
              </mc:Choice>
              <mc:Fallback>
                <p:oleObj name="think-cell Slide" r:id="rId6"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5921350" y="894280"/>
            <a:ext cx="6410171" cy="609793"/>
          </a:xfrm>
        </p:spPr>
        <p:txBody>
          <a:bodyPr>
            <a:noAutofit/>
          </a:bodyPr>
          <a:lstStyle/>
          <a:p>
            <a:r>
              <a:rPr lang="sv-SE" dirty="0">
                <a:solidFill>
                  <a:srgbClr val="5A8695"/>
                </a:solidFill>
              </a:rPr>
              <a:t>Vårdförloppet lägger tonvikt på</a:t>
            </a:r>
          </a:p>
        </p:txBody>
      </p:sp>
      <p:sp>
        <p:nvSpPr>
          <p:cNvPr id="3" name="Rectangle 2">
            <a:extLst>
              <a:ext uri="{FF2B5EF4-FFF2-40B4-BE49-F238E27FC236}">
                <a16:creationId xmlns:a16="http://schemas.microsoft.com/office/drawing/2014/main" id="{553E32D5-2B68-4BB5-98D0-1D5EBE620135}"/>
              </a:ext>
            </a:extLst>
          </p:cNvPr>
          <p:cNvSpPr/>
          <p:nvPr/>
        </p:nvSpPr>
        <p:spPr>
          <a:xfrm>
            <a:off x="5921350" y="1985110"/>
            <a:ext cx="5972979" cy="3373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a:spcBef>
                <a:spcPts val="600"/>
              </a:spcBef>
            </a:pPr>
            <a:r>
              <a:rPr lang="sv-SE" sz="2400" b="1" dirty="0">
                <a:solidFill>
                  <a:srgbClr val="000000"/>
                </a:solidFill>
                <a:latin typeface="Calibri" panose="020F0502020204030204"/>
                <a:ea typeface="Calibri" panose="020F0502020204030204" pitchFamily="34" charset="0"/>
                <a:cs typeface="Arial" panose="020B0604020202020204" pitchFamily="34" charset="0"/>
              </a:rPr>
              <a:t>Patientdelaktighet </a:t>
            </a:r>
          </a:p>
          <a:p>
            <a:pPr marL="285750" indent="-285750">
              <a:spcBef>
                <a:spcPts val="600"/>
              </a:spcBef>
              <a:buFont typeface="Arial" panose="020B0604020202020204" pitchFamily="34" charset="0"/>
              <a:buChar char="•"/>
            </a:pPr>
            <a:r>
              <a:rPr lang="sv-SE" dirty="0">
                <a:solidFill>
                  <a:srgbClr val="000000"/>
                </a:solidFill>
                <a:latin typeface="Calibri" panose="020F0502020204030204"/>
                <a:ea typeface="Calibri" panose="020F0502020204030204" pitchFamily="34" charset="0"/>
                <a:cs typeface="Arial" panose="020B0604020202020204" pitchFamily="34" charset="0"/>
              </a:rPr>
              <a:t>Preoperativ patientinformation för att säkerställa att patienten är väl förberedd inför operationen, vårdtiden och efterföljande rehabilitering</a:t>
            </a:r>
          </a:p>
          <a:p>
            <a:pPr marL="285750" indent="-285750">
              <a:spcBef>
                <a:spcPts val="600"/>
              </a:spcBef>
              <a:buFont typeface="Arial" panose="020B0604020202020204" pitchFamily="34" charset="0"/>
              <a:buChar char="•"/>
            </a:pPr>
            <a:endParaRPr lang="sv-SE" dirty="0">
              <a:solidFill>
                <a:srgbClr val="000000"/>
              </a:solidFill>
              <a:latin typeface="Calibri" panose="020F0502020204030204"/>
              <a:ea typeface="Calibri" panose="020F0502020204030204" pitchFamily="34" charset="0"/>
              <a:cs typeface="Arial" panose="020B0604020202020204" pitchFamily="34" charset="0"/>
            </a:endParaRPr>
          </a:p>
          <a:p>
            <a:pPr marL="285750" indent="-285750">
              <a:spcBef>
                <a:spcPts val="600"/>
              </a:spcBef>
              <a:buFont typeface="Arial" panose="020B0604020202020204" pitchFamily="34" charset="0"/>
              <a:buChar char="•"/>
            </a:pPr>
            <a:r>
              <a:rPr lang="sv-SE" dirty="0">
                <a:solidFill>
                  <a:srgbClr val="000000"/>
                </a:solidFill>
                <a:latin typeface="Calibri" panose="020F0502020204030204"/>
                <a:ea typeface="Calibri" panose="020F0502020204030204" pitchFamily="34" charset="0"/>
                <a:cs typeface="Arial" panose="020B0604020202020204" pitchFamily="34" charset="0"/>
              </a:rPr>
              <a:t>Patientens egna förberedelser inför operationen, till exempel att reflektera över behov av assistans och hjälpmedel i hemmet</a:t>
            </a:r>
          </a:p>
          <a:p>
            <a:pPr marL="342900" indent="-342900">
              <a:spcBef>
                <a:spcPts val="600"/>
              </a:spcBef>
              <a:buFont typeface="Courier New" panose="02070309020205020404" pitchFamily="49" charset="0"/>
              <a:buChar char="o"/>
            </a:pPr>
            <a:endParaRPr lang="sv-SE" sz="1600" dirty="0">
              <a:solidFill>
                <a:srgbClr val="000000"/>
              </a:solidFill>
              <a:latin typeface="Calibri" panose="020F0502020204030204"/>
              <a:ea typeface="Calibri" panose="020F0502020204030204" pitchFamily="34" charset="0"/>
              <a:cs typeface="Arial" panose="020B0604020202020204" pitchFamily="34" charset="0"/>
            </a:endParaRPr>
          </a:p>
          <a:p>
            <a:pPr>
              <a:spcBef>
                <a:spcPts val="600"/>
              </a:spcBef>
            </a:pPr>
            <a:endParaRPr lang="sv-SE" sz="2400" dirty="0">
              <a:solidFill>
                <a:srgbClr val="000000"/>
              </a:solidFill>
              <a:latin typeface="Calibri" panose="020F0502020204030204"/>
              <a:ea typeface="Calibri" panose="020F0502020204030204" pitchFamily="34" charset="0"/>
              <a:cs typeface="Arial" panose="020B0604020202020204" pitchFamily="34" charset="0"/>
            </a:endParaRPr>
          </a:p>
          <a:p>
            <a:pPr marL="342900" indent="-342900">
              <a:spcBef>
                <a:spcPts val="600"/>
              </a:spcBef>
              <a:buFont typeface="Arial" panose="020B0604020202020204" pitchFamily="34" charset="0"/>
              <a:buChar char="•"/>
            </a:pPr>
            <a:endParaRPr lang="sv-SE" sz="2400" dirty="0">
              <a:solidFill>
                <a:srgbClr val="000000"/>
              </a:solidFill>
              <a:latin typeface="Calibri" panose="020F0502020204030204"/>
              <a:ea typeface="Calibri" panose="020F0502020204030204" pitchFamily="34" charset="0"/>
              <a:cs typeface="Arial" panose="020B0604020202020204" pitchFamily="34" charset="0"/>
            </a:endParaRPr>
          </a:p>
          <a:p>
            <a:pPr marL="342900" lvl="0" indent="-342900">
              <a:spcBef>
                <a:spcPts val="600"/>
              </a:spcBef>
              <a:buFont typeface="Arial" panose="020B0604020202020204" pitchFamily="34" charset="0"/>
              <a:buChar char="•"/>
              <a:defRPr/>
            </a:pPr>
            <a:endParaRPr lang="sv-SE" sz="2000" dirty="0">
              <a:solidFill>
                <a:srgbClr val="000000"/>
              </a:solidFill>
              <a:ea typeface="Calibri" panose="020F0502020204030204" pitchFamily="34" charset="0"/>
              <a:cs typeface="Arial" panose="020B0604020202020204" pitchFamily="34" charset="0"/>
            </a:endParaRPr>
          </a:p>
        </p:txBody>
      </p:sp>
      <p:sp>
        <p:nvSpPr>
          <p:cNvPr id="10" name="textruta 16">
            <a:extLst>
              <a:ext uri="{FF2B5EF4-FFF2-40B4-BE49-F238E27FC236}">
                <a16:creationId xmlns:a16="http://schemas.microsoft.com/office/drawing/2014/main" id="{73BEFC73-80A5-2E56-1582-7CA9F4D21ECA}"/>
              </a:ext>
            </a:extLst>
          </p:cNvPr>
          <p:cNvSpPr txBox="1"/>
          <p:nvPr/>
        </p:nvSpPr>
        <p:spPr>
          <a:xfrm>
            <a:off x="9791700" y="136244"/>
            <a:ext cx="2061943" cy="276999"/>
          </a:xfrm>
          <a:prstGeom prst="rect">
            <a:avLst/>
          </a:prstGeom>
          <a:noFill/>
        </p:spPr>
        <p:txBody>
          <a:bodyPr wrap="square" rtlCol="0">
            <a:spAutoFit/>
          </a:bodyPr>
          <a:lstStyle/>
          <a:p>
            <a:r>
              <a:rPr lang="sv-SE" sz="1200" dirty="0">
                <a:solidFill>
                  <a:schemeClr val="bg1">
                    <a:lumMod val="65000"/>
                  </a:schemeClr>
                </a:solidFill>
              </a:rPr>
              <a:t>Höftledsartros - proteskirurgi</a:t>
            </a:r>
          </a:p>
        </p:txBody>
      </p:sp>
      <p:pic>
        <p:nvPicPr>
          <p:cNvPr id="4" name="Bildobjekt 3" descr="En bild som visar person, inomhus&#10;&#10;Automatiskt genererad beskrivning">
            <a:extLst>
              <a:ext uri="{FF2B5EF4-FFF2-40B4-BE49-F238E27FC236}">
                <a16:creationId xmlns:a16="http://schemas.microsoft.com/office/drawing/2014/main" id="{1D9A17B2-3894-4A4A-B1E3-7EC9B5E3074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0" y="0"/>
            <a:ext cx="5302813" cy="6651938"/>
          </a:xfrm>
          <a:prstGeom prst="rect">
            <a:avLst/>
          </a:prstGeom>
        </p:spPr>
      </p:pic>
    </p:spTree>
    <p:extLst>
      <p:ext uri="{BB962C8B-B14F-4D97-AF65-F5344CB8AC3E}">
        <p14:creationId xmlns:p14="http://schemas.microsoft.com/office/powerpoint/2010/main" val="1007347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6" name="think-cell Slide" r:id="rId6" imgW="395" imgH="394" progId="TCLayout.ActiveDocument.1">
                  <p:embed/>
                </p:oleObj>
              </mc:Choice>
              <mc:Fallback>
                <p:oleObj name="think-cell Slide" r:id="rId6"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5434259" y="713432"/>
            <a:ext cx="6931765" cy="609793"/>
          </a:xfrm>
        </p:spPr>
        <p:txBody>
          <a:bodyPr>
            <a:noAutofit/>
          </a:bodyPr>
          <a:lstStyle/>
          <a:p>
            <a:r>
              <a:rPr lang="sv-SE" dirty="0">
                <a:solidFill>
                  <a:srgbClr val="5A8695"/>
                </a:solidFill>
              </a:rPr>
              <a:t>Vårdförloppet lägger tonvikt på</a:t>
            </a:r>
          </a:p>
        </p:txBody>
      </p:sp>
      <p:sp>
        <p:nvSpPr>
          <p:cNvPr id="3" name="Rectangle 2">
            <a:extLst>
              <a:ext uri="{FF2B5EF4-FFF2-40B4-BE49-F238E27FC236}">
                <a16:creationId xmlns:a16="http://schemas.microsoft.com/office/drawing/2014/main" id="{553E32D5-2B68-4BB5-98D0-1D5EBE620135}"/>
              </a:ext>
            </a:extLst>
          </p:cNvPr>
          <p:cNvSpPr/>
          <p:nvPr/>
        </p:nvSpPr>
        <p:spPr>
          <a:xfrm>
            <a:off x="5434259" y="2015536"/>
            <a:ext cx="6367401" cy="4247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a:spcBef>
                <a:spcPts val="600"/>
              </a:spcBef>
            </a:pPr>
            <a:r>
              <a:rPr lang="sv-SE" sz="2400" b="1" i="0" dirty="0">
                <a:solidFill>
                  <a:schemeClr val="tx1"/>
                </a:solidFill>
                <a:effectLst/>
                <a:latin typeface="-apple-system"/>
              </a:rPr>
              <a:t>Riktlinjer för rehabilitering</a:t>
            </a:r>
          </a:p>
          <a:p>
            <a:pPr>
              <a:spcBef>
                <a:spcPts val="600"/>
              </a:spcBef>
            </a:pPr>
            <a:endParaRPr lang="sv-SE" sz="2400" b="1" dirty="0">
              <a:solidFill>
                <a:schemeClr val="tx1"/>
              </a:solidFill>
              <a:latin typeface="-apple-system"/>
              <a:ea typeface="Calibri" panose="020F0502020204030204" pitchFamily="34" charset="0"/>
              <a:cs typeface="Arial" panose="020B0604020202020204" pitchFamily="34" charset="0"/>
            </a:endParaRPr>
          </a:p>
          <a:p>
            <a:pPr marL="342900" indent="-342900">
              <a:spcBef>
                <a:spcPts val="600"/>
              </a:spcBef>
              <a:buFont typeface="Arial" panose="020B0604020202020204" pitchFamily="34" charset="0"/>
              <a:buChar char="•"/>
            </a:pPr>
            <a:r>
              <a:rPr lang="sv-SE" dirty="0">
                <a:solidFill>
                  <a:schemeClr val="tx1"/>
                </a:solidFill>
                <a:ea typeface="Calibri" panose="020F0502020204030204" pitchFamily="34" charset="0"/>
                <a:cs typeface="Arial" panose="020B0604020202020204" pitchFamily="34" charset="0"/>
              </a:rPr>
              <a:t>Påbörja rehabilitering inom 24 timmar efter operationen </a:t>
            </a:r>
          </a:p>
          <a:p>
            <a:pPr marL="342900" indent="-342900">
              <a:spcBef>
                <a:spcPts val="600"/>
              </a:spcBef>
              <a:buFont typeface="Arial" panose="020B0604020202020204" pitchFamily="34" charset="0"/>
              <a:buChar char="•"/>
            </a:pPr>
            <a:r>
              <a:rPr lang="sv-SE" dirty="0">
                <a:solidFill>
                  <a:schemeClr val="tx1"/>
                </a:solidFill>
                <a:ea typeface="Calibri" panose="020F0502020204030204" pitchFamily="34" charset="0"/>
                <a:cs typeface="Arial" panose="020B0604020202020204" pitchFamily="34" charset="0"/>
              </a:rPr>
              <a:t>Uppföljning av rehabiliteringen inom 4 veckor efter operationen </a:t>
            </a:r>
          </a:p>
          <a:p>
            <a:pPr marL="342900" indent="-342900">
              <a:spcBef>
                <a:spcPts val="600"/>
              </a:spcBef>
              <a:buFont typeface="Arial" panose="020B0604020202020204" pitchFamily="34" charset="0"/>
              <a:buChar char="•"/>
            </a:pPr>
            <a:r>
              <a:rPr lang="sv-SE" dirty="0">
                <a:solidFill>
                  <a:schemeClr val="tx1"/>
                </a:solidFill>
                <a:ea typeface="Calibri" panose="020F0502020204030204" pitchFamily="34" charset="0"/>
                <a:cs typeface="Arial" panose="020B0604020202020204" pitchFamily="34" charset="0"/>
              </a:rPr>
              <a:t>Upprättande av individuell rehabiliteringsplan</a:t>
            </a:r>
            <a:r>
              <a:rPr lang="sv-SE" dirty="0">
                <a:solidFill>
                  <a:srgbClr val="FFFFFF"/>
                </a:solidFill>
                <a:ea typeface="Calibri" panose="020F0502020204030204" pitchFamily="34" charset="0"/>
                <a:cs typeface="Arial" panose="020B0604020202020204" pitchFamily="34" charset="0"/>
              </a:rPr>
              <a:t> </a:t>
            </a:r>
            <a:r>
              <a:rPr lang="sv-SE" b="0" i="0" dirty="0">
                <a:solidFill>
                  <a:schemeClr val="tx1"/>
                </a:solidFill>
                <a:effectLst/>
              </a:rPr>
              <a:t>av fysioterapeut inom 4 veckor efter höftprotesoperation</a:t>
            </a:r>
            <a:endParaRPr lang="sv-SE" b="1" dirty="0">
              <a:solidFill>
                <a:schemeClr val="tx1"/>
              </a:solidFill>
              <a:ea typeface="Calibri" panose="020F0502020204030204" pitchFamily="34" charset="0"/>
              <a:cs typeface="Arial" panose="020B0604020202020204" pitchFamily="34" charset="0"/>
            </a:endParaRPr>
          </a:p>
          <a:p>
            <a:pPr>
              <a:spcBef>
                <a:spcPts val="600"/>
              </a:spcBef>
            </a:pPr>
            <a:endParaRPr lang="sv-SE" sz="2400" b="1" dirty="0">
              <a:solidFill>
                <a:srgbClr val="000000"/>
              </a:solidFill>
              <a:latin typeface="Calibri" panose="020F0502020204030204"/>
              <a:ea typeface="Calibri" panose="020F0502020204030204" pitchFamily="34" charset="0"/>
              <a:cs typeface="Arial" panose="020B0604020202020204" pitchFamily="34" charset="0"/>
            </a:endParaRPr>
          </a:p>
          <a:p>
            <a:pPr marL="342900" indent="-342900">
              <a:spcBef>
                <a:spcPts val="600"/>
              </a:spcBef>
              <a:buFont typeface="Arial" panose="020B0604020202020204" pitchFamily="34" charset="0"/>
              <a:buChar char="•"/>
            </a:pPr>
            <a:endParaRPr lang="sv-SE" sz="2400" dirty="0">
              <a:solidFill>
                <a:srgbClr val="000000"/>
              </a:solidFill>
              <a:latin typeface="Calibri" panose="020F0502020204030204"/>
              <a:ea typeface="Calibri" panose="020F0502020204030204" pitchFamily="34" charset="0"/>
              <a:cs typeface="Arial" panose="020B0604020202020204" pitchFamily="34" charset="0"/>
            </a:endParaRPr>
          </a:p>
          <a:p>
            <a:pPr marL="342900" lvl="0" indent="-342900">
              <a:spcBef>
                <a:spcPts val="600"/>
              </a:spcBef>
              <a:buFont typeface="Arial" panose="020B0604020202020204" pitchFamily="34" charset="0"/>
              <a:buChar char="•"/>
              <a:defRPr/>
            </a:pPr>
            <a:endParaRPr lang="sv-SE" sz="2000" dirty="0">
              <a:solidFill>
                <a:srgbClr val="000000"/>
              </a:solidFill>
              <a:ea typeface="Calibri" panose="020F0502020204030204" pitchFamily="34" charset="0"/>
              <a:cs typeface="Arial" panose="020B0604020202020204" pitchFamily="34" charset="0"/>
            </a:endParaRPr>
          </a:p>
        </p:txBody>
      </p:sp>
      <p:sp>
        <p:nvSpPr>
          <p:cNvPr id="10" name="textruta 16">
            <a:extLst>
              <a:ext uri="{FF2B5EF4-FFF2-40B4-BE49-F238E27FC236}">
                <a16:creationId xmlns:a16="http://schemas.microsoft.com/office/drawing/2014/main" id="{73BEFC73-80A5-2E56-1582-7CA9F4D21ECA}"/>
              </a:ext>
            </a:extLst>
          </p:cNvPr>
          <p:cNvSpPr txBox="1"/>
          <p:nvPr/>
        </p:nvSpPr>
        <p:spPr>
          <a:xfrm>
            <a:off x="9791700" y="136244"/>
            <a:ext cx="2061943" cy="276999"/>
          </a:xfrm>
          <a:prstGeom prst="rect">
            <a:avLst/>
          </a:prstGeom>
          <a:noFill/>
        </p:spPr>
        <p:txBody>
          <a:bodyPr wrap="square" rtlCol="0">
            <a:spAutoFit/>
          </a:bodyPr>
          <a:lstStyle/>
          <a:p>
            <a:r>
              <a:rPr lang="sv-SE" sz="1200" dirty="0">
                <a:solidFill>
                  <a:schemeClr val="bg1">
                    <a:lumMod val="65000"/>
                  </a:schemeClr>
                </a:solidFill>
              </a:rPr>
              <a:t>Höftledsartros - proteskirurgi</a:t>
            </a:r>
          </a:p>
        </p:txBody>
      </p:sp>
      <p:pic>
        <p:nvPicPr>
          <p:cNvPr id="2" name="Bildobjekt 1">
            <a:extLst>
              <a:ext uri="{FF2B5EF4-FFF2-40B4-BE49-F238E27FC236}">
                <a16:creationId xmlns:a16="http://schemas.microsoft.com/office/drawing/2014/main" id="{2DDF0A9E-B781-4532-BC6D-2C59E6D196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0"/>
            <a:ext cx="4454165" cy="6677696"/>
          </a:xfrm>
          <a:prstGeom prst="rect">
            <a:avLst/>
          </a:prstGeom>
        </p:spPr>
      </p:pic>
    </p:spTree>
    <p:extLst>
      <p:ext uri="{BB962C8B-B14F-4D97-AF65-F5344CB8AC3E}">
        <p14:creationId xmlns:p14="http://schemas.microsoft.com/office/powerpoint/2010/main" val="1564967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5345239" y="274743"/>
            <a:ext cx="3521865" cy="609793"/>
          </a:xfrm>
        </p:spPr>
        <p:txBody>
          <a:bodyPr/>
          <a:lstStyle/>
          <a:p>
            <a:r>
              <a:rPr lang="sv-SE" dirty="0"/>
              <a:t>Patientkontrakt</a:t>
            </a:r>
          </a:p>
        </p:txBody>
      </p:sp>
      <p:sp>
        <p:nvSpPr>
          <p:cNvPr id="5" name="Platshållare för text 4"/>
          <p:cNvSpPr>
            <a:spLocks noGrp="1"/>
          </p:cNvSpPr>
          <p:nvPr>
            <p:ph type="body" sz="quarter" idx="10"/>
          </p:nvPr>
        </p:nvSpPr>
        <p:spPr>
          <a:xfrm>
            <a:off x="5345239" y="964208"/>
            <a:ext cx="6086902" cy="3543398"/>
          </a:xfrm>
        </p:spPr>
        <p:txBody>
          <a:bodyPr/>
          <a:lstStyle/>
          <a:p>
            <a:pPr>
              <a:lnSpc>
                <a:spcPct val="100000"/>
              </a:lnSpc>
              <a:spcBef>
                <a:spcPts val="600"/>
              </a:spcBef>
            </a:pPr>
            <a:r>
              <a:rPr lang="sv-SE" sz="1800" b="0" i="0" u="none" strike="noStrike" baseline="0" dirty="0">
                <a:solidFill>
                  <a:srgbClr val="000000"/>
                </a:solidFill>
                <a:latin typeface="Calibri" panose="020F0502020204030204" pitchFamily="34" charset="0"/>
              </a:rPr>
              <a:t> </a:t>
            </a:r>
            <a:endParaRPr lang="sv-SE" dirty="0"/>
          </a:p>
          <a:p>
            <a:pPr marL="342900" indent="-342900">
              <a:lnSpc>
                <a:spcPct val="100000"/>
              </a:lnSpc>
              <a:spcBef>
                <a:spcPts val="600"/>
              </a:spcBef>
              <a:buFont typeface="Arial" panose="020B0604020202020204" pitchFamily="34" charset="0"/>
              <a:buChar char="•"/>
            </a:pPr>
            <a:r>
              <a:rPr lang="sv-SE" sz="2000" b="0" i="0" u="none" strike="noStrike" baseline="0" dirty="0">
                <a:solidFill>
                  <a:srgbClr val="000000"/>
                </a:solidFill>
              </a:rPr>
              <a:t>Patienten informeras om operationen, anestesimetod och rehabiliteringsplanen. </a:t>
            </a:r>
          </a:p>
          <a:p>
            <a:pPr marL="342900" indent="-342900">
              <a:lnSpc>
                <a:spcPct val="100000"/>
              </a:lnSpc>
              <a:spcBef>
                <a:spcPts val="600"/>
              </a:spcBef>
              <a:buFont typeface="Arial" panose="020B0604020202020204" pitchFamily="34" charset="0"/>
              <a:buChar char="•"/>
            </a:pPr>
            <a:r>
              <a:rPr lang="sv-SE" sz="2000" b="0" i="0" u="none" strike="noStrike" baseline="0" dirty="0">
                <a:solidFill>
                  <a:srgbClr val="000000"/>
                </a:solidFill>
              </a:rPr>
              <a:t>Patienten bör ges möjlighet att diskutera aktuella behandlingsmetoders för- och nackdelar samt vara delaktig i besluten. </a:t>
            </a:r>
          </a:p>
          <a:p>
            <a:pPr marL="342900" indent="-342900">
              <a:lnSpc>
                <a:spcPct val="100000"/>
              </a:lnSpc>
              <a:spcBef>
                <a:spcPts val="600"/>
              </a:spcBef>
              <a:buFont typeface="Arial" panose="020B0604020202020204" pitchFamily="34" charset="0"/>
              <a:buChar char="•"/>
            </a:pPr>
            <a:r>
              <a:rPr lang="sv-SE" sz="2000" b="0" i="0" u="none" strike="noStrike" baseline="0" dirty="0">
                <a:solidFill>
                  <a:srgbClr val="000000"/>
                </a:solidFill>
              </a:rPr>
              <a:t>Överenskomna åtgärder som patienten själv ska utföra som till exempel omställning till hälsosamma levnadsvanor, förberedelser i hemmet och rehabilitering ska lyftas fram. </a:t>
            </a:r>
            <a:endParaRPr lang="sv-SE" sz="2000" dirty="0"/>
          </a:p>
          <a:p>
            <a:endParaRPr lang="sv-SE" dirty="0"/>
          </a:p>
        </p:txBody>
      </p:sp>
      <p:sp>
        <p:nvSpPr>
          <p:cNvPr id="7" name="Rektangel 6"/>
          <p:cNvSpPr/>
          <p:nvPr/>
        </p:nvSpPr>
        <p:spPr>
          <a:xfrm>
            <a:off x="5202838" y="4520485"/>
            <a:ext cx="6650805" cy="8733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marR="0" lvl="0" indent="0" algn="l" defTabSz="914400" rtl="0" eaLnBrk="1" fontAlgn="auto" latinLnBrk="0" hangingPunct="1">
              <a:lnSpc>
                <a:spcPct val="100000"/>
              </a:lnSpc>
              <a:spcBef>
                <a:spcPts val="0"/>
              </a:spcBef>
              <a:spcAft>
                <a:spcPts val="0"/>
              </a:spcAft>
              <a:buClrTx/>
              <a:buSzTx/>
              <a:buFontTx/>
              <a:buNone/>
              <a:tabLst/>
              <a:defRPr/>
            </a:pPr>
            <a:r>
              <a:rPr kumimoji="0" lang="sv-SE" sz="1600" b="0" i="1" u="none" strike="noStrike" kern="1200" cap="none" spc="0" normalizeH="0" baseline="0" noProof="0" dirty="0">
                <a:ln>
                  <a:noFill/>
                </a:ln>
                <a:solidFill>
                  <a:srgbClr val="000000"/>
                </a:solidFill>
                <a:effectLst/>
                <a:uLnTx/>
                <a:uFillTx/>
                <a:latin typeface="Calibri" panose="020F0502020204030204"/>
                <a:ea typeface="+mn-ea"/>
                <a:cs typeface="+mn-cs"/>
              </a:rPr>
              <a:t>Syftet med </a:t>
            </a:r>
            <a:r>
              <a:rPr kumimoji="0" lang="sv-SE" sz="1600" b="0" i="1" u="none" strike="noStrike" kern="1200" cap="none" spc="0" normalizeH="0" baseline="0" noProof="0" dirty="0" err="1">
                <a:ln>
                  <a:noFill/>
                </a:ln>
                <a:solidFill>
                  <a:srgbClr val="000000"/>
                </a:solidFill>
                <a:effectLst/>
                <a:uLnTx/>
                <a:uFillTx/>
                <a:latin typeface="Calibri" panose="020F0502020204030204"/>
                <a:ea typeface="+mn-ea"/>
                <a:cs typeface="+mn-cs"/>
              </a:rPr>
              <a:t>patientkontrakt</a:t>
            </a:r>
            <a:r>
              <a:rPr kumimoji="0" lang="sv-SE" sz="1600" b="0" i="1" u="none" strike="noStrike" kern="1200" cap="none" spc="0" normalizeH="0" baseline="0" noProof="0" dirty="0">
                <a:ln>
                  <a:noFill/>
                </a:ln>
                <a:solidFill>
                  <a:srgbClr val="000000"/>
                </a:solidFill>
                <a:effectLst/>
                <a:uLnTx/>
                <a:uFillTx/>
                <a:latin typeface="Calibri" panose="020F0502020204030204"/>
                <a:ea typeface="+mn-ea"/>
                <a:cs typeface="+mn-cs"/>
              </a:rPr>
              <a:t> är att genom en gemensam överenskommelse mellan patient och vårdgivare säkerställa delaktighet, samordning och tillgänglighet med patientens perspektiv som utgångspunkt.</a:t>
            </a:r>
          </a:p>
        </p:txBody>
      </p:sp>
      <p:sp>
        <p:nvSpPr>
          <p:cNvPr id="8" name="textruta 16">
            <a:extLst>
              <a:ext uri="{FF2B5EF4-FFF2-40B4-BE49-F238E27FC236}">
                <a16:creationId xmlns:a16="http://schemas.microsoft.com/office/drawing/2014/main" id="{8B8B8F34-1C79-68C7-8317-26D35873627C}"/>
              </a:ext>
            </a:extLst>
          </p:cNvPr>
          <p:cNvSpPr txBox="1"/>
          <p:nvPr/>
        </p:nvSpPr>
        <p:spPr>
          <a:xfrm>
            <a:off x="9791700" y="136244"/>
            <a:ext cx="2061943" cy="276999"/>
          </a:xfrm>
          <a:prstGeom prst="rect">
            <a:avLst/>
          </a:prstGeom>
          <a:noFill/>
        </p:spPr>
        <p:txBody>
          <a:bodyPr wrap="square" rtlCol="0">
            <a:spAutoFit/>
          </a:bodyPr>
          <a:lstStyle/>
          <a:p>
            <a:r>
              <a:rPr lang="sv-SE" sz="1200" dirty="0">
                <a:solidFill>
                  <a:schemeClr val="bg1">
                    <a:lumMod val="65000"/>
                  </a:schemeClr>
                </a:solidFill>
              </a:rPr>
              <a:t>Höftledsartros - proteskirurgi</a:t>
            </a:r>
          </a:p>
        </p:txBody>
      </p:sp>
      <p:pic>
        <p:nvPicPr>
          <p:cNvPr id="10" name="Bildobjekt 9" descr="En bild som visar person, inomhus, tak&#10;&#10;Automatiskt genererad beskrivning">
            <a:extLst>
              <a:ext uri="{FF2B5EF4-FFF2-40B4-BE49-F238E27FC236}">
                <a16:creationId xmlns:a16="http://schemas.microsoft.com/office/drawing/2014/main" id="{B43A0CD3-0C42-413E-9E80-4E231D972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14045" cy="6666311"/>
          </a:xfrm>
          <a:prstGeom prst="rect">
            <a:avLst/>
          </a:prstGeom>
        </p:spPr>
      </p:pic>
    </p:spTree>
    <p:extLst>
      <p:ext uri="{BB962C8B-B14F-4D97-AF65-F5344CB8AC3E}">
        <p14:creationId xmlns:p14="http://schemas.microsoft.com/office/powerpoint/2010/main" val="181487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ruta 16">
            <a:extLst>
              <a:ext uri="{FF2B5EF4-FFF2-40B4-BE49-F238E27FC236}">
                <a16:creationId xmlns:a16="http://schemas.microsoft.com/office/drawing/2014/main" id="{6C456DBF-1002-BBC2-2F5A-65C3A6C1500A}"/>
              </a:ext>
            </a:extLst>
          </p:cNvPr>
          <p:cNvSpPr txBox="1"/>
          <p:nvPr/>
        </p:nvSpPr>
        <p:spPr>
          <a:xfrm>
            <a:off x="9791700" y="136244"/>
            <a:ext cx="2061943" cy="276999"/>
          </a:xfrm>
          <a:prstGeom prst="rect">
            <a:avLst/>
          </a:prstGeom>
          <a:noFill/>
        </p:spPr>
        <p:txBody>
          <a:bodyPr wrap="square" rtlCol="0">
            <a:spAutoFit/>
          </a:bodyPr>
          <a:lstStyle/>
          <a:p>
            <a:r>
              <a:rPr lang="sv-SE" sz="1200" dirty="0">
                <a:solidFill>
                  <a:schemeClr val="bg1">
                    <a:lumMod val="65000"/>
                  </a:schemeClr>
                </a:solidFill>
              </a:rPr>
              <a:t>Höftledsartros - proteskirurgi</a:t>
            </a:r>
          </a:p>
        </p:txBody>
      </p:sp>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0" name="think-cell Slide" r:id="rId5" imgW="395" imgH="394" progId="TCLayout.ActiveDocument.1">
                  <p:embed/>
                </p:oleObj>
              </mc:Choice>
              <mc:Fallback>
                <p:oleObj name="think-cell Slide" r:id="rId5"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988742" y="616841"/>
            <a:ext cx="9144000" cy="609793"/>
          </a:xfrm>
        </p:spPr>
        <p:txBody>
          <a:bodyPr>
            <a:normAutofit/>
          </a:bodyPr>
          <a:lstStyle/>
          <a:p>
            <a:r>
              <a:rPr lang="sv-SE" dirty="0"/>
              <a:t>Vad kommer att följas upp?</a:t>
            </a:r>
          </a:p>
        </p:txBody>
      </p:sp>
      <p:sp>
        <p:nvSpPr>
          <p:cNvPr id="9" name="Rectangle 8">
            <a:extLst>
              <a:ext uri="{FF2B5EF4-FFF2-40B4-BE49-F238E27FC236}">
                <a16:creationId xmlns:a16="http://schemas.microsoft.com/office/drawing/2014/main" id="{833526B6-D4F9-4B22-AC5A-C610BB2A6702}"/>
              </a:ext>
            </a:extLst>
          </p:cNvPr>
          <p:cNvSpPr/>
          <p:nvPr/>
        </p:nvSpPr>
        <p:spPr>
          <a:xfrm>
            <a:off x="984469" y="1560384"/>
            <a:ext cx="4583384" cy="506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rgbClr val="377D7A"/>
                </a:solidFill>
                <a:effectLst/>
                <a:uLnTx/>
                <a:uFillTx/>
                <a:latin typeface="Calibri" panose="020F0502020204030204"/>
                <a:ea typeface="+mn-ea"/>
                <a:cs typeface="+mn-cs"/>
              </a:rPr>
              <a:t>Resultatmått - indikatorer (målvärde)</a:t>
            </a:r>
          </a:p>
        </p:txBody>
      </p:sp>
      <p:sp>
        <p:nvSpPr>
          <p:cNvPr id="10" name="Rectangle 9">
            <a:extLst>
              <a:ext uri="{FF2B5EF4-FFF2-40B4-BE49-F238E27FC236}">
                <a16:creationId xmlns:a16="http://schemas.microsoft.com/office/drawing/2014/main" id="{B6A3914D-6AB0-4643-82B5-C41FCC809901}"/>
              </a:ext>
            </a:extLst>
          </p:cNvPr>
          <p:cNvSpPr/>
          <p:nvPr/>
        </p:nvSpPr>
        <p:spPr>
          <a:xfrm>
            <a:off x="988742" y="2043956"/>
            <a:ext cx="4488133" cy="3709144"/>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ts val="600"/>
              </a:spcBef>
            </a:pPr>
            <a:r>
              <a:rPr lang="sv-SE" sz="1600" dirty="0">
                <a:solidFill>
                  <a:srgbClr val="000000"/>
                </a:solidFill>
                <a:ea typeface="Calibri" panose="020F0502020204030204" pitchFamily="34" charset="0"/>
                <a:cs typeface="Arial" panose="020B0604020202020204" pitchFamily="34" charset="0"/>
              </a:rPr>
              <a:t>Andel höftledsartrospatienter som:</a:t>
            </a:r>
          </a:p>
          <a:p>
            <a:pPr marL="285750" lvl="0" indent="-285750">
              <a:spcBef>
                <a:spcPts val="600"/>
              </a:spcBef>
              <a:buFont typeface="Arial" panose="020B0604020202020204" pitchFamily="34" charset="0"/>
              <a:buChar char="•"/>
            </a:pPr>
            <a:r>
              <a:rPr lang="sv-SE" sz="1600" dirty="0">
                <a:solidFill>
                  <a:srgbClr val="000000"/>
                </a:solidFill>
                <a:ea typeface="Calibri" panose="020F0502020204030204" pitchFamily="34" charset="0"/>
                <a:cs typeface="Arial" panose="020B0604020202020204" pitchFamily="34" charset="0"/>
              </a:rPr>
              <a:t>är nöjda eller mycket nöjda med resultatet av sin höftprotesoperation 1 år efter operationen (&gt;85%)</a:t>
            </a:r>
          </a:p>
          <a:p>
            <a:pPr marL="285750" lvl="0" indent="-285750">
              <a:spcBef>
                <a:spcPts val="600"/>
              </a:spcBef>
              <a:buFont typeface="Arial" panose="020B0604020202020204" pitchFamily="34" charset="0"/>
              <a:buChar char="•"/>
            </a:pPr>
            <a:r>
              <a:rPr lang="sv-SE" sz="1600" dirty="0">
                <a:solidFill>
                  <a:srgbClr val="000000"/>
                </a:solidFill>
                <a:ea typeface="Calibri" panose="020F0502020204030204" pitchFamily="34" charset="0"/>
                <a:cs typeface="Arial" panose="020B0604020202020204" pitchFamily="34" charset="0"/>
              </a:rPr>
              <a:t>upplever ingen eller mycket lindrig smärta i sin opererade höft, 1 år efter höftprotesoperation (&gt;80%)</a:t>
            </a:r>
          </a:p>
          <a:p>
            <a:pPr marL="285750" lvl="0" indent="-285750">
              <a:spcBef>
                <a:spcPts val="600"/>
              </a:spcBef>
              <a:buFont typeface="Arial" panose="020B0604020202020204" pitchFamily="34" charset="0"/>
              <a:buChar char="•"/>
            </a:pPr>
            <a:r>
              <a:rPr lang="sv-SE" sz="1600" dirty="0">
                <a:solidFill>
                  <a:srgbClr val="000000"/>
                </a:solidFill>
                <a:ea typeface="Calibri" panose="020F0502020204030204" pitchFamily="34" charset="0"/>
                <a:cs typeface="Arial" panose="020B0604020202020204" pitchFamily="34" charset="0"/>
              </a:rPr>
              <a:t>röker inför höftprotesoperation (&lt;5%)</a:t>
            </a:r>
          </a:p>
          <a:p>
            <a:pPr marL="285750" lvl="0" indent="-285750">
              <a:spcBef>
                <a:spcPts val="600"/>
              </a:spcBef>
              <a:buFont typeface="Arial" panose="020B0604020202020204" pitchFamily="34" charset="0"/>
              <a:buChar char="•"/>
            </a:pPr>
            <a:r>
              <a:rPr lang="sv-SE" sz="1600" dirty="0">
                <a:solidFill>
                  <a:srgbClr val="000000"/>
                </a:solidFill>
                <a:ea typeface="Calibri" panose="020F0502020204030204" pitchFamily="34" charset="0"/>
                <a:cs typeface="Arial" panose="020B0604020202020204" pitchFamily="34" charset="0"/>
              </a:rPr>
              <a:t>upplever en förbättrad hälsorelaterad livskvalitet 1 år efter höftprotesoperation (&gt;85%)</a:t>
            </a:r>
          </a:p>
          <a:p>
            <a:pPr lvl="0">
              <a:spcBef>
                <a:spcPts val="600"/>
              </a:spcBef>
            </a:pPr>
            <a:r>
              <a:rPr lang="sv-SE" sz="1600" dirty="0">
                <a:solidFill>
                  <a:srgbClr val="000000"/>
                </a:solidFill>
                <a:ea typeface="Calibri" panose="020F0502020204030204" pitchFamily="34" charset="0"/>
                <a:cs typeface="Arial" panose="020B0604020202020204" pitchFamily="34" charset="0"/>
              </a:rPr>
              <a:t>Andel höftledsartrospatienter i gruppen ”vanliga patienten” som drabbas av en oönskad händelse inom 90 dagar efter höftprotesoperation (&lt;5%)</a:t>
            </a:r>
          </a:p>
        </p:txBody>
      </p:sp>
      <p:sp>
        <p:nvSpPr>
          <p:cNvPr id="13" name="Rectangle 12">
            <a:extLst>
              <a:ext uri="{FF2B5EF4-FFF2-40B4-BE49-F238E27FC236}">
                <a16:creationId xmlns:a16="http://schemas.microsoft.com/office/drawing/2014/main" id="{13F30D1A-8F25-4810-A47A-39C95C855260}"/>
              </a:ext>
            </a:extLst>
          </p:cNvPr>
          <p:cNvSpPr/>
          <p:nvPr/>
        </p:nvSpPr>
        <p:spPr>
          <a:xfrm>
            <a:off x="5695949" y="2043955"/>
            <a:ext cx="6157694" cy="3709145"/>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sv-SE" sz="1600" dirty="0">
                <a:solidFill>
                  <a:srgbClr val="000000"/>
                </a:solidFill>
                <a:ea typeface="Calibri" panose="020F0502020204030204" pitchFamily="34" charset="0"/>
                <a:cs typeface="Arial" panose="020B0604020202020204" pitchFamily="34" charset="0"/>
              </a:rPr>
              <a:t>Andel höftledsartrospatienter som:</a:t>
            </a:r>
          </a:p>
          <a:p>
            <a:pPr marL="285750" lvl="0" indent="-285750">
              <a:spcBef>
                <a:spcPts val="600"/>
              </a:spcBef>
              <a:buFont typeface="Arial" panose="020B0604020202020204" pitchFamily="34" charset="0"/>
              <a:buChar char="•"/>
            </a:pPr>
            <a:r>
              <a:rPr lang="sv-SE" sz="1600" dirty="0">
                <a:solidFill>
                  <a:srgbClr val="000000"/>
                </a:solidFill>
                <a:ea typeface="Calibri" panose="020F0502020204030204" pitchFamily="34" charset="0"/>
                <a:cs typeface="Arial" panose="020B0604020202020204" pitchFamily="34" charset="0"/>
              </a:rPr>
              <a:t>bedöms av ortopedspecialist inom 90 dagar efter att remiss har skickats (&gt;95%)</a:t>
            </a:r>
          </a:p>
          <a:p>
            <a:pPr marL="285750" lvl="0" indent="-285750">
              <a:spcBef>
                <a:spcPts val="600"/>
              </a:spcBef>
              <a:buFont typeface="Arial" panose="020B0604020202020204" pitchFamily="34" charset="0"/>
              <a:buChar char="•"/>
            </a:pPr>
            <a:r>
              <a:rPr lang="sv-SE" sz="1600" dirty="0">
                <a:solidFill>
                  <a:srgbClr val="000000"/>
                </a:solidFill>
                <a:ea typeface="Calibri" panose="020F0502020204030204" pitchFamily="34" charset="0"/>
                <a:cs typeface="Arial" panose="020B0604020202020204" pitchFamily="34" charset="0"/>
              </a:rPr>
              <a:t>opereras inom 90 dagar efter beslut om höftprotesoperation (&gt;90%)</a:t>
            </a:r>
          </a:p>
          <a:p>
            <a:pPr marL="285750" lvl="0" indent="-285750">
              <a:spcBef>
                <a:spcPts val="600"/>
              </a:spcBef>
              <a:buFont typeface="Arial" panose="020B0604020202020204" pitchFamily="34" charset="0"/>
              <a:buChar char="•"/>
            </a:pPr>
            <a:r>
              <a:rPr lang="sv-SE" sz="1600" dirty="0">
                <a:solidFill>
                  <a:srgbClr val="000000"/>
                </a:solidFill>
                <a:ea typeface="Calibri" panose="020F0502020204030204" pitchFamily="34" charset="0"/>
                <a:cs typeface="Arial" panose="020B0604020202020204" pitchFamily="34" charset="0"/>
              </a:rPr>
              <a:t>skrivs ut ifrån ortopedisk enhet inom ett dygn efter höftprotesoperation (&gt;70%)</a:t>
            </a:r>
          </a:p>
          <a:p>
            <a:pPr marL="285750" lvl="0" indent="-285750">
              <a:spcBef>
                <a:spcPts val="600"/>
              </a:spcBef>
              <a:buFont typeface="Arial" panose="020B0604020202020204" pitchFamily="34" charset="0"/>
              <a:buChar char="•"/>
            </a:pPr>
            <a:r>
              <a:rPr lang="sv-SE" sz="1600" dirty="0">
                <a:solidFill>
                  <a:srgbClr val="000000"/>
                </a:solidFill>
                <a:ea typeface="Calibri" panose="020F0502020204030204" pitchFamily="34" charset="0"/>
                <a:cs typeface="Arial" panose="020B0604020202020204" pitchFamily="34" charset="0"/>
              </a:rPr>
              <a:t>har fått en individuell rehabiliteringsplan upprättad av fysioterapeut inom 4 veckor efter höftprotesoperation (&gt;95%)</a:t>
            </a:r>
          </a:p>
          <a:p>
            <a:pPr lvl="0">
              <a:spcBef>
                <a:spcPts val="600"/>
              </a:spcBef>
            </a:pPr>
            <a:r>
              <a:rPr lang="sv-SE" sz="1600" dirty="0">
                <a:solidFill>
                  <a:srgbClr val="000000"/>
                </a:solidFill>
                <a:ea typeface="Calibri" panose="020F0502020204030204" pitchFamily="34" charset="0"/>
                <a:cs typeface="Arial" panose="020B0604020202020204" pitchFamily="34" charset="0"/>
              </a:rPr>
              <a:t>Andel höftledsartrospatienter över 75 år där höftprotesstammen cementeras fast i lårbenet (&gt;90%)</a:t>
            </a:r>
          </a:p>
          <a:p>
            <a:pPr lvl="0">
              <a:spcBef>
                <a:spcPts val="600"/>
              </a:spcBef>
            </a:pPr>
            <a:r>
              <a:rPr lang="sv-SE" sz="1600" dirty="0">
                <a:solidFill>
                  <a:srgbClr val="000000"/>
                </a:solidFill>
                <a:ea typeface="Calibri" panose="020F0502020204030204" pitchFamily="34" charset="0"/>
                <a:cs typeface="Arial" panose="020B0604020202020204" pitchFamily="34" charset="0"/>
              </a:rPr>
              <a:t>Andel höftledsartrospatienter med rehabiliteringsplan där uppföljning av planen har genomförts inom tre månader efter höftprotesoperation (&gt;95%)</a:t>
            </a:r>
          </a:p>
        </p:txBody>
      </p:sp>
      <p:pic>
        <p:nvPicPr>
          <p:cNvPr id="12" name="Picture 21">
            <a:extLst>
              <a:ext uri="{FF2B5EF4-FFF2-40B4-BE49-F238E27FC236}">
                <a16:creationId xmlns:a16="http://schemas.microsoft.com/office/drawing/2014/main" id="{6650076E-DDDA-425F-811D-9F7850FFFA5E}"/>
              </a:ext>
            </a:extLst>
          </p:cNvPr>
          <p:cNvPicPr>
            <a:picLocks noChangeAspect="1"/>
          </p:cNvPicPr>
          <p:nvPr/>
        </p:nvPicPr>
        <p:blipFill>
          <a:blip r:embed="rId7"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1308" y="1326807"/>
            <a:ext cx="1023016" cy="754175"/>
          </a:xfrm>
          <a:prstGeom prst="rect">
            <a:avLst/>
          </a:prstGeom>
        </p:spPr>
      </p:pic>
      <p:sp>
        <p:nvSpPr>
          <p:cNvPr id="14" name="Rectangle 13">
            <a:extLst>
              <a:ext uri="{FF2B5EF4-FFF2-40B4-BE49-F238E27FC236}">
                <a16:creationId xmlns:a16="http://schemas.microsoft.com/office/drawing/2014/main" id="{F5EFE918-B768-4D36-9D56-383F0BD01BC0}"/>
              </a:ext>
            </a:extLst>
          </p:cNvPr>
          <p:cNvSpPr/>
          <p:nvPr/>
        </p:nvSpPr>
        <p:spPr>
          <a:xfrm>
            <a:off x="6660179" y="1564430"/>
            <a:ext cx="4592464" cy="522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rgbClr val="377D7A"/>
                </a:solidFill>
                <a:effectLst/>
                <a:uLnTx/>
                <a:uFillTx/>
                <a:latin typeface="Calibri" panose="020F0502020204030204"/>
                <a:ea typeface="+mn-ea"/>
                <a:cs typeface="+mn-cs"/>
              </a:rPr>
              <a:t>Processmått - indikatorer (målvärde)</a:t>
            </a:r>
          </a:p>
        </p:txBody>
      </p:sp>
      <p:sp>
        <p:nvSpPr>
          <p:cNvPr id="6" name="Rectangle 5">
            <a:extLst>
              <a:ext uri="{FF2B5EF4-FFF2-40B4-BE49-F238E27FC236}">
                <a16:creationId xmlns:a16="http://schemas.microsoft.com/office/drawing/2014/main" id="{01F77448-64CF-4386-8406-839026FD8FC9}"/>
              </a:ext>
            </a:extLst>
          </p:cNvPr>
          <p:cNvSpPr/>
          <p:nvPr/>
        </p:nvSpPr>
        <p:spPr>
          <a:xfrm>
            <a:off x="988742" y="5905942"/>
            <a:ext cx="9209431" cy="581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600"/>
              </a:spcBef>
              <a:spcAft>
                <a:spcPts val="0"/>
              </a:spcAft>
              <a:buClrTx/>
              <a:buSzTx/>
              <a:buFontTx/>
              <a:buNone/>
              <a:tabLst/>
              <a:defRPr/>
            </a:pPr>
            <a:r>
              <a:rPr kumimoji="0" lang="sv-SE" sz="1600" b="1" i="0" u="none" strike="noStrike" kern="1200" cap="none" spc="0" normalizeH="0" baseline="0" noProof="0" dirty="0">
                <a:ln>
                  <a:noFill/>
                </a:ln>
                <a:solidFill>
                  <a:srgbClr val="FFFFFF"/>
                </a:solidFill>
                <a:effectLst/>
                <a:uLnTx/>
                <a:uFillTx/>
                <a:latin typeface="Calibri" panose="020F0502020204030204"/>
                <a:ea typeface="+mn-ea"/>
                <a:cs typeface="+mn-cs"/>
              </a:rPr>
              <a:t>Datakällor:</a:t>
            </a:r>
            <a:r>
              <a:rPr kumimoji="0" lang="sv-SE" sz="1600" b="0" i="0" u="none" strike="noStrike" kern="1200" cap="none" spc="0" normalizeH="0" baseline="0" noProof="0" dirty="0">
                <a:ln>
                  <a:noFill/>
                </a:ln>
                <a:solidFill>
                  <a:srgbClr val="FFFFFF"/>
                </a:solidFill>
                <a:effectLst/>
                <a:uLnTx/>
                <a:uFillTx/>
                <a:latin typeface="Calibri" panose="020F0502020204030204"/>
                <a:ea typeface="+mn-ea"/>
                <a:cs typeface="+mn-cs"/>
              </a:rPr>
              <a:t> Svenska Ledprotesregistret. Vissa indikatorer finns endast i lokala journalsystem men kan delvis hämtas från Vården i siffror </a:t>
            </a:r>
          </a:p>
          <a:p>
            <a:pPr marL="0" marR="0" lvl="0" indent="0" defTabSz="914400" rtl="0" eaLnBrk="1" fontAlgn="auto" latinLnBrk="0" hangingPunct="1">
              <a:lnSpc>
                <a:spcPct val="100000"/>
              </a:lnSpc>
              <a:spcBef>
                <a:spcPts val="600"/>
              </a:spcBef>
              <a:spcAft>
                <a:spcPts val="0"/>
              </a:spcAft>
              <a:buClrTx/>
              <a:buSzTx/>
              <a:buFontTx/>
              <a:buNone/>
              <a:tabLst/>
              <a:defRPr/>
            </a:pPr>
            <a:endParaRPr kumimoji="0" lang="sv-SE" sz="1600" b="0" i="0" u="none" strike="noStrike" kern="1200" cap="none" spc="0" normalizeH="0" noProof="0" dirty="0">
              <a:ln>
                <a:noFill/>
              </a:ln>
              <a:solidFill>
                <a:srgbClr val="FFFFFF"/>
              </a:solidFill>
              <a:effectLst/>
              <a:uLnTx/>
              <a:uFillTx/>
              <a:latin typeface="Calibri" panose="020F0502020204030204"/>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8BFA1D06-CE48-4110-8485-A9D28524682F}"/>
              </a:ext>
            </a:extLst>
          </p:cNvPr>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0464" y="5752148"/>
            <a:ext cx="754004" cy="754004"/>
          </a:xfrm>
          <a:prstGeom prst="rect">
            <a:avLst/>
          </a:prstGeom>
          <a:noFill/>
        </p:spPr>
      </p:pic>
      <p:pic>
        <p:nvPicPr>
          <p:cNvPr id="22" name="Picture 21">
            <a:extLst>
              <a:ext uri="{FF2B5EF4-FFF2-40B4-BE49-F238E27FC236}">
                <a16:creationId xmlns:a16="http://schemas.microsoft.com/office/drawing/2014/main" id="{6650076E-DDDA-425F-811D-9F7850FFFA5E}"/>
              </a:ext>
            </a:extLst>
          </p:cNvPr>
          <p:cNvPicPr>
            <a:picLocks noChangeAspect="1"/>
          </p:cNvPicPr>
          <p:nvPr/>
        </p:nvPicPr>
        <p:blipFill>
          <a:blip r:embed="rId7"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02508" y="1333203"/>
            <a:ext cx="1023016" cy="754175"/>
          </a:xfrm>
          <a:prstGeom prst="rect">
            <a:avLst/>
          </a:prstGeom>
        </p:spPr>
      </p:pic>
    </p:spTree>
    <p:extLst>
      <p:ext uri="{BB962C8B-B14F-4D97-AF65-F5344CB8AC3E}">
        <p14:creationId xmlns:p14="http://schemas.microsoft.com/office/powerpoint/2010/main" val="719549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4" name="think-cell Slide" r:id="rId6" imgW="395" imgH="394" progId="TCLayout.ActiveDocument.1">
                  <p:embed/>
                </p:oleObj>
              </mc:Choice>
              <mc:Fallback>
                <p:oleObj name="think-cell Slide" r:id="rId6"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647700" y="665554"/>
            <a:ext cx="9144000" cy="609793"/>
          </a:xfrm>
        </p:spPr>
        <p:txBody>
          <a:bodyPr>
            <a:noAutofit/>
          </a:bodyPr>
          <a:lstStyle/>
          <a:p>
            <a:r>
              <a:rPr lang="sv-SE" dirty="0">
                <a:solidFill>
                  <a:srgbClr val="5A8695"/>
                </a:solidFill>
              </a:rPr>
              <a:t>Vad blir konsekvenserna?</a:t>
            </a:r>
          </a:p>
        </p:txBody>
      </p:sp>
      <p:sp>
        <p:nvSpPr>
          <p:cNvPr id="21" name="Rectangle 20">
            <a:extLst>
              <a:ext uri="{FF2B5EF4-FFF2-40B4-BE49-F238E27FC236}">
                <a16:creationId xmlns:a16="http://schemas.microsoft.com/office/drawing/2014/main" id="{3E0FFD61-48A6-4B7A-BD67-7DC59845871C}"/>
              </a:ext>
            </a:extLst>
          </p:cNvPr>
          <p:cNvSpPr/>
          <p:nvPr/>
        </p:nvSpPr>
        <p:spPr>
          <a:xfrm>
            <a:off x="690068" y="1666398"/>
            <a:ext cx="4681544" cy="3916255"/>
          </a:xfrm>
          <a:prstGeom prst="rect">
            <a:avLst/>
          </a:prstGeom>
          <a:solidFill>
            <a:srgbClr val="D1EBEA"/>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lvl="0">
              <a:defRPr/>
            </a:pPr>
            <a:r>
              <a:rPr lang="sv-SE" sz="2400" b="1" dirty="0">
                <a:solidFill>
                  <a:srgbClr val="000000"/>
                </a:solidFill>
              </a:rPr>
              <a:t>Fördelar/vinster</a:t>
            </a:r>
          </a:p>
          <a:p>
            <a:pPr marL="342900" lvl="0" indent="-342900">
              <a:buFont typeface="Arial" panose="020B0604020202020204" pitchFamily="34" charset="0"/>
              <a:buChar char="•"/>
              <a:defRPr/>
            </a:pPr>
            <a:r>
              <a:rPr lang="sv-SE" b="1" dirty="0">
                <a:solidFill>
                  <a:srgbClr val="000000"/>
                </a:solidFill>
              </a:rPr>
              <a:t>Effektivt resursutnyttjande </a:t>
            </a:r>
            <a:r>
              <a:rPr lang="sv-SE" dirty="0">
                <a:solidFill>
                  <a:srgbClr val="000000"/>
                </a:solidFill>
              </a:rPr>
              <a:t>och </a:t>
            </a:r>
            <a:r>
              <a:rPr lang="sv-SE" b="1" dirty="0">
                <a:solidFill>
                  <a:srgbClr val="000000"/>
                </a:solidFill>
              </a:rPr>
              <a:t>större patientgenomströmning</a:t>
            </a:r>
            <a:r>
              <a:rPr lang="sv-SE" dirty="0">
                <a:solidFill>
                  <a:srgbClr val="000000"/>
                </a:solidFill>
              </a:rPr>
              <a:t> genom patientförberedelser inför remiss.</a:t>
            </a:r>
          </a:p>
          <a:p>
            <a:pPr marL="342900" indent="-342900">
              <a:spcBef>
                <a:spcPts val="600"/>
              </a:spcBef>
              <a:buFont typeface="Arial" panose="020B0604020202020204" pitchFamily="34" charset="0"/>
              <a:buChar char="•"/>
              <a:defRPr/>
            </a:pPr>
            <a:r>
              <a:rPr lang="sv-SE" b="1" dirty="0">
                <a:solidFill>
                  <a:schemeClr val="tx1"/>
                </a:solidFill>
                <a:latin typeface="Calibri" panose="020F0502020204030204" pitchFamily="34" charset="0"/>
                <a:ea typeface="Calibri" panose="020F0502020204030204" pitchFamily="34" charset="0"/>
              </a:rPr>
              <a:t>Minskad risk för oönskade händelser</a:t>
            </a:r>
            <a:r>
              <a:rPr lang="sv-SE" dirty="0">
                <a:solidFill>
                  <a:schemeClr val="tx1"/>
                </a:solidFill>
                <a:effectLst/>
                <a:latin typeface="Calibri" panose="020F0502020204030204" pitchFamily="34" charset="0"/>
                <a:ea typeface="Calibri" panose="020F0502020204030204" pitchFamily="34" charset="0"/>
              </a:rPr>
              <a:t> och </a:t>
            </a:r>
            <a:r>
              <a:rPr lang="sv-SE" b="1" dirty="0">
                <a:solidFill>
                  <a:schemeClr val="tx1"/>
                </a:solidFill>
                <a:effectLst/>
                <a:latin typeface="Calibri" panose="020F0502020204030204" pitchFamily="34" charset="0"/>
                <a:ea typeface="Calibri" panose="020F0502020204030204" pitchFamily="34" charset="0"/>
              </a:rPr>
              <a:t>korta vårdtider</a:t>
            </a:r>
            <a:r>
              <a:rPr lang="sv-SE" dirty="0">
                <a:solidFill>
                  <a:schemeClr val="tx1"/>
                </a:solidFill>
                <a:effectLst/>
                <a:latin typeface="Calibri" panose="020F0502020204030204" pitchFamily="34" charset="0"/>
                <a:ea typeface="Calibri" panose="020F0502020204030204" pitchFamily="34" charset="0"/>
              </a:rPr>
              <a:t> genom </a:t>
            </a:r>
            <a:r>
              <a:rPr lang="sv-SE" dirty="0">
                <a:solidFill>
                  <a:schemeClr val="tx1"/>
                </a:solidFill>
              </a:rPr>
              <a:t>väl förberedda patienter,  </a:t>
            </a:r>
            <a:r>
              <a:rPr lang="sv-SE" dirty="0">
                <a:solidFill>
                  <a:schemeClr val="tx1"/>
                </a:solidFill>
                <a:effectLst/>
                <a:latin typeface="Calibri" panose="020F0502020204030204" pitchFamily="34" charset="0"/>
                <a:ea typeface="Calibri" panose="020F0502020204030204" pitchFamily="34" charset="0"/>
              </a:rPr>
              <a:t>s</a:t>
            </a:r>
            <a:r>
              <a:rPr lang="sv-SE" dirty="0">
                <a:solidFill>
                  <a:schemeClr val="tx1"/>
                </a:solidFill>
              </a:rPr>
              <a:t>trukturerat omhändertagande, evidensbaserade åtgärder och tidig rehabilitering. </a:t>
            </a:r>
          </a:p>
          <a:p>
            <a:pPr marL="285750" indent="-285750">
              <a:spcBef>
                <a:spcPts val="600"/>
              </a:spcBef>
              <a:buFont typeface="Arial" panose="020B0604020202020204" pitchFamily="34" charset="0"/>
              <a:buChar char="•"/>
              <a:defRPr/>
            </a:pPr>
            <a:r>
              <a:rPr lang="sv-SE"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Riktlinjer för rehabilitering</a:t>
            </a:r>
          </a:p>
          <a:p>
            <a:pPr marL="285750" lvl="0" indent="-285750">
              <a:spcBef>
                <a:spcPts val="600"/>
              </a:spcBef>
              <a:buFont typeface="Arial" panose="020B0604020202020204" pitchFamily="34" charset="0"/>
              <a:buChar char="•"/>
              <a:defRPr/>
            </a:pPr>
            <a:endParaRPr lang="sv-SE" sz="2000" b="1" dirty="0">
              <a:solidFill>
                <a:srgbClr val="000000"/>
              </a:solidFill>
            </a:endParaRPr>
          </a:p>
        </p:txBody>
      </p:sp>
      <p:sp>
        <p:nvSpPr>
          <p:cNvPr id="9" name="Rectangle 8">
            <a:extLst>
              <a:ext uri="{FF2B5EF4-FFF2-40B4-BE49-F238E27FC236}">
                <a16:creationId xmlns:a16="http://schemas.microsoft.com/office/drawing/2014/main" id="{B0B07D15-DBC9-4A8D-93AF-5B2C4F8F0C21}"/>
              </a:ext>
            </a:extLst>
          </p:cNvPr>
          <p:cNvSpPr/>
          <p:nvPr/>
        </p:nvSpPr>
        <p:spPr>
          <a:xfrm>
            <a:off x="6956145" y="1694937"/>
            <a:ext cx="4681544" cy="3916255"/>
          </a:xfrm>
          <a:prstGeom prst="rect">
            <a:avLst/>
          </a:prstGeom>
          <a:solidFill>
            <a:srgbClr val="D1EBEA"/>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lvl="0">
              <a:defRPr/>
            </a:pPr>
            <a:r>
              <a:rPr lang="sv-SE" sz="2400" b="1" dirty="0">
                <a:solidFill>
                  <a:srgbClr val="000000"/>
                </a:solidFill>
              </a:rPr>
              <a:t>Ev. risker/svårigheter</a:t>
            </a:r>
          </a:p>
          <a:p>
            <a:pPr marL="285750" lvl="0" indent="-285750">
              <a:spcBef>
                <a:spcPts val="600"/>
              </a:spcBef>
              <a:buFont typeface="Arial" panose="020B0604020202020204" pitchFamily="34" charset="0"/>
              <a:buChar char="•"/>
              <a:defRPr/>
            </a:pPr>
            <a:r>
              <a:rPr lang="sv-SE" dirty="0">
                <a:solidFill>
                  <a:schemeClr val="tx1"/>
                </a:solidFill>
              </a:rPr>
              <a:t>Behov av utbildningsinsatser och nyanställning av personal med rätt kompetens för rådgivning för levnadsvaneförändringar. </a:t>
            </a:r>
          </a:p>
          <a:p>
            <a:pPr marL="285750" lvl="0" indent="-285750">
              <a:spcBef>
                <a:spcPts val="600"/>
              </a:spcBef>
              <a:buFont typeface="Arial" panose="020B0604020202020204" pitchFamily="34" charset="0"/>
              <a:buChar char="•"/>
              <a:defRPr/>
            </a:pPr>
            <a:r>
              <a:rPr lang="sv-SE" dirty="0">
                <a:solidFill>
                  <a:schemeClr val="tx1"/>
                </a:solidFill>
              </a:rPr>
              <a:t>Behov av utökade rehabiliteringsresurser</a:t>
            </a:r>
          </a:p>
          <a:p>
            <a:pPr marL="285750" lvl="0" indent="-285750">
              <a:spcBef>
                <a:spcPts val="600"/>
              </a:spcBef>
              <a:buFont typeface="Arial" panose="020B0604020202020204" pitchFamily="34" charset="0"/>
              <a:buChar char="•"/>
              <a:defRPr/>
            </a:pPr>
            <a:r>
              <a:rPr lang="sv-SE" dirty="0">
                <a:solidFill>
                  <a:schemeClr val="tx1"/>
                </a:solidFill>
                <a:latin typeface="Calibri" panose="020F0502020204030204" pitchFamily="34" charset="0"/>
                <a:ea typeface="Calibri" panose="020F0502020204030204" pitchFamily="34" charset="0"/>
                <a:cs typeface="Arial" panose="020B0604020202020204" pitchFamily="34" charset="0"/>
              </a:rPr>
              <a:t>E</a:t>
            </a:r>
            <a:r>
              <a:rPr lang="sv-SE" dirty="0">
                <a:solidFill>
                  <a:schemeClr val="tx1"/>
                </a:solidFill>
                <a:effectLst/>
                <a:latin typeface="Calibri" panose="020F0502020204030204" pitchFamily="34" charset="0"/>
                <a:ea typeface="Calibri" panose="020F0502020204030204" pitchFamily="34" charset="0"/>
                <a:cs typeface="Arial" panose="020B0604020202020204" pitchFamily="34" charset="0"/>
              </a:rPr>
              <a:t>tt utökat fokus på denna patientgrupp utan motsvarande resursförstärkning </a:t>
            </a:r>
            <a:r>
              <a:rPr lang="sv-SE" dirty="0">
                <a:solidFill>
                  <a:schemeClr val="tx1"/>
                </a:solidFill>
                <a:latin typeface="Calibri" panose="020F0502020204030204" pitchFamily="34" charset="0"/>
                <a:ea typeface="Calibri" panose="020F0502020204030204" pitchFamily="34" charset="0"/>
                <a:cs typeface="Arial" panose="020B0604020202020204" pitchFamily="34" charset="0"/>
              </a:rPr>
              <a:t>kan leda till </a:t>
            </a:r>
            <a:r>
              <a:rPr lang="sv-SE" dirty="0">
                <a:solidFill>
                  <a:schemeClr val="tx1"/>
                </a:solidFill>
                <a:effectLst/>
                <a:latin typeface="Calibri" panose="020F0502020204030204" pitchFamily="34" charset="0"/>
                <a:ea typeface="Calibri" panose="020F0502020204030204" pitchFamily="34" charset="0"/>
                <a:cs typeface="Arial" panose="020B0604020202020204" pitchFamily="34" charset="0"/>
              </a:rPr>
              <a:t>undanträngningseffekte</a:t>
            </a:r>
            <a:r>
              <a:rPr lang="sv-SE" dirty="0">
                <a:solidFill>
                  <a:schemeClr val="tx1"/>
                </a:solidFill>
                <a:latin typeface="Calibri" panose="020F0502020204030204" pitchFamily="34" charset="0"/>
                <a:ea typeface="Calibri" panose="020F0502020204030204" pitchFamily="34" charset="0"/>
                <a:cs typeface="Arial" panose="020B0604020202020204" pitchFamily="34" charset="0"/>
              </a:rPr>
              <a:t>r</a:t>
            </a:r>
            <a:endParaRPr lang="sv-SE" dirty="0">
              <a:solidFill>
                <a:schemeClr val="tx1"/>
              </a:solidFill>
            </a:endParaRPr>
          </a:p>
        </p:txBody>
      </p:sp>
      <p:pic>
        <p:nvPicPr>
          <p:cNvPr id="3" name="Picture 2" descr="A close up of a logo&#10;&#10;Description automatically generated">
            <a:extLst>
              <a:ext uri="{FF2B5EF4-FFF2-40B4-BE49-F238E27FC236}">
                <a16:creationId xmlns:a16="http://schemas.microsoft.com/office/drawing/2014/main" id="{6506CDB5-7F3F-4DAF-B872-1BC8872ABD71}"/>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5143958" y="2249979"/>
            <a:ext cx="2039842" cy="2039842"/>
          </a:xfrm>
          <a:prstGeom prst="rect">
            <a:avLst/>
          </a:prstGeom>
        </p:spPr>
      </p:pic>
      <p:sp>
        <p:nvSpPr>
          <p:cNvPr id="10" name="textruta 16">
            <a:extLst>
              <a:ext uri="{FF2B5EF4-FFF2-40B4-BE49-F238E27FC236}">
                <a16:creationId xmlns:a16="http://schemas.microsoft.com/office/drawing/2014/main" id="{B98E86F7-0CE6-7569-80D7-62AE2ED8325C}"/>
              </a:ext>
            </a:extLst>
          </p:cNvPr>
          <p:cNvSpPr txBox="1"/>
          <p:nvPr/>
        </p:nvSpPr>
        <p:spPr>
          <a:xfrm>
            <a:off x="9791700" y="136244"/>
            <a:ext cx="2061943" cy="276999"/>
          </a:xfrm>
          <a:prstGeom prst="rect">
            <a:avLst/>
          </a:prstGeom>
          <a:noFill/>
        </p:spPr>
        <p:txBody>
          <a:bodyPr wrap="square" rtlCol="0">
            <a:spAutoFit/>
          </a:bodyPr>
          <a:lstStyle/>
          <a:p>
            <a:r>
              <a:rPr lang="sv-SE" sz="1200" dirty="0">
                <a:solidFill>
                  <a:schemeClr val="bg1">
                    <a:lumMod val="65000"/>
                  </a:schemeClr>
                </a:solidFill>
              </a:rPr>
              <a:t>Höftledsartros - proteskirurgi</a:t>
            </a:r>
          </a:p>
        </p:txBody>
      </p:sp>
    </p:spTree>
    <p:extLst>
      <p:ext uri="{BB962C8B-B14F-4D97-AF65-F5344CB8AC3E}">
        <p14:creationId xmlns:p14="http://schemas.microsoft.com/office/powerpoint/2010/main" val="1341758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p:txBody>
          <a:bodyPr/>
          <a:lstStyle/>
          <a:p>
            <a:r>
              <a:rPr lang="sv-SE" dirty="0"/>
              <a:t>Dialog</a:t>
            </a:r>
          </a:p>
        </p:txBody>
      </p:sp>
      <p:sp>
        <p:nvSpPr>
          <p:cNvPr id="6" name="Platshållare för text 5"/>
          <p:cNvSpPr>
            <a:spLocks noGrp="1"/>
          </p:cNvSpPr>
          <p:nvPr>
            <p:ph type="body" sz="quarter" idx="10"/>
          </p:nvPr>
        </p:nvSpPr>
        <p:spPr>
          <a:xfrm>
            <a:off x="903952" y="1613792"/>
            <a:ext cx="6708960" cy="4595622"/>
          </a:xfrm>
        </p:spPr>
        <p:txBody>
          <a:bodyPr>
            <a:normAutofit fontScale="85000" lnSpcReduction="20000"/>
          </a:bodyPr>
          <a:lstStyle/>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Positiva effekter hos oss </a:t>
            </a:r>
            <a:r>
              <a:rPr lang="sv-SE" sz="2500" dirty="0">
                <a:solidFill>
                  <a:srgbClr val="000000"/>
                </a:solidFill>
                <a:ea typeface="Calibri" panose="020F0502020204030204" pitchFamily="34" charset="0"/>
                <a:cs typeface="Arial" panose="020B0604020202020204" pitchFamily="34" charset="0"/>
              </a:rPr>
              <a:t>– patient, personal, resurser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Styrkor i regionen </a:t>
            </a:r>
            <a:r>
              <a:rPr lang="sv-SE" sz="2500" dirty="0">
                <a:solidFill>
                  <a:srgbClr val="000000"/>
                </a:solidFill>
                <a:ea typeface="Calibri" panose="020F0502020204030204" pitchFamily="34" charset="0"/>
                <a:cs typeface="Arial" panose="020B0604020202020204" pitchFamily="34" charset="0"/>
              </a:rPr>
              <a:t>– goda exempel, nyckelpersoner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Vilka påverkas </a:t>
            </a:r>
            <a:r>
              <a:rPr lang="sv-SE" sz="2500" dirty="0">
                <a:solidFill>
                  <a:srgbClr val="000000"/>
                </a:solidFill>
                <a:ea typeface="Calibri" panose="020F0502020204030204" pitchFamily="34" charset="0"/>
                <a:cs typeface="Arial" panose="020B0604020202020204" pitchFamily="34" charset="0"/>
              </a:rPr>
              <a:t>– patientgrupper, verksamheter, professioner</a:t>
            </a:r>
          </a:p>
          <a:p>
            <a:pPr marL="34290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Vad ska vi göra annorlunda </a:t>
            </a:r>
            <a:r>
              <a:rPr lang="sv-SE" sz="2500" dirty="0">
                <a:solidFill>
                  <a:srgbClr val="000000"/>
                </a:solidFill>
                <a:ea typeface="Calibri" panose="020F0502020204030204" pitchFamily="34" charset="0"/>
                <a:cs typeface="Arial" panose="020B0604020202020204" pitchFamily="34" charset="0"/>
              </a:rPr>
              <a:t>- vad gör vi redan nu, ska sluta göra, arbetssätt, digitalisering</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Vilka genomför </a:t>
            </a:r>
            <a:r>
              <a:rPr lang="sv-SE" sz="2500" dirty="0">
                <a:solidFill>
                  <a:srgbClr val="000000"/>
                </a:solidFill>
                <a:ea typeface="Calibri" panose="020F0502020204030204" pitchFamily="34" charset="0"/>
                <a:cs typeface="Arial" panose="020B0604020202020204" pitchFamily="34" charset="0"/>
              </a:rPr>
              <a:t>– vilket stöd behövs, vad rår vi själva över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Hur genomförs </a:t>
            </a:r>
            <a:r>
              <a:rPr lang="sv-SE" sz="2500" dirty="0">
                <a:solidFill>
                  <a:srgbClr val="000000"/>
                </a:solidFill>
                <a:ea typeface="Calibri" panose="020F0502020204030204" pitchFamily="34" charset="0"/>
                <a:cs typeface="Arial" panose="020B0604020202020204" pitchFamily="34" charset="0"/>
              </a:rPr>
              <a:t>– behövs beslut, påverkas resurser, avtal, kunskapsdokument, rutinbeskrivningar, tidpunkt</a:t>
            </a:r>
          </a:p>
          <a:p>
            <a:pPr marL="34290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Svårigheter och risker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Kommunikation</a:t>
            </a:r>
            <a:r>
              <a:rPr lang="sv-SE" sz="2500" dirty="0">
                <a:solidFill>
                  <a:srgbClr val="000000"/>
                </a:solidFill>
                <a:ea typeface="Calibri" panose="020F0502020204030204" pitchFamily="34" charset="0"/>
                <a:cs typeface="Arial" panose="020B0604020202020204" pitchFamily="34" charset="0"/>
              </a:rPr>
              <a:t> – målgrupp, budskap, former, tidpunkt</a:t>
            </a:r>
          </a:p>
          <a:p>
            <a:pPr marL="342900" indent="-342900">
              <a:lnSpc>
                <a:spcPct val="120000"/>
              </a:lnSpc>
              <a:spcBef>
                <a:spcPts val="600"/>
              </a:spcBef>
              <a:buFont typeface="Arial" panose="020B0604020202020204" pitchFamily="34" charset="0"/>
              <a:buChar char="•"/>
            </a:pPr>
            <a:endParaRPr lang="sv-SE" sz="2500" dirty="0">
              <a:solidFill>
                <a:srgbClr val="000000"/>
              </a:solidFill>
              <a:ea typeface="Calibri" panose="020F0502020204030204" pitchFamily="34" charset="0"/>
              <a:cs typeface="Arial" panose="020B0604020202020204" pitchFamily="34" charset="0"/>
            </a:endParaRPr>
          </a:p>
        </p:txBody>
      </p:sp>
      <p:sp>
        <p:nvSpPr>
          <p:cNvPr id="9" name="Rundad rektangulär bildtext 8"/>
          <p:cNvSpPr/>
          <p:nvPr/>
        </p:nvSpPr>
        <p:spPr>
          <a:xfrm>
            <a:off x="8423515" y="1613791"/>
            <a:ext cx="3418453" cy="24332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sv-SE" sz="2000" b="1" dirty="0">
                <a:solidFill>
                  <a:schemeClr val="bg1"/>
                </a:solidFill>
                <a:ea typeface="Calibri" panose="020F0502020204030204" pitchFamily="34" charset="0"/>
                <a:cs typeface="Arial" panose="020B0604020202020204" pitchFamily="34" charset="0"/>
              </a:rPr>
              <a:t>Diskutera gärna:</a:t>
            </a:r>
          </a:p>
          <a:p>
            <a:pPr marL="342900" indent="-342900">
              <a:spcBef>
                <a:spcPts val="600"/>
              </a:spcBef>
              <a:buFont typeface="Arial" panose="020B0604020202020204" pitchFamily="34" charset="0"/>
              <a:buChar char="•"/>
            </a:pPr>
            <a:r>
              <a:rPr lang="sv-SE" sz="2000" dirty="0">
                <a:solidFill>
                  <a:schemeClr val="bg1"/>
                </a:solidFill>
                <a:ea typeface="Calibri" panose="020F0502020204030204" pitchFamily="34" charset="0"/>
                <a:cs typeface="Arial" panose="020B0604020202020204" pitchFamily="34" charset="0"/>
              </a:rPr>
              <a:t>Hur ser gapet ut hos oss?</a:t>
            </a:r>
          </a:p>
          <a:p>
            <a:pPr marL="342900" indent="-342900">
              <a:spcBef>
                <a:spcPts val="600"/>
              </a:spcBef>
              <a:buFont typeface="Arial" panose="020B0604020202020204" pitchFamily="34" charset="0"/>
              <a:buChar char="•"/>
            </a:pPr>
            <a:r>
              <a:rPr lang="sv-SE" sz="2000" dirty="0">
                <a:solidFill>
                  <a:schemeClr val="bg1"/>
                </a:solidFill>
                <a:ea typeface="Calibri" panose="020F0502020204030204" pitchFamily="34" charset="0"/>
                <a:cs typeface="Arial" panose="020B0604020202020204" pitchFamily="34" charset="0"/>
              </a:rPr>
              <a:t>Vad kan vi prioritera att börja göra här?</a:t>
            </a:r>
          </a:p>
          <a:p>
            <a:pPr marL="342900" indent="-342900">
              <a:spcBef>
                <a:spcPts val="600"/>
              </a:spcBef>
              <a:buFont typeface="Arial" panose="020B0604020202020204" pitchFamily="34" charset="0"/>
              <a:buChar char="•"/>
            </a:pPr>
            <a:r>
              <a:rPr lang="sv-SE" sz="2000" dirty="0">
                <a:solidFill>
                  <a:schemeClr val="bg1"/>
                </a:solidFill>
                <a:ea typeface="Calibri" panose="020F0502020204030204" pitchFamily="34" charset="0"/>
                <a:cs typeface="Arial" panose="020B0604020202020204" pitchFamily="34" charset="0"/>
              </a:rPr>
              <a:t>Vad är uppföljningsbart hos oss redan nu?</a:t>
            </a:r>
          </a:p>
        </p:txBody>
      </p:sp>
    </p:spTree>
    <p:extLst>
      <p:ext uri="{BB962C8B-B14F-4D97-AF65-F5344CB8AC3E}">
        <p14:creationId xmlns:p14="http://schemas.microsoft.com/office/powerpoint/2010/main" val="1985095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99F76A-BE0A-4578-809C-BF0E5E1ADB5A}"/>
              </a:ext>
            </a:extLst>
          </p:cNvPr>
          <p:cNvSpPr>
            <a:spLocks noGrp="1"/>
          </p:cNvSpPr>
          <p:nvPr>
            <p:ph type="title"/>
          </p:nvPr>
        </p:nvSpPr>
        <p:spPr>
          <a:xfrm>
            <a:off x="472716" y="-34826"/>
            <a:ext cx="10515600" cy="753650"/>
          </a:xfrm>
        </p:spPr>
        <p:txBody>
          <a:bodyPr>
            <a:normAutofit/>
          </a:bodyPr>
          <a:lstStyle/>
          <a:p>
            <a:r>
              <a:rPr lang="sv-SE" sz="3600" dirty="0"/>
              <a:t>Deltagare</a:t>
            </a:r>
          </a:p>
        </p:txBody>
      </p:sp>
      <p:graphicFrame>
        <p:nvGraphicFramePr>
          <p:cNvPr id="6" name="Platshållare för innehåll 5">
            <a:extLst>
              <a:ext uri="{FF2B5EF4-FFF2-40B4-BE49-F238E27FC236}">
                <a16:creationId xmlns:a16="http://schemas.microsoft.com/office/drawing/2014/main" id="{C7B166F5-64E0-4B0E-B230-0D996B257C55}"/>
              </a:ext>
            </a:extLst>
          </p:cNvPr>
          <p:cNvGraphicFramePr>
            <a:graphicFrameLocks noGrp="1"/>
          </p:cNvGraphicFramePr>
          <p:nvPr>
            <p:ph idx="1"/>
            <p:extLst>
              <p:ext uri="{D42A27DB-BD31-4B8C-83A1-F6EECF244321}">
                <p14:modId xmlns:p14="http://schemas.microsoft.com/office/powerpoint/2010/main" val="3615587454"/>
              </p:ext>
            </p:extLst>
          </p:nvPr>
        </p:nvGraphicFramePr>
        <p:xfrm>
          <a:off x="315767" y="621885"/>
          <a:ext cx="10672549" cy="5614229"/>
        </p:xfrm>
        <a:graphic>
          <a:graphicData uri="http://schemas.openxmlformats.org/drawingml/2006/table">
            <a:tbl>
              <a:tblPr firstRow="1" firstCol="1" bandRow="1">
                <a:tableStyleId>{69012ECD-51FC-41F1-AA8D-1B2483CD663E}</a:tableStyleId>
              </a:tblPr>
              <a:tblGrid>
                <a:gridCol w="3600246">
                  <a:extLst>
                    <a:ext uri="{9D8B030D-6E8A-4147-A177-3AD203B41FA5}">
                      <a16:colId xmlns:a16="http://schemas.microsoft.com/office/drawing/2014/main" val="3973459589"/>
                    </a:ext>
                  </a:extLst>
                </a:gridCol>
                <a:gridCol w="3451239">
                  <a:extLst>
                    <a:ext uri="{9D8B030D-6E8A-4147-A177-3AD203B41FA5}">
                      <a16:colId xmlns:a16="http://schemas.microsoft.com/office/drawing/2014/main" val="138910382"/>
                    </a:ext>
                  </a:extLst>
                </a:gridCol>
                <a:gridCol w="3621064">
                  <a:extLst>
                    <a:ext uri="{9D8B030D-6E8A-4147-A177-3AD203B41FA5}">
                      <a16:colId xmlns:a16="http://schemas.microsoft.com/office/drawing/2014/main" val="4160860710"/>
                    </a:ext>
                  </a:extLst>
                </a:gridCol>
              </a:tblGrid>
              <a:tr h="301213">
                <a:tc>
                  <a:txBody>
                    <a:bodyPr/>
                    <a:lstStyle/>
                    <a:p>
                      <a:pPr>
                        <a:lnSpc>
                          <a:spcPct val="106000"/>
                        </a:lnSpc>
                        <a:spcAft>
                          <a:spcPts val="0"/>
                        </a:spcAft>
                      </a:pPr>
                      <a:r>
                        <a:rPr lang="sv-SE" sz="2000" dirty="0">
                          <a:effectLst/>
                        </a:rPr>
                        <a:t>Namn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Aft>
                          <a:spcPts val="0"/>
                        </a:spcAft>
                      </a:pPr>
                      <a:r>
                        <a:rPr lang="sv-SE" sz="2000" dirty="0">
                          <a:effectLst/>
                          <a:latin typeface="+mn-lt"/>
                          <a:ea typeface="+mn-ea"/>
                          <a:cs typeface="+mn-cs"/>
                        </a:rPr>
                        <a:t>Yrkesroll/motsvarande</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Aft>
                          <a:spcPts val="0"/>
                        </a:spcAft>
                      </a:pPr>
                      <a:r>
                        <a:rPr lang="sv-SE" sz="2000" dirty="0">
                          <a:effectLst/>
                        </a:rPr>
                        <a:t>Region/sjukvårdsregion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723658834"/>
                  </a:ext>
                </a:extLst>
              </a:tr>
              <a:tr h="593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i="0" u="none" strike="noStrike" kern="1200" baseline="0" dirty="0">
                          <a:solidFill>
                            <a:schemeClr val="tx1"/>
                          </a:solidFill>
                          <a:latin typeface="+mn-lt"/>
                          <a:ea typeface="+mn-ea"/>
                          <a:cs typeface="+mn-cs"/>
                        </a:rPr>
                        <a:t>Almira Teskeredzic	</a:t>
                      </a:r>
                    </a:p>
                    <a:p>
                      <a:pPr>
                        <a:lnSpc>
                          <a:spcPct val="100000"/>
                        </a:lnSpc>
                        <a:spcAft>
                          <a:spcPts val="0"/>
                        </a:spcAft>
                      </a:pPr>
                      <a:endParaRPr lang="sv-SE" sz="1800" dirty="0">
                        <a:solidFill>
                          <a:schemeClr val="bg1"/>
                        </a:solidFill>
                        <a:effectLst/>
                        <a:latin typeface="+mn-lt"/>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r>
                        <a:rPr lang="sv-SE" sz="1800" dirty="0">
                          <a:effectLst/>
                          <a:latin typeface="+mn-lt"/>
                          <a:ea typeface="Calibri" panose="020F0502020204030204" pitchFamily="34" charset="0"/>
                          <a:cs typeface="Times New Roman" panose="02020603050405020304" pitchFamily="18" charset="0"/>
                        </a:rPr>
                        <a:t>Överläkare i anestesi och intensivvård</a:t>
                      </a:r>
                    </a:p>
                  </a:txBody>
                  <a:tcPr marL="75438" marR="75438" marT="0" marB="0"/>
                </a:tc>
                <a:tc>
                  <a:txBody>
                    <a:bodyPr/>
                    <a:lstStyle/>
                    <a:p>
                      <a:pPr>
                        <a:lnSpc>
                          <a:spcPct val="100000"/>
                        </a:lnSpc>
                        <a:spcAft>
                          <a:spcPts val="0"/>
                        </a:spcAft>
                      </a:pPr>
                      <a:r>
                        <a:rPr lang="sv-SE" sz="1800" dirty="0">
                          <a:effectLst/>
                          <a:latin typeface="+mn-lt"/>
                          <a:ea typeface="Calibri" panose="020F0502020204030204" pitchFamily="34" charset="0"/>
                          <a:cs typeface="Times New Roman" panose="02020603050405020304" pitchFamily="18" charset="0"/>
                        </a:rPr>
                        <a:t>Region Västmanland</a:t>
                      </a:r>
                    </a:p>
                  </a:txBody>
                  <a:tcPr marL="75438" marR="75438" marT="0" marB="0"/>
                </a:tc>
                <a:extLst>
                  <a:ext uri="{0D108BD9-81ED-4DB2-BD59-A6C34878D82A}">
                    <a16:rowId xmlns:a16="http://schemas.microsoft.com/office/drawing/2014/main" val="2739928518"/>
                  </a:ext>
                </a:extLst>
              </a:tr>
              <a:tr h="296761">
                <a:tc>
                  <a:txBody>
                    <a:bodyPr/>
                    <a:lstStyle/>
                    <a:p>
                      <a:pPr>
                        <a:lnSpc>
                          <a:spcPct val="100000"/>
                        </a:lnSpc>
                        <a:spcAft>
                          <a:spcPts val="0"/>
                        </a:spcAft>
                      </a:pPr>
                      <a:r>
                        <a:rPr lang="sv-SE" sz="1800" b="0" dirty="0">
                          <a:solidFill>
                            <a:schemeClr val="tx1"/>
                          </a:solidFill>
                          <a:effectLst/>
                          <a:latin typeface="+mn-lt"/>
                          <a:ea typeface="Calibri" panose="020F0502020204030204" pitchFamily="34" charset="0"/>
                          <a:cs typeface="Times New Roman" panose="02020603050405020304" pitchFamily="18" charset="0"/>
                        </a:rPr>
                        <a:t>Anna Jansson</a:t>
                      </a:r>
                    </a:p>
                  </a:txBody>
                  <a:tcPr marL="75438" marR="75438" marT="0" marB="0"/>
                </a:tc>
                <a:tc>
                  <a:txBody>
                    <a:bodyPr/>
                    <a:lstStyle/>
                    <a:p>
                      <a:pPr>
                        <a:lnSpc>
                          <a:spcPct val="100000"/>
                        </a:lnSpc>
                        <a:spcAft>
                          <a:spcPts val="0"/>
                        </a:spcAft>
                      </a:pPr>
                      <a:r>
                        <a:rPr lang="sv-SE" sz="1800" dirty="0">
                          <a:effectLst/>
                          <a:latin typeface="+mn-lt"/>
                          <a:ea typeface="Calibri" panose="020F0502020204030204" pitchFamily="34" charset="0"/>
                          <a:cs typeface="Times New Roman" panose="02020603050405020304" pitchFamily="18" charset="0"/>
                        </a:rPr>
                        <a:t>Specialist i allmänmedicin</a:t>
                      </a:r>
                    </a:p>
                  </a:txBody>
                  <a:tcPr marL="75438" marR="75438" marT="0" marB="0"/>
                </a:tc>
                <a:tc>
                  <a:txBody>
                    <a:bodyPr/>
                    <a:lstStyle/>
                    <a:p>
                      <a:pPr>
                        <a:lnSpc>
                          <a:spcPct val="100000"/>
                        </a:lnSpc>
                        <a:spcAft>
                          <a:spcPts val="0"/>
                        </a:spcAft>
                      </a:pPr>
                      <a:r>
                        <a:rPr lang="sv-SE" sz="1800" dirty="0">
                          <a:effectLst/>
                          <a:latin typeface="+mn-lt"/>
                          <a:ea typeface="Calibri" panose="020F0502020204030204" pitchFamily="34" charset="0"/>
                          <a:cs typeface="Times New Roman" panose="02020603050405020304" pitchFamily="18" charset="0"/>
                        </a:rPr>
                        <a:t>Region Blekinge</a:t>
                      </a:r>
                    </a:p>
                  </a:txBody>
                  <a:tcPr marL="75438" marR="75438" marT="0" marB="0"/>
                </a:tc>
                <a:extLst>
                  <a:ext uri="{0D108BD9-81ED-4DB2-BD59-A6C34878D82A}">
                    <a16:rowId xmlns:a16="http://schemas.microsoft.com/office/drawing/2014/main" val="1726488147"/>
                  </a:ext>
                </a:extLst>
              </a:tr>
              <a:tr h="593523">
                <a:tc>
                  <a:txBody>
                    <a:bodyPr/>
                    <a:lstStyle/>
                    <a:p>
                      <a:pPr>
                        <a:lnSpc>
                          <a:spcPct val="100000"/>
                        </a:lnSpc>
                        <a:spcAft>
                          <a:spcPts val="0"/>
                        </a:spcAft>
                      </a:pPr>
                      <a:r>
                        <a:rPr lang="sv-SE" sz="1800" b="0" dirty="0">
                          <a:effectLst/>
                          <a:latin typeface="+mn-lt"/>
                          <a:ea typeface="Calibri" panose="020F0502020204030204" pitchFamily="34" charset="0"/>
                          <a:cs typeface="Times New Roman" panose="02020603050405020304" pitchFamily="18" charset="0"/>
                        </a:rPr>
                        <a:t>Christina Ericsson</a:t>
                      </a:r>
                    </a:p>
                  </a:txBody>
                  <a:tcPr marL="75438" marR="75438" marT="0" marB="0"/>
                </a:tc>
                <a:tc>
                  <a:txBody>
                    <a:bodyPr/>
                    <a:lstStyle/>
                    <a:p>
                      <a:pPr>
                        <a:lnSpc>
                          <a:spcPct val="100000"/>
                        </a:lnSpc>
                        <a:spcAft>
                          <a:spcPts val="0"/>
                        </a:spcAft>
                      </a:pPr>
                      <a:r>
                        <a:rPr lang="sv-SE" sz="1800" dirty="0">
                          <a:effectLst/>
                          <a:latin typeface="+mn-lt"/>
                          <a:ea typeface="Calibri" panose="020F0502020204030204" pitchFamily="34" charset="0"/>
                          <a:cs typeface="Times New Roman" panose="02020603050405020304" pitchFamily="18" charset="0"/>
                        </a:rPr>
                        <a:t>Sjuksköterska/</a:t>
                      </a:r>
                    </a:p>
                    <a:p>
                      <a:pPr>
                        <a:lnSpc>
                          <a:spcPct val="100000"/>
                        </a:lnSpc>
                        <a:spcAft>
                          <a:spcPts val="0"/>
                        </a:spcAft>
                      </a:pPr>
                      <a:r>
                        <a:rPr lang="sv-SE" sz="1800" dirty="0">
                          <a:effectLst/>
                          <a:latin typeface="+mn-lt"/>
                          <a:ea typeface="Calibri" panose="020F0502020204030204" pitchFamily="34" charset="0"/>
                          <a:cs typeface="Times New Roman" panose="02020603050405020304" pitchFamily="18" charset="0"/>
                        </a:rPr>
                        <a:t>operationsplanerare</a:t>
                      </a:r>
                    </a:p>
                  </a:txBody>
                  <a:tcPr marL="75438" marR="75438" marT="0" marB="0"/>
                </a:tc>
                <a:tc>
                  <a:txBody>
                    <a:bodyPr/>
                    <a:lstStyle/>
                    <a:p>
                      <a:pPr>
                        <a:lnSpc>
                          <a:spcPct val="100000"/>
                        </a:lnSpc>
                        <a:spcAft>
                          <a:spcPts val="0"/>
                        </a:spcAft>
                      </a:pPr>
                      <a:r>
                        <a:rPr lang="sv-SE" sz="1800" dirty="0">
                          <a:effectLst/>
                          <a:latin typeface="+mn-lt"/>
                          <a:ea typeface="Calibri" panose="020F0502020204030204" pitchFamily="34" charset="0"/>
                          <a:cs typeface="Times New Roman" panose="02020603050405020304" pitchFamily="18" charset="0"/>
                        </a:rPr>
                        <a:t>Region Skåne</a:t>
                      </a:r>
                    </a:p>
                  </a:txBody>
                  <a:tcPr marL="75438" marR="75438" marT="0" marB="0"/>
                </a:tc>
                <a:extLst>
                  <a:ext uri="{0D108BD9-81ED-4DB2-BD59-A6C34878D82A}">
                    <a16:rowId xmlns:a16="http://schemas.microsoft.com/office/drawing/2014/main" val="1043800923"/>
                  </a:ext>
                </a:extLst>
              </a:tr>
              <a:tr h="296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i="0" u="none" strike="noStrike" kern="1200" baseline="0" dirty="0">
                          <a:solidFill>
                            <a:schemeClr val="tx1"/>
                          </a:solidFill>
                          <a:latin typeface="+mn-lt"/>
                          <a:ea typeface="+mn-ea"/>
                          <a:cs typeface="+mn-cs"/>
                        </a:rPr>
                        <a:t>Georgios Palechoros 	</a:t>
                      </a:r>
                    </a:p>
                  </a:txBody>
                  <a:tcPr marL="75438" marR="75438" marT="0" marB="0"/>
                </a:tc>
                <a:tc>
                  <a:txBody>
                    <a:bodyPr/>
                    <a:lstStyle/>
                    <a:p>
                      <a:pPr>
                        <a:lnSpc>
                          <a:spcPct val="100000"/>
                        </a:lnSpc>
                        <a:spcAft>
                          <a:spcPts val="0"/>
                        </a:spcAft>
                      </a:pPr>
                      <a:r>
                        <a:rPr lang="sv-SE" sz="1800" dirty="0">
                          <a:effectLst/>
                          <a:latin typeface="+mn-lt"/>
                          <a:ea typeface="Calibri" panose="020F0502020204030204" pitchFamily="34" charset="0"/>
                          <a:cs typeface="Times New Roman" panose="02020603050405020304" pitchFamily="18" charset="0"/>
                        </a:rPr>
                        <a:t>Specialistläkare</a:t>
                      </a:r>
                    </a:p>
                  </a:txBody>
                  <a:tcPr marL="75438" marR="75438" marT="0" marB="0"/>
                </a:tc>
                <a:tc>
                  <a:txBody>
                    <a:bodyPr/>
                    <a:lstStyle/>
                    <a:p>
                      <a:pPr>
                        <a:lnSpc>
                          <a:spcPct val="100000"/>
                        </a:lnSpc>
                        <a:spcAft>
                          <a:spcPts val="0"/>
                        </a:spcAft>
                      </a:pPr>
                      <a:r>
                        <a:rPr lang="sv-SE" sz="1800" dirty="0">
                          <a:effectLst/>
                          <a:latin typeface="+mn-lt"/>
                          <a:ea typeface="Calibri" panose="020F0502020204030204" pitchFamily="34" charset="0"/>
                          <a:cs typeface="Times New Roman" panose="02020603050405020304" pitchFamily="18" charset="0"/>
                        </a:rPr>
                        <a:t>Region Uppsala</a:t>
                      </a:r>
                    </a:p>
                  </a:txBody>
                  <a:tcPr marL="75438" marR="75438" marT="0" marB="0"/>
                </a:tc>
                <a:extLst>
                  <a:ext uri="{0D108BD9-81ED-4DB2-BD59-A6C34878D82A}">
                    <a16:rowId xmlns:a16="http://schemas.microsoft.com/office/drawing/2014/main" val="36787345"/>
                  </a:ext>
                </a:extLst>
              </a:tr>
              <a:tr h="296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i="0" u="none" strike="noStrike" kern="1200" baseline="0" dirty="0">
                          <a:solidFill>
                            <a:schemeClr val="tx1"/>
                          </a:solidFill>
                          <a:latin typeface="+mn-lt"/>
                          <a:ea typeface="+mn-ea"/>
                          <a:cs typeface="+mn-cs"/>
                        </a:rPr>
                        <a:t>Ingrid Gunnarsson 	</a:t>
                      </a:r>
                    </a:p>
                  </a:txBody>
                  <a:tcPr marL="75438" marR="75438" marT="0" marB="0"/>
                </a:tc>
                <a:tc>
                  <a:txBody>
                    <a:bodyPr/>
                    <a:lstStyle/>
                    <a:p>
                      <a:pPr>
                        <a:lnSpc>
                          <a:spcPct val="100000"/>
                        </a:lnSpc>
                        <a:spcAft>
                          <a:spcPts val="0"/>
                        </a:spcAft>
                      </a:pPr>
                      <a:r>
                        <a:rPr lang="sv-SE" sz="1800" dirty="0">
                          <a:effectLst/>
                          <a:latin typeface="+mn-lt"/>
                          <a:ea typeface="Calibri" panose="020F0502020204030204" pitchFamily="34" charset="0"/>
                          <a:cs typeface="Times New Roman" panose="02020603050405020304" pitchFamily="18" charset="0"/>
                        </a:rPr>
                        <a:t>Arbetsterapeut</a:t>
                      </a:r>
                    </a:p>
                  </a:txBody>
                  <a:tcPr marL="75438" marR="75438" marT="0" marB="0"/>
                </a:tc>
                <a:tc>
                  <a:txBody>
                    <a:bodyPr/>
                    <a:lstStyle/>
                    <a:p>
                      <a:pPr>
                        <a:lnSpc>
                          <a:spcPct val="100000"/>
                        </a:lnSpc>
                        <a:spcAft>
                          <a:spcPts val="0"/>
                        </a:spcAft>
                      </a:pPr>
                      <a:r>
                        <a:rPr lang="sv-SE" sz="1800" dirty="0">
                          <a:effectLst/>
                          <a:latin typeface="+mn-lt"/>
                          <a:ea typeface="Calibri" panose="020F0502020204030204" pitchFamily="34" charset="0"/>
                          <a:cs typeface="Times New Roman" panose="02020603050405020304" pitchFamily="18" charset="0"/>
                        </a:rPr>
                        <a:t>Region Jönköpings län</a:t>
                      </a:r>
                    </a:p>
                  </a:txBody>
                  <a:tcPr marL="75438" marR="75438" marT="0" marB="0"/>
                </a:tc>
                <a:extLst>
                  <a:ext uri="{0D108BD9-81ED-4DB2-BD59-A6C34878D82A}">
                    <a16:rowId xmlns:a16="http://schemas.microsoft.com/office/drawing/2014/main" val="1424280812"/>
                  </a:ext>
                </a:extLst>
              </a:tr>
              <a:tr h="296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i="0" u="none" strike="noStrike" kern="1200" baseline="0" dirty="0">
                          <a:solidFill>
                            <a:schemeClr val="tx1"/>
                          </a:solidFill>
                          <a:latin typeface="+mn-lt"/>
                          <a:ea typeface="+mn-ea"/>
                          <a:cs typeface="+mn-cs"/>
                        </a:rPr>
                        <a:t>Jennie Löfgren 	</a:t>
                      </a:r>
                    </a:p>
                  </a:txBody>
                  <a:tcPr marL="75438" marR="75438" marT="0" marB="0"/>
                </a:tc>
                <a:tc>
                  <a:txBody>
                    <a:bodyPr/>
                    <a:lstStyle/>
                    <a:p>
                      <a:pPr>
                        <a:lnSpc>
                          <a:spcPct val="100000"/>
                        </a:lnSpc>
                        <a:spcAft>
                          <a:spcPts val="0"/>
                        </a:spcAft>
                      </a:pPr>
                      <a:r>
                        <a:rPr lang="sv-SE" sz="1800" dirty="0">
                          <a:effectLst/>
                          <a:latin typeface="+mn-lt"/>
                          <a:ea typeface="Calibri" panose="020F0502020204030204" pitchFamily="34" charset="0"/>
                          <a:cs typeface="Times New Roman" panose="02020603050405020304" pitchFamily="18" charset="0"/>
                        </a:rPr>
                        <a:t>Sjukgymnast</a:t>
                      </a:r>
                    </a:p>
                  </a:txBody>
                  <a:tcPr marL="75438" marR="75438" marT="0" marB="0"/>
                </a:tc>
                <a:tc>
                  <a:txBody>
                    <a:bodyPr/>
                    <a:lstStyle/>
                    <a:p>
                      <a:pPr>
                        <a:lnSpc>
                          <a:spcPct val="100000"/>
                        </a:lnSpc>
                        <a:spcAft>
                          <a:spcPts val="0"/>
                        </a:spcAft>
                      </a:pPr>
                      <a:r>
                        <a:rPr lang="sv-SE" sz="1800" dirty="0">
                          <a:effectLst/>
                          <a:latin typeface="+mn-lt"/>
                          <a:ea typeface="Calibri" panose="020F0502020204030204" pitchFamily="34" charset="0"/>
                          <a:cs typeface="Times New Roman" panose="02020603050405020304" pitchFamily="18" charset="0"/>
                        </a:rPr>
                        <a:t>Region Västerbotten</a:t>
                      </a:r>
                    </a:p>
                  </a:txBody>
                  <a:tcPr marL="75438" marR="75438" marT="0" marB="0"/>
                </a:tc>
                <a:extLst>
                  <a:ext uri="{0D108BD9-81ED-4DB2-BD59-A6C34878D82A}">
                    <a16:rowId xmlns:a16="http://schemas.microsoft.com/office/drawing/2014/main" val="912211026"/>
                  </a:ext>
                </a:extLst>
              </a:tr>
              <a:tr h="296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i="0" u="none" strike="noStrike" kern="1200" baseline="0" dirty="0">
                          <a:solidFill>
                            <a:schemeClr val="tx1"/>
                          </a:solidFill>
                          <a:latin typeface="+mn-lt"/>
                          <a:ea typeface="+mn-ea"/>
                          <a:cs typeface="+mn-cs"/>
                        </a:rPr>
                        <a:t>Katarina Ljungberg 	</a:t>
                      </a:r>
                    </a:p>
                  </a:txBody>
                  <a:tcPr marL="75438" marR="75438" marT="0" marB="0"/>
                </a:tc>
                <a:tc>
                  <a:txBody>
                    <a:bodyPr/>
                    <a:lstStyle/>
                    <a:p>
                      <a:pPr>
                        <a:lnSpc>
                          <a:spcPct val="100000"/>
                        </a:lnSpc>
                        <a:spcAft>
                          <a:spcPts val="0"/>
                        </a:spcAft>
                      </a:pPr>
                      <a:r>
                        <a:rPr lang="sv-SE" sz="1800" dirty="0">
                          <a:effectLst/>
                          <a:latin typeface="+mn-lt"/>
                          <a:ea typeface="Calibri" panose="020F0502020204030204" pitchFamily="34" charset="0"/>
                          <a:cs typeface="Times New Roman" panose="02020603050405020304" pitchFamily="18" charset="0"/>
                        </a:rPr>
                        <a:t>Sjukgymnast</a:t>
                      </a:r>
                    </a:p>
                  </a:txBody>
                  <a:tcPr marL="75438" marR="75438" marT="0" marB="0"/>
                </a:tc>
                <a:tc>
                  <a:txBody>
                    <a:bodyPr/>
                    <a:lstStyle/>
                    <a:p>
                      <a:pPr>
                        <a:lnSpc>
                          <a:spcPct val="100000"/>
                        </a:lnSpc>
                        <a:spcAft>
                          <a:spcPts val="0"/>
                        </a:spcAft>
                      </a:pPr>
                      <a:r>
                        <a:rPr lang="sv-SE" sz="1800" dirty="0">
                          <a:effectLst/>
                          <a:latin typeface="+mn-lt"/>
                          <a:ea typeface="Calibri" panose="020F0502020204030204" pitchFamily="34" charset="0"/>
                          <a:cs typeface="Times New Roman" panose="02020603050405020304" pitchFamily="18" charset="0"/>
                        </a:rPr>
                        <a:t>Västra Götalandsregionen</a:t>
                      </a:r>
                    </a:p>
                  </a:txBody>
                  <a:tcPr marL="75438" marR="75438" marT="0" marB="0"/>
                </a:tc>
                <a:extLst>
                  <a:ext uri="{0D108BD9-81ED-4DB2-BD59-A6C34878D82A}">
                    <a16:rowId xmlns:a16="http://schemas.microsoft.com/office/drawing/2014/main" val="1492334297"/>
                  </a:ext>
                </a:extLst>
              </a:tr>
              <a:tr h="296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i="0" u="none" strike="noStrike" kern="1200" baseline="0" dirty="0">
                          <a:solidFill>
                            <a:schemeClr val="tx1"/>
                          </a:solidFill>
                          <a:latin typeface="+mn-lt"/>
                          <a:ea typeface="+mn-ea"/>
                          <a:cs typeface="+mn-cs"/>
                        </a:rPr>
                        <a:t>Matilda Söderlund 	</a:t>
                      </a:r>
                    </a:p>
                  </a:txBody>
                  <a:tcPr marL="75438" marR="75438" marT="0" marB="0"/>
                </a:tc>
                <a:tc>
                  <a:txBody>
                    <a:bodyPr/>
                    <a:lstStyle/>
                    <a:p>
                      <a:pPr>
                        <a:lnSpc>
                          <a:spcPct val="100000"/>
                        </a:lnSpc>
                        <a:spcAft>
                          <a:spcPts val="0"/>
                        </a:spcAft>
                      </a:pPr>
                      <a:r>
                        <a:rPr lang="sv-SE" sz="1800" dirty="0">
                          <a:effectLst/>
                          <a:latin typeface="+mn-lt"/>
                          <a:ea typeface="Calibri" panose="020F0502020204030204" pitchFamily="34" charset="0"/>
                          <a:cs typeface="Times New Roman" panose="02020603050405020304" pitchFamily="18" charset="0"/>
                        </a:rPr>
                        <a:t>Fysioterapeut</a:t>
                      </a:r>
                    </a:p>
                  </a:txBody>
                  <a:tcPr marL="75438" marR="75438"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mn-lt"/>
                          <a:ea typeface="Calibri" panose="020F0502020204030204" pitchFamily="34" charset="0"/>
                          <a:cs typeface="Times New Roman" panose="02020603050405020304" pitchFamily="18" charset="0"/>
                        </a:rPr>
                        <a:t>Västra Götalandsregionen</a:t>
                      </a:r>
                    </a:p>
                  </a:txBody>
                  <a:tcPr marL="75438" marR="75438" marT="0" marB="0"/>
                </a:tc>
                <a:extLst>
                  <a:ext uri="{0D108BD9-81ED-4DB2-BD59-A6C34878D82A}">
                    <a16:rowId xmlns:a16="http://schemas.microsoft.com/office/drawing/2014/main" val="4160741064"/>
                  </a:ext>
                </a:extLst>
              </a:tr>
              <a:tr h="296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i="0" u="none" strike="noStrike" kern="1200" baseline="0" dirty="0">
                          <a:solidFill>
                            <a:schemeClr val="tx1"/>
                          </a:solidFill>
                          <a:latin typeface="+mn-lt"/>
                          <a:ea typeface="+mn-ea"/>
                          <a:cs typeface="+mn-cs"/>
                        </a:rPr>
                        <a:t>Mats Geijer 	</a:t>
                      </a:r>
                    </a:p>
                  </a:txBody>
                  <a:tcPr marL="75438" marR="75438" marT="0" marB="0"/>
                </a:tc>
                <a:tc>
                  <a:txBody>
                    <a:bodyPr/>
                    <a:lstStyle/>
                    <a:p>
                      <a:pPr>
                        <a:lnSpc>
                          <a:spcPct val="100000"/>
                        </a:lnSpc>
                        <a:spcAft>
                          <a:spcPts val="0"/>
                        </a:spcAft>
                      </a:pPr>
                      <a:r>
                        <a:rPr lang="sv-SE" sz="1800" dirty="0">
                          <a:effectLst/>
                          <a:latin typeface="+mn-lt"/>
                          <a:ea typeface="Calibri" panose="020F0502020204030204" pitchFamily="34" charset="0"/>
                          <a:cs typeface="Times New Roman" panose="02020603050405020304" pitchFamily="18" charset="0"/>
                        </a:rPr>
                        <a:t>Professor</a:t>
                      </a:r>
                    </a:p>
                  </a:txBody>
                  <a:tcPr marL="75438" marR="75438"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mn-lt"/>
                          <a:ea typeface="Calibri" panose="020F0502020204030204" pitchFamily="34" charset="0"/>
                          <a:cs typeface="Times New Roman" panose="02020603050405020304" pitchFamily="18" charset="0"/>
                        </a:rPr>
                        <a:t>Västra Götalandsregionen</a:t>
                      </a:r>
                    </a:p>
                  </a:txBody>
                  <a:tcPr marL="75438" marR="75438" marT="0" marB="0"/>
                </a:tc>
                <a:extLst>
                  <a:ext uri="{0D108BD9-81ED-4DB2-BD59-A6C34878D82A}">
                    <a16:rowId xmlns:a16="http://schemas.microsoft.com/office/drawing/2014/main" val="2772251599"/>
                  </a:ext>
                </a:extLst>
              </a:tr>
              <a:tr h="534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i="0" u="none" strike="noStrike" kern="1200" baseline="0" dirty="0">
                          <a:solidFill>
                            <a:schemeClr val="tx1"/>
                          </a:solidFill>
                          <a:latin typeface="+mn-lt"/>
                          <a:ea typeface="+mn-ea"/>
                          <a:cs typeface="+mn-cs"/>
                        </a:rPr>
                        <a:t>Paula Kelly Pettersson 	</a:t>
                      </a:r>
                    </a:p>
                  </a:txBody>
                  <a:tcPr marL="75438" marR="75438"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i="0" u="none" strike="noStrike" kern="1200" baseline="0" dirty="0">
                          <a:solidFill>
                            <a:schemeClr val="tx1"/>
                          </a:solidFill>
                          <a:latin typeface="+mn-lt"/>
                          <a:ea typeface="+mn-ea"/>
                          <a:cs typeface="+mn-cs"/>
                        </a:rPr>
                        <a:t>Sjuksköterska, Forskningssjuksköterska 	</a:t>
                      </a:r>
                    </a:p>
                  </a:txBody>
                  <a:tcPr marL="75438" marR="75438" marT="0" marB="0"/>
                </a:tc>
                <a:tc>
                  <a:txBody>
                    <a:bodyPr/>
                    <a:lstStyle/>
                    <a:p>
                      <a:pPr>
                        <a:lnSpc>
                          <a:spcPct val="100000"/>
                        </a:lnSpc>
                        <a:spcAft>
                          <a:spcPts val="0"/>
                        </a:spcAft>
                      </a:pPr>
                      <a:r>
                        <a:rPr lang="sv-SE" sz="1800" dirty="0">
                          <a:effectLst/>
                          <a:latin typeface="+mn-lt"/>
                          <a:ea typeface="Calibri" panose="020F0502020204030204" pitchFamily="34" charset="0"/>
                          <a:cs typeface="Times New Roman" panose="02020603050405020304" pitchFamily="18" charset="0"/>
                        </a:rPr>
                        <a:t>Region Stockholm</a:t>
                      </a:r>
                    </a:p>
                  </a:txBody>
                  <a:tcPr marL="75438" marR="75438" marT="0" marB="0"/>
                </a:tc>
                <a:extLst>
                  <a:ext uri="{0D108BD9-81ED-4DB2-BD59-A6C34878D82A}">
                    <a16:rowId xmlns:a16="http://schemas.microsoft.com/office/drawing/2014/main" val="3050412052"/>
                  </a:ext>
                </a:extLst>
              </a:tr>
              <a:tr h="296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i="0" u="none" strike="noStrike" kern="1200" baseline="0" dirty="0">
                          <a:solidFill>
                            <a:schemeClr val="tx1"/>
                          </a:solidFill>
                          <a:latin typeface="+mn-lt"/>
                          <a:ea typeface="+mn-ea"/>
                          <a:cs typeface="+mn-cs"/>
                        </a:rPr>
                        <a:t>Per Wickman 	</a:t>
                      </a:r>
                    </a:p>
                  </a:txBody>
                  <a:tcPr marL="75438" marR="75438"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i="0" u="none" strike="noStrike" kern="1200" baseline="0" dirty="0">
                          <a:solidFill>
                            <a:schemeClr val="tx1"/>
                          </a:solidFill>
                          <a:latin typeface="+mn-lt"/>
                          <a:ea typeface="+mn-ea"/>
                          <a:cs typeface="+mn-cs"/>
                        </a:rPr>
                        <a:t>Patientföreträdare 	</a:t>
                      </a:r>
                    </a:p>
                  </a:txBody>
                  <a:tcPr marL="75438" marR="75438" marT="0" marB="0"/>
                </a:tc>
                <a:tc>
                  <a:txBody>
                    <a:bodyPr/>
                    <a:lstStyle/>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sv-SE" sz="1800" dirty="0">
                          <a:effectLst/>
                          <a:latin typeface="+mn-lt"/>
                          <a:ea typeface="Calibri" panose="020F0502020204030204" pitchFamily="34" charset="0"/>
                          <a:cs typeface="Times New Roman" panose="02020603050405020304" pitchFamily="18" charset="0"/>
                        </a:rPr>
                        <a:t>Västra Götalandsregionen</a:t>
                      </a:r>
                    </a:p>
                  </a:txBody>
                  <a:tcPr marL="75438" marR="75438" marT="0" marB="0"/>
                </a:tc>
                <a:extLst>
                  <a:ext uri="{0D108BD9-81ED-4DB2-BD59-A6C34878D82A}">
                    <a16:rowId xmlns:a16="http://schemas.microsoft.com/office/drawing/2014/main" val="2861118625"/>
                  </a:ext>
                </a:extLst>
              </a:tr>
              <a:tr h="296761">
                <a:tc>
                  <a:txBody>
                    <a:bodyPr/>
                    <a:lstStyle/>
                    <a:p>
                      <a:pPr>
                        <a:lnSpc>
                          <a:spcPct val="100000"/>
                        </a:lnSpc>
                        <a:spcAft>
                          <a:spcPts val="0"/>
                        </a:spcAft>
                      </a:pPr>
                      <a:r>
                        <a:rPr lang="sv-SE" sz="1800" b="0" dirty="0">
                          <a:effectLst/>
                          <a:latin typeface="+mn-lt"/>
                          <a:ea typeface="Calibri" panose="020F0502020204030204" pitchFamily="34" charset="0"/>
                          <a:cs typeface="Times New Roman" panose="02020603050405020304" pitchFamily="18" charset="0"/>
                        </a:rPr>
                        <a:t>Ritva Elg</a:t>
                      </a:r>
                    </a:p>
                  </a:txBody>
                  <a:tcPr marL="75438" marR="75438"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i="0" u="none" strike="noStrike" kern="1200" baseline="0" dirty="0">
                          <a:solidFill>
                            <a:schemeClr val="tx1"/>
                          </a:solidFill>
                          <a:latin typeface="+mn-lt"/>
                          <a:ea typeface="+mn-ea"/>
                          <a:cs typeface="+mn-cs"/>
                        </a:rPr>
                        <a:t>Patientföreträdare 	</a:t>
                      </a:r>
                    </a:p>
                  </a:txBody>
                  <a:tcPr marL="75438" marR="75438" marT="0" marB="0"/>
                </a:tc>
                <a:tc>
                  <a:txBody>
                    <a:bodyPr/>
                    <a:lstStyle/>
                    <a:p>
                      <a:pPr>
                        <a:lnSpc>
                          <a:spcPct val="100000"/>
                        </a:lnSpc>
                        <a:spcAft>
                          <a:spcPts val="0"/>
                        </a:spcAft>
                      </a:pPr>
                      <a:r>
                        <a:rPr lang="sv-SE" sz="1800" dirty="0">
                          <a:effectLst/>
                          <a:latin typeface="+mn-lt"/>
                          <a:ea typeface="Calibri" panose="020F0502020204030204" pitchFamily="34" charset="0"/>
                          <a:cs typeface="Times New Roman" panose="02020603050405020304" pitchFamily="18" charset="0"/>
                        </a:rPr>
                        <a:t>Region Stockholm</a:t>
                      </a:r>
                    </a:p>
                  </a:txBody>
                  <a:tcPr marL="75438" marR="75438" marT="0" marB="0"/>
                </a:tc>
                <a:extLst>
                  <a:ext uri="{0D108BD9-81ED-4DB2-BD59-A6C34878D82A}">
                    <a16:rowId xmlns:a16="http://schemas.microsoft.com/office/drawing/2014/main" val="3254374590"/>
                  </a:ext>
                </a:extLst>
              </a:tr>
              <a:tr h="296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i="0" u="none" strike="noStrike" kern="1200" baseline="0" dirty="0">
                          <a:solidFill>
                            <a:schemeClr val="tx1"/>
                          </a:solidFill>
                          <a:latin typeface="+mn-lt"/>
                          <a:ea typeface="+mn-ea"/>
                          <a:cs typeface="+mn-cs"/>
                        </a:rPr>
                        <a:t>Stig-Evert Thornberg 	</a:t>
                      </a:r>
                    </a:p>
                  </a:txBody>
                  <a:tcPr marL="75438" marR="75438"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i="0" u="none" strike="noStrike" kern="1200" baseline="0" dirty="0">
                          <a:solidFill>
                            <a:schemeClr val="tx1"/>
                          </a:solidFill>
                          <a:latin typeface="+mn-lt"/>
                          <a:ea typeface="+mn-ea"/>
                          <a:cs typeface="+mn-cs"/>
                        </a:rPr>
                        <a:t>Överläkare, Verksamhetschef </a:t>
                      </a:r>
                    </a:p>
                  </a:txBody>
                  <a:tcPr marL="75438" marR="75438"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i="0" u="none" strike="noStrike" kern="1200" baseline="0" dirty="0">
                          <a:solidFill>
                            <a:schemeClr val="tx1"/>
                          </a:solidFill>
                          <a:latin typeface="+mn-lt"/>
                          <a:ea typeface="+mn-ea"/>
                          <a:cs typeface="+mn-cs"/>
                        </a:rPr>
                        <a:t>Region Västerbotten 	</a:t>
                      </a:r>
                    </a:p>
                  </a:txBody>
                  <a:tcPr marL="75438" marR="75438" marT="0" marB="0"/>
                </a:tc>
                <a:extLst>
                  <a:ext uri="{0D108BD9-81ED-4DB2-BD59-A6C34878D82A}">
                    <a16:rowId xmlns:a16="http://schemas.microsoft.com/office/drawing/2014/main" val="2952780841"/>
                  </a:ext>
                </a:extLst>
              </a:tr>
              <a:tr h="296761">
                <a:tc>
                  <a:txBody>
                    <a:bodyPr/>
                    <a:lstStyle/>
                    <a:p>
                      <a:pPr>
                        <a:lnSpc>
                          <a:spcPct val="100000"/>
                        </a:lnSpc>
                        <a:spcAft>
                          <a:spcPts val="0"/>
                        </a:spcAft>
                      </a:pPr>
                      <a:r>
                        <a:rPr lang="sv-SE" sz="1800" b="0" dirty="0">
                          <a:effectLst/>
                          <a:latin typeface="Calibri" panose="020F0502020204030204" pitchFamily="34" charset="0"/>
                          <a:ea typeface="Calibri" panose="020F0502020204030204" pitchFamily="34" charset="0"/>
                          <a:cs typeface="Times New Roman" panose="02020603050405020304" pitchFamily="18" charset="0"/>
                        </a:rPr>
                        <a:t>Volker Otten</a:t>
                      </a:r>
                    </a:p>
                  </a:txBody>
                  <a:tcPr marL="75438" marR="75438"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i="0" u="none" strike="noStrike" kern="1200" baseline="0" dirty="0">
                          <a:solidFill>
                            <a:schemeClr val="tx1"/>
                          </a:solidFill>
                          <a:latin typeface="+mn-lt"/>
                          <a:ea typeface="+mn-ea"/>
                          <a:cs typeface="+mn-cs"/>
                        </a:rPr>
                        <a:t>Överläkare, Medicinsk chef 	</a:t>
                      </a:r>
                    </a:p>
                  </a:txBody>
                  <a:tcPr marL="75438" marR="75438"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i="0" u="none" strike="noStrike" kern="1200" baseline="0" dirty="0">
                          <a:solidFill>
                            <a:schemeClr val="tx1"/>
                          </a:solidFill>
                          <a:latin typeface="+mn-lt"/>
                          <a:ea typeface="+mn-ea"/>
                          <a:cs typeface="+mn-cs"/>
                        </a:rPr>
                        <a:t>Region Västerbotten 	</a:t>
                      </a:r>
                    </a:p>
                  </a:txBody>
                  <a:tcPr marL="75438" marR="75438" marT="0" marB="0"/>
                </a:tc>
                <a:extLst>
                  <a:ext uri="{0D108BD9-81ED-4DB2-BD59-A6C34878D82A}">
                    <a16:rowId xmlns:a16="http://schemas.microsoft.com/office/drawing/2014/main" val="2702359058"/>
                  </a:ext>
                </a:extLst>
              </a:tr>
              <a:tr h="148747">
                <a:tc>
                  <a:txBody>
                    <a:bodyPr/>
                    <a:lstStyle/>
                    <a:p>
                      <a:pPr>
                        <a:lnSpc>
                          <a:spcPct val="100000"/>
                        </a:lnSpc>
                        <a:spcAft>
                          <a:spcPts val="0"/>
                        </a:spcAft>
                      </a:pPr>
                      <a:r>
                        <a:rPr lang="sv-SE" sz="1800" b="0" dirty="0">
                          <a:effectLst/>
                          <a:latin typeface="Calibri" panose="020F0502020204030204" pitchFamily="34" charset="0"/>
                          <a:ea typeface="Calibri" panose="020F0502020204030204" pitchFamily="34" charset="0"/>
                          <a:cs typeface="Times New Roman" panose="02020603050405020304" pitchFamily="18" charset="0"/>
                        </a:rPr>
                        <a:t>Åsa</a:t>
                      </a:r>
                      <a:r>
                        <a:rPr lang="sv-SE" sz="20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b="0" dirty="0">
                          <a:effectLst/>
                          <a:latin typeface="Calibri" panose="020F0502020204030204" pitchFamily="34" charset="0"/>
                          <a:ea typeface="Calibri" panose="020F0502020204030204" pitchFamily="34" charset="0"/>
                          <a:cs typeface="Times New Roman" panose="02020603050405020304" pitchFamily="18" charset="0"/>
                        </a:rPr>
                        <a:t>Fröberg</a:t>
                      </a:r>
                    </a:p>
                  </a:txBody>
                  <a:tcPr marL="75438" marR="75438" marT="0" marB="0"/>
                </a:tc>
                <a:tc>
                  <a:txBody>
                    <a:bodyPr/>
                    <a:lstStyle/>
                    <a:p>
                      <a:r>
                        <a:rPr lang="sv-SE" sz="1800" b="0" i="0" u="none" strike="noStrike" kern="1200" baseline="0" dirty="0">
                          <a:solidFill>
                            <a:schemeClr val="tx1"/>
                          </a:solidFill>
                          <a:latin typeface="+mn-lt"/>
                          <a:ea typeface="+mn-ea"/>
                          <a:cs typeface="+mn-cs"/>
                        </a:rPr>
                        <a:t>Biträdande Överläkare 	</a:t>
                      </a:r>
                    </a:p>
                  </a:txBody>
                  <a:tcPr marL="75438" marR="75438" marT="0" marB="0"/>
                </a:tc>
                <a:tc>
                  <a:txBody>
                    <a:bodyPr/>
                    <a:lstStyle/>
                    <a:p>
                      <a:pPr>
                        <a:lnSpc>
                          <a:spcPct val="100000"/>
                        </a:lnSpc>
                        <a:spcAft>
                          <a:spcPts val="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Region Stockholm</a:t>
                      </a:r>
                    </a:p>
                  </a:txBody>
                  <a:tcPr marL="75438" marR="75438" marT="0" marB="0"/>
                </a:tc>
                <a:extLst>
                  <a:ext uri="{0D108BD9-81ED-4DB2-BD59-A6C34878D82A}">
                    <a16:rowId xmlns:a16="http://schemas.microsoft.com/office/drawing/2014/main" val="337810414"/>
                  </a:ext>
                </a:extLst>
              </a:tr>
            </a:tbl>
          </a:graphicData>
        </a:graphic>
      </p:graphicFrame>
      <p:sp>
        <p:nvSpPr>
          <p:cNvPr id="3" name="Platshållare för sidfot 2">
            <a:extLst>
              <a:ext uri="{FF2B5EF4-FFF2-40B4-BE49-F238E27FC236}">
                <a16:creationId xmlns:a16="http://schemas.microsoft.com/office/drawing/2014/main" id="{4123DFDD-0D59-44C2-8AE7-01ADC4130B7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5">
            <a:extLst>
              <a:ext uri="{FF2B5EF4-FFF2-40B4-BE49-F238E27FC236}">
                <a16:creationId xmlns:a16="http://schemas.microsoft.com/office/drawing/2014/main" id="{01F77448-64CF-4386-8406-839026FD8FC9}"/>
              </a:ext>
            </a:extLst>
          </p:cNvPr>
          <p:cNvSpPr/>
          <p:nvPr/>
        </p:nvSpPr>
        <p:spPr>
          <a:xfrm>
            <a:off x="315767" y="6309266"/>
            <a:ext cx="9686655" cy="4890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ts val="600"/>
              </a:spcBef>
            </a:pPr>
            <a:r>
              <a:rPr lang="sv-SE" sz="1600" dirty="0"/>
              <a:t>Referensgrupp: Svenska Höft- och Knäföreningen</a:t>
            </a:r>
          </a:p>
        </p:txBody>
      </p:sp>
      <p:sp>
        <p:nvSpPr>
          <p:cNvPr id="9" name="textruta 16">
            <a:extLst>
              <a:ext uri="{FF2B5EF4-FFF2-40B4-BE49-F238E27FC236}">
                <a16:creationId xmlns:a16="http://schemas.microsoft.com/office/drawing/2014/main" id="{C29E314B-F718-B4BC-01F3-69D19CD06DAC}"/>
              </a:ext>
            </a:extLst>
          </p:cNvPr>
          <p:cNvSpPr txBox="1"/>
          <p:nvPr/>
        </p:nvSpPr>
        <p:spPr>
          <a:xfrm>
            <a:off x="9791700" y="136244"/>
            <a:ext cx="2061943" cy="276999"/>
          </a:xfrm>
          <a:prstGeom prst="rect">
            <a:avLst/>
          </a:prstGeom>
          <a:noFill/>
        </p:spPr>
        <p:txBody>
          <a:bodyPr wrap="square" rtlCol="0">
            <a:spAutoFit/>
          </a:bodyPr>
          <a:lstStyle/>
          <a:p>
            <a:r>
              <a:rPr lang="sv-SE" sz="1200" dirty="0">
                <a:solidFill>
                  <a:schemeClr val="bg1">
                    <a:lumMod val="65000"/>
                  </a:schemeClr>
                </a:solidFill>
              </a:rPr>
              <a:t>Höftledsartros - proteskirurgi</a:t>
            </a:r>
          </a:p>
        </p:txBody>
      </p:sp>
    </p:spTree>
    <p:extLst>
      <p:ext uri="{BB962C8B-B14F-4D97-AF65-F5344CB8AC3E}">
        <p14:creationId xmlns:p14="http://schemas.microsoft.com/office/powerpoint/2010/main" val="2656784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D3B6CB-6E84-301D-0CB7-732D48BD5A4C}"/>
              </a:ext>
            </a:extLst>
          </p:cNvPr>
          <p:cNvSpPr/>
          <p:nvPr/>
        </p:nvSpPr>
        <p:spPr>
          <a:xfrm>
            <a:off x="10458450" y="5734050"/>
            <a:ext cx="1685925" cy="876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4" name="Object 3" hidden="1">
            <a:extLst>
              <a:ext uri="{FF2B5EF4-FFF2-40B4-BE49-F238E27FC236}">
                <a16:creationId xmlns:a16="http://schemas.microsoft.com/office/drawing/2014/main" id="{B8564D2F-45CC-4D11-B1EF-80B21B99A4A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8"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B8564D2F-45CC-4D11-B1EF-80B21B99A4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B21C52E-9F03-416F-B9DA-51DBF7EF0172}"/>
              </a:ext>
            </a:extLst>
          </p:cNvPr>
          <p:cNvSpPr>
            <a:spLocks noGrp="1"/>
          </p:cNvSpPr>
          <p:nvPr>
            <p:ph type="ctrTitle"/>
          </p:nvPr>
        </p:nvSpPr>
        <p:spPr/>
        <p:txBody>
          <a:bodyPr>
            <a:normAutofit fontScale="90000"/>
          </a:bodyPr>
          <a:lstStyle/>
          <a:p>
            <a:r>
              <a:rPr lang="sv-SE" dirty="0"/>
              <a:t>Personcentrerat och sammanhållet vårdförlopp för höftledsartros - proteskirurgi</a:t>
            </a:r>
          </a:p>
        </p:txBody>
      </p:sp>
      <p:sp>
        <p:nvSpPr>
          <p:cNvPr id="8" name="Rectangle 20">
            <a:extLst>
              <a:ext uri="{FF2B5EF4-FFF2-40B4-BE49-F238E27FC236}">
                <a16:creationId xmlns:a16="http://schemas.microsoft.com/office/drawing/2014/main" id="{3E0FFD61-48A6-4B7A-BD67-7DC59845871C}"/>
              </a:ext>
            </a:extLst>
          </p:cNvPr>
          <p:cNvSpPr/>
          <p:nvPr/>
        </p:nvSpPr>
        <p:spPr>
          <a:xfrm>
            <a:off x="988740" y="2477818"/>
            <a:ext cx="3392760" cy="1152888"/>
          </a:xfrm>
          <a:prstGeom prst="rect">
            <a:avLst/>
          </a:prstGeom>
          <a:solidFill>
            <a:srgbClr val="D1EB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R="0" lvl="0" algn="l" defTabSz="914400" rtl="0" eaLnBrk="1" fontAlgn="auto" latinLnBrk="0" hangingPunct="1">
              <a:lnSpc>
                <a:spcPct val="100000"/>
              </a:lnSpc>
              <a:spcBef>
                <a:spcPts val="600"/>
              </a:spcBef>
              <a:spcAft>
                <a:spcPts val="0"/>
              </a:spcAft>
              <a:buClrTx/>
              <a:buSzTx/>
              <a:tabLst/>
              <a:defRPr/>
            </a:pPr>
            <a:r>
              <a:rPr kumimoji="0" lang="sv-SE"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Övergripande målsättning:</a:t>
            </a:r>
            <a:endParaRPr lang="sv-SE"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600"/>
              </a:spcBef>
              <a:spcAft>
                <a:spcPts val="0"/>
              </a:spcAft>
              <a:buClrTx/>
              <a:buSzTx/>
              <a:tabLst/>
              <a:defRPr/>
            </a:pPr>
            <a:r>
              <a:rPr lang="sv-SE"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Skapa en välorganiserad vårdkedja som minimerar onödiga väntetider och optimerar tillgängliga resurser</a:t>
            </a:r>
            <a:endParaRPr kumimoji="0" lang="sv-SE"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B0B07D15-DBC9-4A8D-93AF-5B2C4F8F0C21}"/>
              </a:ext>
            </a:extLst>
          </p:cNvPr>
          <p:cNvSpPr/>
          <p:nvPr/>
        </p:nvSpPr>
        <p:spPr>
          <a:xfrm>
            <a:off x="4714876" y="2477817"/>
            <a:ext cx="7229474" cy="3763342"/>
          </a:xfrm>
          <a:prstGeom prst="rect">
            <a:avLst/>
          </a:prstGeom>
          <a:solidFill>
            <a:srgbClr val="D1EB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0" marR="0" lvl="0" indent="0" algn="l" defTabSz="914400" rtl="0" eaLnBrk="1" fontAlgn="auto" latinLnBrk="0" hangingPunct="1">
              <a:lnSpc>
                <a:spcPct val="100000"/>
              </a:lnSpc>
              <a:spcBef>
                <a:spcPts val="600"/>
              </a:spcBef>
              <a:spcAft>
                <a:spcPts val="0"/>
              </a:spcAft>
              <a:buClrTx/>
              <a:buSzTx/>
              <a:buFontTx/>
              <a:buNone/>
              <a:tabLst/>
              <a:defRPr/>
            </a:pPr>
            <a:r>
              <a:rPr lang="sv-SE"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Exempel på c</a:t>
            </a:r>
            <a:r>
              <a:rPr kumimoji="0" lang="sv-SE" sz="1600" b="1"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entrala åtgärder</a:t>
            </a:r>
          </a:p>
          <a:p>
            <a:pPr marL="285750" marR="0" lvl="0" indent="-285750" algn="l" defTabSz="914400" rtl="0" eaLnBrk="1" fontAlgn="auto" latinLnBrk="0" hangingPunct="1">
              <a:spcBef>
                <a:spcPts val="600"/>
              </a:spcBef>
              <a:spcAft>
                <a:spcPts val="0"/>
              </a:spcAft>
              <a:buClrTx/>
              <a:buSzTx/>
              <a:buFont typeface="Arial" panose="020B0604020202020204" pitchFamily="34" charset="0"/>
              <a:buChar char="•"/>
              <a:tabLst/>
              <a:defRPr/>
            </a:pPr>
            <a:r>
              <a:rPr lang="sv-SE"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K</a:t>
            </a:r>
            <a:r>
              <a:rPr kumimoji="0" lang="sv-SE" sz="1600" b="0"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riterier för remiss för operationsbedömning </a:t>
            </a:r>
          </a:p>
          <a:p>
            <a:pPr marL="285750" marR="0" lvl="0" indent="-285750" algn="l" defTabSz="914400" rtl="0" eaLnBrk="1" fontAlgn="auto" latinLnBrk="0" hangingPunct="1">
              <a:spcBef>
                <a:spcPts val="600"/>
              </a:spcBef>
              <a:spcAft>
                <a:spcPts val="0"/>
              </a:spcAft>
              <a:buClrTx/>
              <a:buSzTx/>
              <a:buFont typeface="Arial" panose="020B0604020202020204" pitchFamily="34" charset="0"/>
              <a:buChar char="•"/>
              <a:tabLst/>
              <a:defRPr/>
            </a:pPr>
            <a:r>
              <a:rPr lang="sv-SE"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Optimering av levnadsvanor och medicinska tillstånd som utgör riskfaktorer vid ledproteskirurgi </a:t>
            </a:r>
            <a:r>
              <a:rPr kumimoji="0" lang="sv-SE" sz="1600" b="0"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285750" marR="0" lvl="0" indent="-285750" algn="l" defTabSz="914400" rtl="0" eaLnBrk="1" fontAlgn="auto" latinLnBrk="0" hangingPunct="1">
              <a:spcBef>
                <a:spcPts val="600"/>
              </a:spcBef>
              <a:spcAft>
                <a:spcPts val="0"/>
              </a:spcAft>
              <a:buClrTx/>
              <a:buSzTx/>
              <a:buFont typeface="Arial" panose="020B0604020202020204" pitchFamily="34" charset="0"/>
              <a:buChar char="•"/>
              <a:tabLst/>
              <a:defRPr/>
            </a:pPr>
            <a:r>
              <a:rPr kumimoji="0" lang="sv-SE" sz="1600" b="0"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Patientinformation för att säkerställa delaktighet och att patienten är väl förberedd inför operationen och efterföljande rehabilitering</a:t>
            </a:r>
          </a:p>
          <a:p>
            <a:pPr marL="285750" marR="0" lvl="0" indent="-285750" algn="l" defTabSz="914400" rtl="0" eaLnBrk="1" fontAlgn="auto" latinLnBrk="0" hangingPunct="1">
              <a:spcBef>
                <a:spcPts val="600"/>
              </a:spcBef>
              <a:spcAft>
                <a:spcPts val="0"/>
              </a:spcAft>
              <a:buClrTx/>
              <a:buSzTx/>
              <a:buFont typeface="Arial" panose="020B0604020202020204" pitchFamily="34" charset="0"/>
              <a:buChar char="•"/>
              <a:tabLst/>
              <a:defRPr/>
            </a:pPr>
            <a:r>
              <a:rPr lang="sv-SE"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Riktlinjer för rehabilitering</a:t>
            </a:r>
          </a:p>
          <a:p>
            <a:pPr marL="285750" marR="0" lvl="0" indent="-285750" algn="l" defTabSz="914400" rtl="0" eaLnBrk="1" fontAlgn="auto" latinLnBrk="0" hangingPunct="1">
              <a:spcBef>
                <a:spcPts val="600"/>
              </a:spcBef>
              <a:spcAft>
                <a:spcPts val="0"/>
              </a:spcAft>
              <a:buClrTx/>
              <a:buSzTx/>
              <a:buFont typeface="Arial" panose="020B0604020202020204" pitchFamily="34" charset="0"/>
              <a:buChar char="•"/>
              <a:tabLst/>
              <a:defRPr/>
            </a:pPr>
            <a:endParaRPr kumimoji="0" lang="sv-SE" sz="1600" b="0"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1" fontAlgn="auto" latinLnBrk="0" hangingPunct="1">
              <a:spcBef>
                <a:spcPts val="600"/>
              </a:spcBef>
              <a:spcAft>
                <a:spcPts val="0"/>
              </a:spcAft>
              <a:buClrTx/>
              <a:buSzTx/>
              <a:tabLst/>
              <a:defRPr/>
            </a:pPr>
            <a:r>
              <a:rPr lang="sv-SE"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Uppföljning av vårdförloppet</a:t>
            </a:r>
          </a:p>
          <a:p>
            <a:pPr marL="285750" marR="0" lvl="0" indent="-285750" algn="l" defTabSz="914400" rtl="0" eaLnBrk="1" fontAlgn="auto" latinLnBrk="0" hangingPunct="1">
              <a:spcBef>
                <a:spcPts val="600"/>
              </a:spcBef>
              <a:spcAft>
                <a:spcPts val="0"/>
              </a:spcAft>
              <a:buClrTx/>
              <a:buSzTx/>
              <a:buFont typeface="Arial" panose="020B0604020202020204" pitchFamily="34" charset="0"/>
              <a:buChar char="•"/>
              <a:tabLst/>
              <a:defRPr/>
            </a:pPr>
            <a:r>
              <a:rPr kumimoji="0" lang="sv-SE" sz="1600" b="0"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Vårdförloppet följs upp genom resultat- och processmått som till exempel patientnöjdhet, andel patienter med oönskade händelser och väntetider. </a:t>
            </a:r>
          </a:p>
        </p:txBody>
      </p:sp>
      <p:sp>
        <p:nvSpPr>
          <p:cNvPr id="12" name="Rektangel 11"/>
          <p:cNvSpPr/>
          <p:nvPr/>
        </p:nvSpPr>
        <p:spPr>
          <a:xfrm>
            <a:off x="988740" y="1482673"/>
            <a:ext cx="10679384"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1" u="none" strike="noStrike" kern="1200" cap="none" spc="0" normalizeH="0" baseline="0" noProof="0" dirty="0">
                <a:ln>
                  <a:noFill/>
                </a:ln>
                <a:effectLst/>
                <a:uLnTx/>
                <a:uFillTx/>
                <a:latin typeface="Calibri" panose="020F0502020204030204"/>
                <a:ea typeface="+mn-ea"/>
                <a:cs typeface="+mn-cs"/>
              </a:rPr>
              <a:t>Vårdförloppet omfattar åtgärder för patienter med diagnostiserad höftledsartros </a:t>
            </a:r>
            <a:r>
              <a:rPr kumimoji="0" lang="sv-SE" sz="1600" b="1" i="1" u="none" strike="noStrike" kern="1200" cap="none" spc="0" normalizeH="0" baseline="0" noProof="0" dirty="0">
                <a:ln>
                  <a:noFill/>
                </a:ln>
                <a:effectLst/>
                <a:uLnTx/>
                <a:uFillTx/>
                <a:latin typeface="Calibri" panose="020F0502020204030204"/>
                <a:ea typeface="+mn-ea"/>
                <a:cs typeface="+mn-cs"/>
              </a:rPr>
              <a:t>från</a:t>
            </a:r>
            <a:r>
              <a:rPr kumimoji="0" lang="sv-SE" sz="1600" b="0" i="1" u="none" strike="noStrike" kern="1200" cap="none" spc="0" normalizeH="0" baseline="0" noProof="0" dirty="0">
                <a:ln>
                  <a:noFill/>
                </a:ln>
                <a:effectLst/>
                <a:uLnTx/>
                <a:uFillTx/>
                <a:latin typeface="Calibri" panose="020F0502020204030204"/>
                <a:ea typeface="+mn-ea"/>
                <a:cs typeface="+mn-cs"/>
              </a:rPr>
              <a:t> att beslut fattas om remiss </a:t>
            </a:r>
            <a:r>
              <a:rPr kumimoji="0" lang="sv-SE" sz="1600" i="1" u="none" strike="noStrike" kern="1200" cap="none" spc="0" normalizeH="0" baseline="0" noProof="0" dirty="0">
                <a:ln>
                  <a:noFill/>
                </a:ln>
                <a:effectLst/>
                <a:uLnTx/>
                <a:uFillTx/>
                <a:latin typeface="Calibri" panose="020F0502020204030204"/>
                <a:ea typeface="+mn-ea"/>
                <a:cs typeface="+mn-cs"/>
              </a:rPr>
              <a:t>till</a:t>
            </a:r>
            <a:r>
              <a:rPr kumimoji="0" lang="sv-SE" sz="1600" b="0" i="1" u="none" strike="noStrike" kern="1200" cap="none" spc="0" normalizeH="0" baseline="0" noProof="0" dirty="0">
                <a:ln>
                  <a:noFill/>
                </a:ln>
                <a:effectLst/>
                <a:uLnTx/>
                <a:uFillTx/>
                <a:latin typeface="Calibri" panose="020F0502020204030204"/>
                <a:ea typeface="+mn-ea"/>
                <a:cs typeface="+mn-cs"/>
              </a:rPr>
              <a:t> ortopedisk enhet för ställningstagande till proteskirurgi </a:t>
            </a:r>
            <a:r>
              <a:rPr kumimoji="0" lang="sv-SE" sz="1600" b="1" i="1" u="none" strike="noStrike" kern="1200" cap="none" spc="0" normalizeH="0" baseline="0" noProof="0" dirty="0">
                <a:ln>
                  <a:noFill/>
                </a:ln>
                <a:effectLst/>
                <a:uLnTx/>
                <a:uFillTx/>
                <a:latin typeface="Calibri" panose="020F0502020204030204"/>
                <a:ea typeface="+mn-ea"/>
                <a:cs typeface="+mn-cs"/>
              </a:rPr>
              <a:t>tills</a:t>
            </a:r>
            <a:r>
              <a:rPr kumimoji="0" lang="sv-SE" sz="1600" b="0" i="1" u="none" strike="noStrike" kern="1200" cap="none" spc="0" normalizeH="0" baseline="0" noProof="0" dirty="0">
                <a:ln>
                  <a:noFill/>
                </a:ln>
                <a:effectLst/>
                <a:uLnTx/>
                <a:uFillTx/>
                <a:latin typeface="Calibri" panose="020F0502020204030204"/>
                <a:ea typeface="+mn-ea"/>
                <a:cs typeface="+mn-cs"/>
              </a:rPr>
              <a:t> efter operationen då rehabiliteringsplanens mål är uppfyllda eller bedöms inte kunna uppfyllas med ytterligare rehabiliterande åtgärder. </a:t>
            </a:r>
            <a:endParaRPr kumimoji="0" lang="sv-SE" sz="1600" b="0" i="0" u="none" strike="noStrike" kern="1200" cap="none" spc="0" normalizeH="0" baseline="0" noProof="0" dirty="0">
              <a:ln>
                <a:noFill/>
              </a:ln>
              <a:effectLst/>
              <a:uLnTx/>
              <a:uFillTx/>
              <a:latin typeface="Calibri" panose="020F0502020204030204"/>
              <a:ea typeface="+mn-ea"/>
              <a:cs typeface="+mn-cs"/>
            </a:endParaRPr>
          </a:p>
        </p:txBody>
      </p:sp>
      <p:sp>
        <p:nvSpPr>
          <p:cNvPr id="10" name="Rectangle 20">
            <a:extLst>
              <a:ext uri="{FF2B5EF4-FFF2-40B4-BE49-F238E27FC236}">
                <a16:creationId xmlns:a16="http://schemas.microsoft.com/office/drawing/2014/main" id="{29E4C173-708C-96E4-BDA4-BF97B486ACBA}"/>
              </a:ext>
            </a:extLst>
          </p:cNvPr>
          <p:cNvSpPr/>
          <p:nvPr/>
        </p:nvSpPr>
        <p:spPr>
          <a:xfrm>
            <a:off x="988740" y="3774053"/>
            <a:ext cx="3392760" cy="2467105"/>
          </a:xfrm>
          <a:prstGeom prst="rect">
            <a:avLst/>
          </a:prstGeom>
          <a:solidFill>
            <a:srgbClr val="D1EB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a:spcBef>
                <a:spcPts val="600"/>
              </a:spcBef>
              <a:defRPr/>
            </a:pPr>
            <a:endParaRPr lang="sv-SE"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600"/>
              </a:spcBef>
              <a:defRPr/>
            </a:pPr>
            <a:r>
              <a:rPr lang="sv-SE"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Innan ingång till vårdförloppet sker, ska patienten ha fått vård enligt personcentrerat och sammanhållet vårdförlopp Höftledsartros – primärvård.</a:t>
            </a:r>
            <a:endParaRPr lang="sv-SE"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600"/>
              </a:spcBef>
              <a:spcAft>
                <a:spcPts val="0"/>
              </a:spcAft>
              <a:buClrTx/>
              <a:buSzTx/>
              <a:tabLst/>
              <a:defRPr/>
            </a:pPr>
            <a:endParaRPr kumimoji="0" lang="sv-SE"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Graphic 4" descr="Bullseye with solid fill">
            <a:extLst>
              <a:ext uri="{FF2B5EF4-FFF2-40B4-BE49-F238E27FC236}">
                <a16:creationId xmlns:a16="http://schemas.microsoft.com/office/drawing/2014/main" id="{7048660B-D01F-6430-61D1-33B13717BDC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02081" y="2477818"/>
            <a:ext cx="579419" cy="579419"/>
          </a:xfrm>
          <a:prstGeom prst="rect">
            <a:avLst/>
          </a:prstGeom>
        </p:spPr>
      </p:pic>
      <p:sp>
        <p:nvSpPr>
          <p:cNvPr id="11" name="Rektangel 10">
            <a:extLst>
              <a:ext uri="{FF2B5EF4-FFF2-40B4-BE49-F238E27FC236}">
                <a16:creationId xmlns:a16="http://schemas.microsoft.com/office/drawing/2014/main" id="{5694F0BA-F397-D581-5A92-4FD3D1D8A286}"/>
              </a:ext>
            </a:extLst>
          </p:cNvPr>
          <p:cNvSpPr/>
          <p:nvPr/>
        </p:nvSpPr>
        <p:spPr>
          <a:xfrm rot="18892177">
            <a:off x="-106693" y="452933"/>
            <a:ext cx="1391149" cy="276999"/>
          </a:xfrm>
          <a:prstGeom prst="rect">
            <a:avLst/>
          </a:prstGeom>
          <a:solidFill>
            <a:schemeClr val="accent1"/>
          </a:solidFill>
          <a:ln w="9525">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Sammanfattning</a:t>
            </a:r>
          </a:p>
        </p:txBody>
      </p:sp>
    </p:spTree>
    <p:extLst>
      <p:ext uri="{BB962C8B-B14F-4D97-AF65-F5344CB8AC3E}">
        <p14:creationId xmlns:p14="http://schemas.microsoft.com/office/powerpoint/2010/main" val="1228486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25119" y="346077"/>
            <a:ext cx="10944840" cy="609793"/>
          </a:xfrm>
        </p:spPr>
        <p:txBody>
          <a:bodyPr>
            <a:normAutofit fontScale="90000"/>
          </a:bodyPr>
          <a:lstStyle/>
          <a:p>
            <a:r>
              <a:rPr lang="sv-SE" dirty="0"/>
              <a:t>Syftet med personcentrerade och sammanhållna vårdförlopp </a:t>
            </a:r>
          </a:p>
        </p:txBody>
      </p:sp>
      <p:sp>
        <p:nvSpPr>
          <p:cNvPr id="3" name="Platshållare för text 2"/>
          <p:cNvSpPr>
            <a:spLocks noGrp="1"/>
          </p:cNvSpPr>
          <p:nvPr>
            <p:ph type="body" sz="quarter" idx="10"/>
          </p:nvPr>
        </p:nvSpPr>
        <p:spPr>
          <a:xfrm>
            <a:off x="625119" y="1150228"/>
            <a:ext cx="5673044" cy="4381241"/>
          </a:xfrm>
        </p:spPr>
        <p:txBody>
          <a:bodyPr>
            <a:normAutofit lnSpcReduction="10000"/>
          </a:bodyPr>
          <a:lstStyle/>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Syftet är att öka jämlikheten, effektiviteten och kvaliteten i vården utan att det medför onödig administrativ börda för sjukvårdspersonal.</a:t>
            </a:r>
          </a:p>
          <a:p>
            <a:pPr marL="342900" indent="-342900">
              <a:buFont typeface="Arial" panose="020B0604020202020204" pitchFamily="34" charset="0"/>
              <a:buChar char="•"/>
            </a:pPr>
            <a:r>
              <a:rPr lang="sv-SE" dirty="0"/>
              <a:t>Patienter ska uppleva en mer välorganiserad och helhetsorienterad process utan onödig väntetid i samband med utredning och behandling. </a:t>
            </a:r>
          </a:p>
          <a:p>
            <a:pPr marL="342900" indent="-342900">
              <a:buFont typeface="Arial" panose="020B0604020202020204" pitchFamily="34" charset="0"/>
              <a:buChar char="•"/>
            </a:pPr>
            <a:r>
              <a:rPr lang="sv-SE" dirty="0"/>
              <a:t>Patienternas livskvalitet och nöjdhet med vården ska förbättras och vården bli mer jämlik och jämställd. </a:t>
            </a:r>
          </a:p>
          <a:p>
            <a:pPr marL="342900" indent="-342900">
              <a:buFont typeface="Arial" panose="020B0604020202020204" pitchFamily="34" charset="0"/>
              <a:buChar char="•"/>
            </a:pPr>
            <a:endParaRPr lang="sv-SE" dirty="0"/>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1149" y="1477001"/>
            <a:ext cx="5587548" cy="3727693"/>
          </a:xfrm>
          <a:prstGeom prst="rect">
            <a:avLst/>
          </a:prstGeom>
        </p:spPr>
      </p:pic>
      <p:sp>
        <p:nvSpPr>
          <p:cNvPr id="7" name="Rektangel 6"/>
          <p:cNvSpPr/>
          <p:nvPr/>
        </p:nvSpPr>
        <p:spPr>
          <a:xfrm>
            <a:off x="625120" y="5346989"/>
            <a:ext cx="5786832"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sv-SE" sz="1600" b="1" i="1" u="none" strike="noStrike" kern="1200" cap="none" spc="0" normalizeH="0" baseline="0" noProof="0" dirty="0">
                <a:ln>
                  <a:noFill/>
                </a:ln>
                <a:solidFill>
                  <a:srgbClr val="000000"/>
                </a:solidFill>
                <a:effectLst/>
                <a:uLnTx/>
                <a:uFillTx/>
                <a:latin typeface="Calibri" panose="020F0502020204030204"/>
                <a:ea typeface="+mn-ea"/>
                <a:cs typeface="+mn-cs"/>
              </a:rPr>
              <a:t>Patienter, brukare och hälso-och sjukvårdens medarbetare ska vara trygga i att bästa tillgängliga kunskap används i varje möte”</a:t>
            </a:r>
          </a:p>
        </p:txBody>
      </p:sp>
    </p:spTree>
    <p:extLst>
      <p:ext uri="{BB962C8B-B14F-4D97-AF65-F5344CB8AC3E}">
        <p14:creationId xmlns:p14="http://schemas.microsoft.com/office/powerpoint/2010/main" val="379390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89013" y="565621"/>
            <a:ext cx="9144000" cy="609793"/>
          </a:xfrm>
        </p:spPr>
        <p:txBody>
          <a:bodyPr/>
          <a:lstStyle/>
          <a:p>
            <a:r>
              <a:rPr lang="sv-SE" dirty="0"/>
              <a:t>Mer information och stöd</a:t>
            </a:r>
          </a:p>
        </p:txBody>
      </p:sp>
      <p:sp>
        <p:nvSpPr>
          <p:cNvPr id="3" name="Platshållare för text 2"/>
          <p:cNvSpPr>
            <a:spLocks noGrp="1"/>
          </p:cNvSpPr>
          <p:nvPr>
            <p:ph type="body" sz="quarter" idx="10"/>
          </p:nvPr>
        </p:nvSpPr>
        <p:spPr>
          <a:xfrm>
            <a:off x="989013" y="1413069"/>
            <a:ext cx="5148385" cy="4185298"/>
          </a:xfrm>
        </p:spPr>
        <p:txBody>
          <a:bodyPr/>
          <a:lstStyle/>
          <a:p>
            <a:pPr marL="342900" indent="-342900">
              <a:buFont typeface="Arial" panose="020B0604020202020204" pitchFamily="34" charset="0"/>
              <a:buChar char="•"/>
            </a:pPr>
            <a:r>
              <a:rPr lang="sv-SE" dirty="0"/>
              <a:t>Mer information och presentationsmaterial för personcentrerade och sammanhållna vårdförlopp finns på </a:t>
            </a:r>
            <a:r>
              <a:rPr lang="sv-SE" dirty="0">
                <a:hlinkClick r:id="rId2"/>
              </a:rPr>
              <a:t>www.kunskapsstyrningvard.se</a:t>
            </a:r>
            <a:endParaRPr lang="sv-SE" dirty="0"/>
          </a:p>
          <a:p>
            <a:endParaRPr lang="sv-SE" dirty="0"/>
          </a:p>
          <a:p>
            <a:pPr marL="342900" indent="-342900">
              <a:buFont typeface="Arial" panose="020B0604020202020204" pitchFamily="34" charset="0"/>
              <a:buChar char="•"/>
            </a:pPr>
            <a:r>
              <a:rPr lang="sv-SE" dirty="0"/>
              <a:t>Vårdförloppen finns tillgängliga i regionernas gemensamma system för kunskapsstöd </a:t>
            </a:r>
            <a:r>
              <a:rPr lang="sv-SE" dirty="0">
                <a:hlinkClick r:id="rId3"/>
              </a:rPr>
              <a:t>NKK</a:t>
            </a:r>
            <a:endParaRPr lang="sv-SE" dirty="0"/>
          </a:p>
        </p:txBody>
      </p:sp>
      <p:sp>
        <p:nvSpPr>
          <p:cNvPr id="6" name="Rektangel 5"/>
          <p:cNvSpPr/>
          <p:nvPr/>
        </p:nvSpPr>
        <p:spPr>
          <a:xfrm>
            <a:off x="6627053" y="1306742"/>
            <a:ext cx="5036863" cy="39989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6731289" y="4558684"/>
            <a:ext cx="4890095"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Calibri"/>
                <a:ea typeface="+mn-ea"/>
                <a:cs typeface="+mn-cs"/>
                <a:hlinkClick r:id="rId2"/>
              </a:rPr>
              <a:t>LÄNK:</a:t>
            </a:r>
            <a:endParaRPr lang="sv-SE" sz="1100" dirty="0">
              <a:solidFill>
                <a:srgbClr val="000000"/>
              </a:solidFill>
              <a:latin typeface="Calibri"/>
              <a:hlinkClick r:id="rId4"/>
            </a:endParaRPr>
          </a:p>
        </p:txBody>
      </p:sp>
      <p:sp>
        <p:nvSpPr>
          <p:cNvPr id="10" name="textruta 9"/>
          <p:cNvSpPr txBox="1"/>
          <p:nvPr/>
        </p:nvSpPr>
        <p:spPr>
          <a:xfrm>
            <a:off x="6627053" y="1306742"/>
            <a:ext cx="4910325" cy="1564780"/>
          </a:xfrm>
          <a:prstGeom prst="rect">
            <a:avLst/>
          </a:prstGeom>
          <a:noFill/>
        </p:spPr>
        <p:txBody>
          <a:bodyPr wrap="square" rtlCol="0">
            <a:noAutofit/>
          </a:bodyPr>
          <a:lstStyle/>
          <a:p>
            <a:r>
              <a:rPr lang="sv-SE" sz="2400" dirty="0"/>
              <a:t>Filmer</a:t>
            </a:r>
            <a:r>
              <a:rPr lang="sv-SE" sz="1600" dirty="0"/>
              <a:t> </a:t>
            </a:r>
          </a:p>
          <a:p>
            <a:r>
              <a:rPr lang="sv-SE" sz="1600" dirty="0"/>
              <a:t>Beskriver mål och syfte med vårdförloppet utifrån ett patient- och vårdgivarperspektiv. De intervjuade är ordförande respektive patientrepresentant för den nationella arbetsgrupp (NAG) som har tagit fram vårdförloppet.</a:t>
            </a:r>
          </a:p>
        </p:txBody>
      </p:sp>
      <p:sp>
        <p:nvSpPr>
          <p:cNvPr id="8" name="textruta 16">
            <a:extLst>
              <a:ext uri="{FF2B5EF4-FFF2-40B4-BE49-F238E27FC236}">
                <a16:creationId xmlns:a16="http://schemas.microsoft.com/office/drawing/2014/main" id="{EEC1B351-5CB1-FF5C-090A-68F0C5A3ACD9}"/>
              </a:ext>
            </a:extLst>
          </p:cNvPr>
          <p:cNvSpPr txBox="1"/>
          <p:nvPr/>
        </p:nvSpPr>
        <p:spPr>
          <a:xfrm>
            <a:off x="9791700" y="136244"/>
            <a:ext cx="2061943" cy="276999"/>
          </a:xfrm>
          <a:prstGeom prst="rect">
            <a:avLst/>
          </a:prstGeom>
          <a:noFill/>
        </p:spPr>
        <p:txBody>
          <a:bodyPr wrap="square" rtlCol="0">
            <a:spAutoFit/>
          </a:bodyPr>
          <a:lstStyle/>
          <a:p>
            <a:r>
              <a:rPr lang="sv-SE" sz="1200" dirty="0">
                <a:solidFill>
                  <a:schemeClr val="bg1">
                    <a:lumMod val="65000"/>
                  </a:schemeClr>
                </a:solidFill>
              </a:rPr>
              <a:t>Höftledsartros - proteskirurgi</a:t>
            </a:r>
          </a:p>
        </p:txBody>
      </p:sp>
      <p:pic>
        <p:nvPicPr>
          <p:cNvPr id="5" name="Bildobjekt 4">
            <a:extLst>
              <a:ext uri="{FF2B5EF4-FFF2-40B4-BE49-F238E27FC236}">
                <a16:creationId xmlns:a16="http://schemas.microsoft.com/office/drawing/2014/main" id="{9F443BC5-BEA4-4A7E-81DC-59672F54C72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924651" y="3243524"/>
            <a:ext cx="2278336" cy="13151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78549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a:extLst>
              <a:ext uri="{FF2B5EF4-FFF2-40B4-BE49-F238E27FC236}">
                <a16:creationId xmlns:a16="http://schemas.microsoft.com/office/drawing/2014/main" id="{DEE8EDC8-C761-7C47-80B6-45DEEFC874AD}"/>
              </a:ext>
            </a:extLst>
          </p:cNvPr>
          <p:cNvSpPr>
            <a:spLocks noGrp="1"/>
          </p:cNvSpPr>
          <p:nvPr>
            <p:ph type="ctrTitle"/>
          </p:nvPr>
        </p:nvSpPr>
        <p:spPr/>
        <p:txBody>
          <a:bodyPr/>
          <a:lstStyle/>
          <a:p>
            <a:r>
              <a:rPr lang="sv-SE" dirty="0"/>
              <a:t>Regionerna i samverkan</a:t>
            </a:r>
          </a:p>
        </p:txBody>
      </p:sp>
      <p:sp>
        <p:nvSpPr>
          <p:cNvPr id="14" name="Platshållare för text 13">
            <a:extLst>
              <a:ext uri="{FF2B5EF4-FFF2-40B4-BE49-F238E27FC236}">
                <a16:creationId xmlns:a16="http://schemas.microsoft.com/office/drawing/2014/main" id="{478FA9FC-4A68-8B4C-AE38-1074E1489DED}"/>
              </a:ext>
            </a:extLst>
          </p:cNvPr>
          <p:cNvSpPr>
            <a:spLocks noGrp="1"/>
          </p:cNvSpPr>
          <p:nvPr>
            <p:ph type="body" sz="quarter" idx="10"/>
          </p:nvPr>
        </p:nvSpPr>
        <p:spPr>
          <a:xfrm>
            <a:off x="988742" y="1543698"/>
            <a:ext cx="6922359" cy="4035170"/>
          </a:xfrm>
        </p:spPr>
        <p:txBody>
          <a:bodyPr>
            <a:noAutofit/>
          </a:bodyPr>
          <a:lstStyle/>
          <a:p>
            <a:pPr marL="342900" indent="-342900">
              <a:buFont typeface="Arial" panose="020B0604020202020204" pitchFamily="34" charset="0"/>
              <a:buChar char="•"/>
            </a:pPr>
            <a:r>
              <a:rPr lang="sv-SE" sz="2000" dirty="0"/>
              <a:t>Arbetet med vårdförloppen utgår från en överenskommelse mellan staten och Sveriges Kommuner och Regioner (SKR).</a:t>
            </a:r>
          </a:p>
          <a:p>
            <a:pPr marL="342900" indent="-342900">
              <a:buFont typeface="Arial" panose="020B0604020202020204" pitchFamily="34" charset="0"/>
              <a:buChar char="•"/>
            </a:pPr>
            <a:r>
              <a:rPr lang="sv-SE" sz="2000" dirty="0"/>
              <a:t>Regeringen vill med satsningen stödja utvecklingsarbetet i regionerna kring kunskapsstyrning i hälso- och sjukvården. </a:t>
            </a:r>
          </a:p>
          <a:p>
            <a:pPr marL="342900" indent="-342900">
              <a:buFont typeface="Arial" panose="020B0604020202020204" pitchFamily="34" charset="0"/>
              <a:buChar char="•"/>
            </a:pPr>
            <a:r>
              <a:rPr lang="sv-SE" sz="2000" dirty="0"/>
              <a:t>Vårdförloppen tas fram av regionerna inom Nationellt system för kunskapsstyrning Hälso- och sjukvård.</a:t>
            </a:r>
          </a:p>
          <a:p>
            <a:pPr marL="342900" indent="-342900">
              <a:buFont typeface="Arial" panose="020B0604020202020204" pitchFamily="34" charset="0"/>
              <a:buChar char="•"/>
            </a:pPr>
            <a:r>
              <a:rPr lang="sv-SE" sz="2000" dirty="0">
                <a:ea typeface="MS Mincho" panose="02020609040205080304" pitchFamily="49" charset="-128"/>
                <a:cs typeface="Arial" panose="020B0604020202020204" pitchFamily="34" charset="0"/>
              </a:rPr>
              <a:t>Vårdförloppen är primärt ett kunskapsstöd för hälso- och sjukvårdspersonal i det kliniska mötet med patient och närstående</a:t>
            </a:r>
          </a:p>
          <a:p>
            <a:pPr marL="342900" indent="-342900">
              <a:buFont typeface="Arial" panose="020B0604020202020204" pitchFamily="34" charset="0"/>
              <a:buChar char="•"/>
            </a:pPr>
            <a:r>
              <a:rPr lang="sv-SE" sz="2000" dirty="0"/>
              <a:t>Vårdförloppen ska utgå ifrån tillförlitliga och aktuella kunskapsstöd och baseras på bästa tillgängliga kunskap om vård och behandling.</a:t>
            </a:r>
          </a:p>
          <a:p>
            <a:pPr marL="342900" indent="-342900">
              <a:buFont typeface="Arial" panose="020B0604020202020204" pitchFamily="34" charset="0"/>
              <a:buChar char="•"/>
            </a:pPr>
            <a:endParaRPr lang="sv-SE" sz="2000" dirty="0"/>
          </a:p>
          <a:p>
            <a:endParaRPr lang="sv-SE" sz="2000" dirty="0"/>
          </a:p>
        </p:txBody>
      </p:sp>
      <p:pic>
        <p:nvPicPr>
          <p:cNvPr id="4" name="Bildobjekt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894224" y="1624979"/>
            <a:ext cx="4297776" cy="3254705"/>
          </a:xfrm>
          <a:prstGeom prst="rect">
            <a:avLst/>
          </a:prstGeom>
        </p:spPr>
      </p:pic>
    </p:spTree>
    <p:extLst>
      <p:ext uri="{BB962C8B-B14F-4D97-AF65-F5344CB8AC3E}">
        <p14:creationId xmlns:p14="http://schemas.microsoft.com/office/powerpoint/2010/main" val="22612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2" name="think-cell Slide" r:id="rId6" imgW="395" imgH="394" progId="TCLayout.ActiveDocument.1">
                  <p:embed/>
                </p:oleObj>
              </mc:Choice>
              <mc:Fallback>
                <p:oleObj name="think-cell Slide" r:id="rId6"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995181" y="661918"/>
            <a:ext cx="9594591" cy="534626"/>
          </a:xfrm>
        </p:spPr>
        <p:txBody>
          <a:bodyPr>
            <a:noAutofit/>
          </a:bodyPr>
          <a:lstStyle/>
          <a:p>
            <a:r>
              <a:rPr lang="sv-SE" dirty="0">
                <a:solidFill>
                  <a:srgbClr val="5A8695"/>
                </a:solidFill>
              </a:rPr>
              <a:t>Personcentrerat och sammanhållet vårdförlopp Höftledsartros - proteskirurgi</a:t>
            </a:r>
          </a:p>
        </p:txBody>
      </p:sp>
      <p:sp>
        <p:nvSpPr>
          <p:cNvPr id="21" name="Rectangle 20">
            <a:extLst>
              <a:ext uri="{FF2B5EF4-FFF2-40B4-BE49-F238E27FC236}">
                <a16:creationId xmlns:a16="http://schemas.microsoft.com/office/drawing/2014/main" id="{3E0FFD61-48A6-4B7A-BD67-7DC59845871C}"/>
              </a:ext>
            </a:extLst>
          </p:cNvPr>
          <p:cNvSpPr/>
          <p:nvPr/>
        </p:nvSpPr>
        <p:spPr>
          <a:xfrm>
            <a:off x="895252" y="2301714"/>
            <a:ext cx="4326209" cy="3296049"/>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15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Ingång till vårdförloppet</a:t>
            </a:r>
          </a:p>
          <a:p>
            <a:pPr marL="342900" marR="0" lvl="0" indent="-342900" defTabSz="914400" rtl="0" eaLnBrk="1" fontAlgn="auto" latinLnBrk="0" hangingPunct="1">
              <a:spcBef>
                <a:spcPts val="600"/>
              </a:spcBef>
              <a:buClrTx/>
              <a:buSzTx/>
              <a:buFont typeface="Arial" panose="020B0604020202020204" pitchFamily="34" charset="0"/>
              <a:buChar char="•"/>
              <a:tabLst/>
              <a:defRPr/>
            </a:pPr>
            <a:r>
              <a:rPr lang="sv-SE" sz="2000" dirty="0">
                <a:solidFill>
                  <a:srgbClr val="000000"/>
                </a:solidFill>
                <a:latin typeface="Calibri" panose="020F0502020204030204"/>
                <a:ea typeface="Calibri" panose="020F0502020204030204" pitchFamily="34" charset="0"/>
                <a:cs typeface="Arial" panose="020B0604020202020204" pitchFamily="34" charset="0"/>
              </a:rPr>
              <a:t>Sker då beslut tas om remiss till ortopedisk enhet för ställningstagande till proteskirurgi. </a:t>
            </a:r>
          </a:p>
        </p:txBody>
      </p:sp>
      <p:sp>
        <p:nvSpPr>
          <p:cNvPr id="9" name="Rectangle 8">
            <a:extLst>
              <a:ext uri="{FF2B5EF4-FFF2-40B4-BE49-F238E27FC236}">
                <a16:creationId xmlns:a16="http://schemas.microsoft.com/office/drawing/2014/main" id="{B0B07D15-DBC9-4A8D-93AF-5B2C4F8F0C21}"/>
              </a:ext>
            </a:extLst>
          </p:cNvPr>
          <p:cNvSpPr/>
          <p:nvPr/>
        </p:nvSpPr>
        <p:spPr>
          <a:xfrm>
            <a:off x="5563138" y="2301715"/>
            <a:ext cx="5572124" cy="3289460"/>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15000"/>
              </a:lnSpc>
              <a:defRPr/>
            </a:pPr>
            <a:r>
              <a:rPr lang="sv-SE" sz="2000" b="1" dirty="0">
                <a:solidFill>
                  <a:srgbClr val="000000"/>
                </a:solidFill>
                <a:ea typeface="Calibri" panose="020F0502020204030204" pitchFamily="34" charset="0"/>
                <a:cs typeface="Arial" panose="020B0604020202020204" pitchFamily="34" charset="0"/>
              </a:rPr>
              <a:t>Utgång från vårdförloppet</a:t>
            </a:r>
          </a:p>
          <a:p>
            <a:pPr marL="342900" indent="-342900">
              <a:spcBef>
                <a:spcPts val="600"/>
              </a:spcBef>
              <a:buFont typeface="Arial" panose="020B0604020202020204" pitchFamily="34" charset="0"/>
              <a:buChar char="•"/>
            </a:pPr>
            <a:r>
              <a:rPr lang="sv-SE" sz="2000" dirty="0">
                <a:solidFill>
                  <a:srgbClr val="000000"/>
                </a:solidFill>
                <a:latin typeface="Calibri" panose="020F0502020204030204"/>
                <a:ea typeface="Calibri" panose="020F0502020204030204" pitchFamily="34" charset="0"/>
                <a:cs typeface="Arial" panose="020B0604020202020204" pitchFamily="34" charset="0"/>
              </a:rPr>
              <a:t>Remissen till ortopedisk enhet är inte komplett.</a:t>
            </a:r>
          </a:p>
          <a:p>
            <a:pPr marL="342900" indent="-342900">
              <a:spcBef>
                <a:spcPts val="600"/>
              </a:spcBef>
              <a:buFont typeface="Arial" panose="020B0604020202020204" pitchFamily="34" charset="0"/>
              <a:buChar char="•"/>
            </a:pPr>
            <a:r>
              <a:rPr lang="sv-SE" sz="2000" dirty="0">
                <a:solidFill>
                  <a:srgbClr val="000000"/>
                </a:solidFill>
                <a:latin typeface="Calibri" panose="020F0502020204030204"/>
                <a:ea typeface="Calibri" panose="020F0502020204030204" pitchFamily="34" charset="0"/>
                <a:cs typeface="Arial" panose="020B0604020202020204" pitchFamily="34" charset="0"/>
              </a:rPr>
              <a:t>Proteskirurgi bedöms inte indicerad.</a:t>
            </a:r>
          </a:p>
          <a:p>
            <a:pPr marL="342900" indent="-342900">
              <a:spcBef>
                <a:spcPts val="600"/>
              </a:spcBef>
              <a:buFont typeface="Arial" panose="020B0604020202020204" pitchFamily="34" charset="0"/>
              <a:buChar char="•"/>
            </a:pPr>
            <a:r>
              <a:rPr lang="sv-SE" sz="2000" dirty="0">
                <a:solidFill>
                  <a:srgbClr val="000000"/>
                </a:solidFill>
                <a:latin typeface="Calibri" panose="020F0502020204030204"/>
                <a:ea typeface="Calibri" panose="020F0502020204030204" pitchFamily="34" charset="0"/>
                <a:cs typeface="Arial" panose="020B0604020202020204" pitchFamily="34" charset="0"/>
              </a:rPr>
              <a:t>Patienten vill inte bli opererad.</a:t>
            </a:r>
          </a:p>
          <a:p>
            <a:pPr marL="342900" indent="-342900">
              <a:spcBef>
                <a:spcPts val="600"/>
              </a:spcBef>
              <a:buFont typeface="Arial" panose="020B0604020202020204" pitchFamily="34" charset="0"/>
              <a:buChar char="•"/>
            </a:pPr>
            <a:r>
              <a:rPr lang="sv-SE" sz="2000" dirty="0">
                <a:solidFill>
                  <a:srgbClr val="000000"/>
                </a:solidFill>
                <a:latin typeface="Calibri" panose="020F0502020204030204"/>
                <a:ea typeface="Calibri" panose="020F0502020204030204" pitchFamily="34" charset="0"/>
                <a:cs typeface="Arial" panose="020B0604020202020204" pitchFamily="34" charset="0"/>
              </a:rPr>
              <a:t>Rehabiliteringsplanens postoperativa mål är uppfyllda eller bedöms inte kunna uppfyllas med ytterligare rehabiliterande åtgärder. </a:t>
            </a:r>
          </a:p>
          <a:p>
            <a:pPr marL="342900" indent="-342900">
              <a:spcBef>
                <a:spcPts val="600"/>
              </a:spcBef>
              <a:buFont typeface="Arial" panose="020B0604020202020204" pitchFamily="34" charset="0"/>
              <a:buChar char="•"/>
            </a:pPr>
            <a:r>
              <a:rPr lang="sv-SE" sz="2000" dirty="0">
                <a:solidFill>
                  <a:srgbClr val="000000"/>
                </a:solidFill>
                <a:latin typeface="Calibri" panose="020F0502020204030204"/>
                <a:ea typeface="Calibri" panose="020F0502020204030204" pitchFamily="34" charset="0"/>
                <a:cs typeface="Arial" panose="020B0604020202020204" pitchFamily="34" charset="0"/>
              </a:rPr>
              <a:t>Oönskad händelse inträffar som kräver behandling utanför detta vårdförlopp. </a:t>
            </a:r>
          </a:p>
        </p:txBody>
      </p:sp>
      <p:sp>
        <p:nvSpPr>
          <p:cNvPr id="2" name="Rektangel 1"/>
          <p:cNvSpPr/>
          <p:nvPr/>
        </p:nvSpPr>
        <p:spPr>
          <a:xfrm>
            <a:off x="895252" y="1260236"/>
            <a:ext cx="10102942" cy="1107996"/>
          </a:xfrm>
          <a:prstGeom prst="rect">
            <a:avLst/>
          </a:prstGeom>
        </p:spPr>
        <p:txBody>
          <a:bodyPr wrap="square">
            <a:spAutoFit/>
          </a:bodyPr>
          <a:lstStyle/>
          <a:p>
            <a:r>
              <a:rPr lang="sv-SE" sz="1600" i="1" dirty="0"/>
              <a:t>Vårdförloppet inleds vid beslut om att remittera patienten för ställningstagande till proteskirurgi och avslutas efter genomförd postoperativ rehabilitering. Innan ingång till vårdförloppet sker, ska patienten ha fått vård enligt personcentrerat och sammanhållet vårdförlopp Höftledsartros – primärvård.</a:t>
            </a:r>
            <a:endParaRPr kumimoji="0" lang="sv-SE" sz="1600" b="0" i="1" u="none" strike="noStrike" kern="1200" cap="none" spc="0" normalizeH="0" baseline="0" noProof="0" dirty="0">
              <a:ln>
                <a:noFill/>
              </a:ln>
              <a:effectLst/>
              <a:uLnTx/>
              <a:uFillTx/>
              <a:latin typeface="Calibri" panose="020F0502020204030204"/>
              <a:ea typeface="Calibri" panose="020F0502020204030204" pitchFamily="34" charset="0"/>
              <a:cs typeface="Arial" panose="020B0604020202020204" pitchFamily="34" charset="0"/>
            </a:endParaRPr>
          </a:p>
          <a:p>
            <a:endParaRPr lang="sv-SE" dirty="0">
              <a:solidFill>
                <a:schemeClr val="accent1"/>
              </a:solidFill>
            </a:endParaRPr>
          </a:p>
        </p:txBody>
      </p:sp>
      <p:sp>
        <p:nvSpPr>
          <p:cNvPr id="5" name="Pil: höger 4">
            <a:extLst>
              <a:ext uri="{FF2B5EF4-FFF2-40B4-BE49-F238E27FC236}">
                <a16:creationId xmlns:a16="http://schemas.microsoft.com/office/drawing/2014/main" id="{B1AC4645-95C5-41BC-9FFF-AB3274D5F7B4}"/>
              </a:ext>
            </a:extLst>
          </p:cNvPr>
          <p:cNvSpPr/>
          <p:nvPr/>
        </p:nvSpPr>
        <p:spPr>
          <a:xfrm>
            <a:off x="149840" y="2301714"/>
            <a:ext cx="708508" cy="3422945"/>
          </a:xfrm>
          <a:prstGeom prst="rightArrow">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il: höger 10">
            <a:extLst>
              <a:ext uri="{FF2B5EF4-FFF2-40B4-BE49-F238E27FC236}">
                <a16:creationId xmlns:a16="http://schemas.microsoft.com/office/drawing/2014/main" id="{DF41519B-204C-4209-98D9-9E88628AB470}"/>
              </a:ext>
            </a:extLst>
          </p:cNvPr>
          <p:cNvSpPr/>
          <p:nvPr/>
        </p:nvSpPr>
        <p:spPr>
          <a:xfrm>
            <a:off x="11135262" y="2174818"/>
            <a:ext cx="764817" cy="3422945"/>
          </a:xfrm>
          <a:prstGeom prst="rightArrow">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11782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71613C-CBD5-B28D-8161-E987B51334E3}"/>
              </a:ext>
            </a:extLst>
          </p:cNvPr>
          <p:cNvSpPr/>
          <p:nvPr/>
        </p:nvSpPr>
        <p:spPr>
          <a:xfrm>
            <a:off x="637600" y="2192131"/>
            <a:ext cx="11007383" cy="34881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sv-SE" sz="1800"/>
          </a:p>
        </p:txBody>
      </p:sp>
      <p:grpSp>
        <p:nvGrpSpPr>
          <p:cNvPr id="22" name="Group 21">
            <a:extLst>
              <a:ext uri="{FF2B5EF4-FFF2-40B4-BE49-F238E27FC236}">
                <a16:creationId xmlns:a16="http://schemas.microsoft.com/office/drawing/2014/main" id="{3A79E476-24AA-D3C8-C795-A9E0CC4D0323}"/>
              </a:ext>
            </a:extLst>
          </p:cNvPr>
          <p:cNvGrpSpPr/>
          <p:nvPr/>
        </p:nvGrpSpPr>
        <p:grpSpPr>
          <a:xfrm>
            <a:off x="5950362" y="2877655"/>
            <a:ext cx="5489022" cy="2483972"/>
            <a:chOff x="5967685" y="1871255"/>
            <a:chExt cx="5144128" cy="1886400"/>
          </a:xfrm>
        </p:grpSpPr>
        <p:pic>
          <p:nvPicPr>
            <p:cNvPr id="16" name="Graphic 15" descr="Sling with solid fill">
              <a:extLst>
                <a:ext uri="{FF2B5EF4-FFF2-40B4-BE49-F238E27FC236}">
                  <a16:creationId xmlns:a16="http://schemas.microsoft.com/office/drawing/2014/main" id="{C2D93FF4-3FF5-1572-DC04-B53D567FD6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67685" y="2366945"/>
              <a:ext cx="914400" cy="914400"/>
            </a:xfrm>
            <a:prstGeom prst="rect">
              <a:avLst/>
            </a:prstGeom>
          </p:spPr>
        </p:pic>
        <p:sp>
          <p:nvSpPr>
            <p:cNvPr id="17" name="Speech Bubble: Rectangle with Corners Rounded 16">
              <a:extLst>
                <a:ext uri="{FF2B5EF4-FFF2-40B4-BE49-F238E27FC236}">
                  <a16:creationId xmlns:a16="http://schemas.microsoft.com/office/drawing/2014/main" id="{BC0E160C-7604-C1B1-55BA-3072395D380A}"/>
                </a:ext>
              </a:extLst>
            </p:cNvPr>
            <p:cNvSpPr/>
            <p:nvPr/>
          </p:nvSpPr>
          <p:spPr>
            <a:xfrm>
              <a:off x="7073154" y="1871255"/>
              <a:ext cx="4038659" cy="1886400"/>
            </a:xfrm>
            <a:prstGeom prst="wedgeRoundRectCallout">
              <a:avLst>
                <a:gd name="adj1" fmla="val -57432"/>
                <a:gd name="adj2" fmla="val -8008"/>
                <a:gd name="adj3" fmla="val 16667"/>
              </a:avLst>
            </a:prstGeom>
            <a:solidFill>
              <a:srgbClr val="D1EB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rtlCol="0" anchor="ctr"/>
            <a:lstStyle/>
            <a:p>
              <a:pPr marL="285750" indent="-285750">
                <a:lnSpc>
                  <a:spcPct val="150000"/>
                </a:lnSpc>
                <a:buFont typeface="Arial" panose="020B0604020202020204" pitchFamily="34" charset="0"/>
                <a:buChar char="•"/>
              </a:pPr>
              <a:r>
                <a:rPr lang="sv-SE" sz="1600" dirty="0">
                  <a:solidFill>
                    <a:schemeClr val="tx1"/>
                  </a:solidFill>
                </a:rPr>
                <a:t>Lång väntetid</a:t>
              </a:r>
            </a:p>
            <a:p>
              <a:pPr marL="285750" indent="-285750">
                <a:lnSpc>
                  <a:spcPct val="150000"/>
                </a:lnSpc>
                <a:buFont typeface="Arial" panose="020B0604020202020204" pitchFamily="34" charset="0"/>
                <a:buChar char="•"/>
              </a:pPr>
              <a:r>
                <a:rPr lang="sv-SE" sz="1600" dirty="0">
                  <a:solidFill>
                    <a:schemeClr val="tx1"/>
                  </a:solidFill>
                </a:rPr>
                <a:t>Bristfällig information</a:t>
              </a:r>
            </a:p>
            <a:p>
              <a:pPr marL="285750" indent="-285750">
                <a:lnSpc>
                  <a:spcPct val="150000"/>
                </a:lnSpc>
                <a:buFont typeface="Arial" panose="020B0604020202020204" pitchFamily="34" charset="0"/>
                <a:buChar char="•"/>
              </a:pPr>
              <a:r>
                <a:rPr lang="sv-SE" sz="1600" dirty="0">
                  <a:solidFill>
                    <a:schemeClr val="tx1"/>
                  </a:solidFill>
                </a:rPr>
                <a:t>Ojämlik vård</a:t>
              </a:r>
            </a:p>
            <a:p>
              <a:pPr marL="285750" indent="-285750">
                <a:lnSpc>
                  <a:spcPct val="150000"/>
                </a:lnSpc>
                <a:buFont typeface="Arial" panose="020B0604020202020204" pitchFamily="34" charset="0"/>
                <a:buChar char="•"/>
              </a:pPr>
              <a:r>
                <a:rPr lang="sv-SE" sz="1600" dirty="0">
                  <a:solidFill>
                    <a:schemeClr val="tx1"/>
                  </a:solidFill>
                </a:rPr>
                <a:t>Omställning till hälsosamma levnadsvanor</a:t>
              </a:r>
            </a:p>
          </p:txBody>
        </p:sp>
      </p:grpSp>
      <p:sp>
        <p:nvSpPr>
          <p:cNvPr id="19" name="TextBox 18">
            <a:extLst>
              <a:ext uri="{FF2B5EF4-FFF2-40B4-BE49-F238E27FC236}">
                <a16:creationId xmlns:a16="http://schemas.microsoft.com/office/drawing/2014/main" id="{DE0AE6D0-5D2A-1C53-1673-F921E759F833}"/>
              </a:ext>
            </a:extLst>
          </p:cNvPr>
          <p:cNvSpPr txBox="1"/>
          <p:nvPr/>
        </p:nvSpPr>
        <p:spPr>
          <a:xfrm>
            <a:off x="829684" y="2331516"/>
            <a:ext cx="2800375" cy="343367"/>
          </a:xfrm>
          <a:prstGeom prst="rect">
            <a:avLst/>
          </a:prstGeom>
          <a:noFill/>
        </p:spPr>
        <p:txBody>
          <a:bodyPr wrap="square">
            <a:spAutoFit/>
          </a:bodyPr>
          <a:lstStyle/>
          <a:p>
            <a:r>
              <a:rPr lang="sv-SE" sz="1600" b="1" i="1" dirty="0">
                <a:solidFill>
                  <a:schemeClr val="bg1"/>
                </a:solidFill>
              </a:rPr>
              <a:t>Huvudsakliga anledningar</a:t>
            </a:r>
            <a:endParaRPr lang="en-SE" sz="1600" b="1" i="1" dirty="0">
              <a:solidFill>
                <a:schemeClr val="bg1"/>
              </a:solidFill>
            </a:endParaRPr>
          </a:p>
        </p:txBody>
      </p:sp>
      <p:sp>
        <p:nvSpPr>
          <p:cNvPr id="20" name="TextBox 19">
            <a:extLst>
              <a:ext uri="{FF2B5EF4-FFF2-40B4-BE49-F238E27FC236}">
                <a16:creationId xmlns:a16="http://schemas.microsoft.com/office/drawing/2014/main" id="{39F44DDA-7EAD-E3B5-5EEE-91A2C8E1C5B5}"/>
              </a:ext>
            </a:extLst>
          </p:cNvPr>
          <p:cNvSpPr txBox="1"/>
          <p:nvPr/>
        </p:nvSpPr>
        <p:spPr>
          <a:xfrm>
            <a:off x="7129948" y="2331516"/>
            <a:ext cx="2800375" cy="348886"/>
          </a:xfrm>
          <a:prstGeom prst="rect">
            <a:avLst/>
          </a:prstGeom>
          <a:noFill/>
        </p:spPr>
        <p:txBody>
          <a:bodyPr wrap="square">
            <a:spAutoFit/>
          </a:bodyPr>
          <a:lstStyle/>
          <a:p>
            <a:r>
              <a:rPr lang="sv-SE" sz="1600" b="1" i="1" dirty="0">
                <a:solidFill>
                  <a:schemeClr val="bg1"/>
                </a:solidFill>
              </a:rPr>
              <a:t>Patientupplevda utmaningar</a:t>
            </a:r>
            <a:endParaRPr lang="en-SE" sz="1600" b="1" i="1" dirty="0">
              <a:solidFill>
                <a:schemeClr val="bg1"/>
              </a:solidFill>
            </a:endParaRPr>
          </a:p>
        </p:txBody>
      </p:sp>
      <p:grpSp>
        <p:nvGrpSpPr>
          <p:cNvPr id="9" name="Group 8">
            <a:extLst>
              <a:ext uri="{FF2B5EF4-FFF2-40B4-BE49-F238E27FC236}">
                <a16:creationId xmlns:a16="http://schemas.microsoft.com/office/drawing/2014/main" id="{034F3377-14D6-5DB4-6AA3-DCD7CAEECBF7}"/>
              </a:ext>
            </a:extLst>
          </p:cNvPr>
          <p:cNvGrpSpPr/>
          <p:nvPr/>
        </p:nvGrpSpPr>
        <p:grpSpPr>
          <a:xfrm>
            <a:off x="747400" y="2830645"/>
            <a:ext cx="4225669" cy="2693081"/>
            <a:chOff x="1091643" y="1752006"/>
            <a:chExt cx="3960156" cy="2045204"/>
          </a:xfrm>
        </p:grpSpPr>
        <p:sp>
          <p:nvSpPr>
            <p:cNvPr id="10" name="Rectangle 9">
              <a:extLst>
                <a:ext uri="{FF2B5EF4-FFF2-40B4-BE49-F238E27FC236}">
                  <a16:creationId xmlns:a16="http://schemas.microsoft.com/office/drawing/2014/main" id="{79930972-1CA5-2FDC-ACE5-52FFA9E47B1C}"/>
                </a:ext>
              </a:extLst>
            </p:cNvPr>
            <p:cNvSpPr/>
            <p:nvPr/>
          </p:nvSpPr>
          <p:spPr>
            <a:xfrm>
              <a:off x="1101710" y="1752006"/>
              <a:ext cx="3950089" cy="467093"/>
            </a:xfrm>
            <a:prstGeom prst="rect">
              <a:avLst/>
            </a:prstGeom>
            <a:solidFill>
              <a:srgbClr val="D1EB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rtlCol="0" anchor="ctr"/>
            <a:lstStyle/>
            <a:p>
              <a:pPr marL="285750" indent="-285750">
                <a:buFont typeface="Arial" panose="020B0604020202020204" pitchFamily="34" charset="0"/>
                <a:buChar char="•"/>
              </a:pPr>
              <a:r>
                <a:rPr lang="sv-SE" sz="1600" dirty="0">
                  <a:solidFill>
                    <a:schemeClr val="tx1"/>
                  </a:solidFill>
                </a:rPr>
                <a:t>Skillnader i väntetid till ortopedisk kirurgi </a:t>
              </a:r>
            </a:p>
          </p:txBody>
        </p:sp>
        <p:sp>
          <p:nvSpPr>
            <p:cNvPr id="11" name="Rectangle 10">
              <a:extLst>
                <a:ext uri="{FF2B5EF4-FFF2-40B4-BE49-F238E27FC236}">
                  <a16:creationId xmlns:a16="http://schemas.microsoft.com/office/drawing/2014/main" id="{D54CF40B-502A-638C-1CED-6E074E051E35}"/>
                </a:ext>
              </a:extLst>
            </p:cNvPr>
            <p:cNvSpPr/>
            <p:nvPr/>
          </p:nvSpPr>
          <p:spPr>
            <a:xfrm>
              <a:off x="1101710" y="2278942"/>
              <a:ext cx="3950089" cy="467093"/>
            </a:xfrm>
            <a:prstGeom prst="rect">
              <a:avLst/>
            </a:prstGeom>
            <a:solidFill>
              <a:srgbClr val="D1EB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rtlCol="0" anchor="ctr"/>
            <a:lstStyle/>
            <a:p>
              <a:pPr marL="285750" indent="-285750">
                <a:buFont typeface="Arial" panose="020B0604020202020204" pitchFamily="34" charset="0"/>
                <a:buChar char="•"/>
              </a:pPr>
              <a:r>
                <a:rPr lang="sv-SE" sz="1600" dirty="0">
                  <a:solidFill>
                    <a:schemeClr val="tx1"/>
                  </a:solidFill>
                </a:rPr>
                <a:t>Incidensen för höftproteskirurgi varierar mellan regionerna</a:t>
              </a:r>
            </a:p>
          </p:txBody>
        </p:sp>
        <p:sp>
          <p:nvSpPr>
            <p:cNvPr id="14" name="Rectangle 13">
              <a:extLst>
                <a:ext uri="{FF2B5EF4-FFF2-40B4-BE49-F238E27FC236}">
                  <a16:creationId xmlns:a16="http://schemas.microsoft.com/office/drawing/2014/main" id="{1D7E8217-9E34-E573-DE9D-247CF39211FB}"/>
                </a:ext>
              </a:extLst>
            </p:cNvPr>
            <p:cNvSpPr/>
            <p:nvPr/>
          </p:nvSpPr>
          <p:spPr>
            <a:xfrm>
              <a:off x="1091643" y="3330117"/>
              <a:ext cx="3950089" cy="467093"/>
            </a:xfrm>
            <a:prstGeom prst="rect">
              <a:avLst/>
            </a:prstGeom>
            <a:solidFill>
              <a:srgbClr val="D1EB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rtlCol="0" anchor="ctr"/>
            <a:lstStyle/>
            <a:p>
              <a:pPr marL="285750" indent="-285750">
                <a:buFont typeface="Arial" panose="020B0604020202020204" pitchFamily="34" charset="0"/>
                <a:buChar char="•"/>
              </a:pPr>
              <a:r>
                <a:rPr lang="sv-SE" sz="1600" dirty="0">
                  <a:solidFill>
                    <a:schemeClr val="tx1"/>
                  </a:solidFill>
                </a:rPr>
                <a:t>Nationella riktlinjer för operationsmetod, protestyper och rehabilitering saknas</a:t>
              </a:r>
            </a:p>
          </p:txBody>
        </p:sp>
        <p:sp>
          <p:nvSpPr>
            <p:cNvPr id="18" name="Rectangle 17">
              <a:extLst>
                <a:ext uri="{FF2B5EF4-FFF2-40B4-BE49-F238E27FC236}">
                  <a16:creationId xmlns:a16="http://schemas.microsoft.com/office/drawing/2014/main" id="{F76F9012-2668-C76A-C354-8511FE59E2CC}"/>
                </a:ext>
              </a:extLst>
            </p:cNvPr>
            <p:cNvSpPr/>
            <p:nvPr/>
          </p:nvSpPr>
          <p:spPr>
            <a:xfrm>
              <a:off x="1091643" y="2803181"/>
              <a:ext cx="3950089" cy="467093"/>
            </a:xfrm>
            <a:prstGeom prst="rect">
              <a:avLst/>
            </a:prstGeom>
            <a:solidFill>
              <a:srgbClr val="D1EB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rtlCol="0" anchor="ctr"/>
            <a:lstStyle/>
            <a:p>
              <a:pPr marL="285750" indent="-285750">
                <a:buFont typeface="Arial" panose="020B0604020202020204" pitchFamily="34" charset="0"/>
                <a:buChar char="•"/>
              </a:pPr>
              <a:r>
                <a:rPr lang="sv-SE" sz="1600" dirty="0">
                  <a:solidFill>
                    <a:schemeClr val="tx1"/>
                  </a:solidFill>
                </a:rPr>
                <a:t>Stöd för smidig övergång mellan primärvård och specialistvård </a:t>
              </a:r>
            </a:p>
          </p:txBody>
        </p:sp>
      </p:grpSp>
      <p:sp>
        <p:nvSpPr>
          <p:cNvPr id="21" name="Rubrik 1">
            <a:extLst>
              <a:ext uri="{FF2B5EF4-FFF2-40B4-BE49-F238E27FC236}">
                <a16:creationId xmlns:a16="http://schemas.microsoft.com/office/drawing/2014/main" id="{74B9DE36-0638-F724-E7B9-AA69FB78D640}"/>
              </a:ext>
            </a:extLst>
          </p:cNvPr>
          <p:cNvSpPr>
            <a:spLocks noGrp="1"/>
          </p:cNvSpPr>
          <p:nvPr>
            <p:ph type="ctrTitle"/>
          </p:nvPr>
        </p:nvSpPr>
        <p:spPr>
          <a:xfrm>
            <a:off x="650343" y="430502"/>
            <a:ext cx="9144000" cy="609793"/>
          </a:xfrm>
        </p:spPr>
        <p:txBody>
          <a:bodyPr>
            <a:normAutofit fontScale="90000"/>
          </a:bodyPr>
          <a:lstStyle/>
          <a:p>
            <a:r>
              <a:rPr lang="sv-SE" dirty="0"/>
              <a:t>Varför ett vårdförlopp är framtaget för höftledsartros - proteskirurgi</a:t>
            </a:r>
            <a:endParaRPr lang="sv-SE" dirty="0">
              <a:highlight>
                <a:srgbClr val="FFFF00"/>
              </a:highlight>
            </a:endParaRPr>
          </a:p>
        </p:txBody>
      </p:sp>
      <p:grpSp>
        <p:nvGrpSpPr>
          <p:cNvPr id="2" name="Grupp 1">
            <a:extLst>
              <a:ext uri="{FF2B5EF4-FFF2-40B4-BE49-F238E27FC236}">
                <a16:creationId xmlns:a16="http://schemas.microsoft.com/office/drawing/2014/main" id="{B0DF8E38-7EA9-4942-8699-C4C48E62AFB7}"/>
              </a:ext>
            </a:extLst>
          </p:cNvPr>
          <p:cNvGrpSpPr/>
          <p:nvPr/>
        </p:nvGrpSpPr>
        <p:grpSpPr>
          <a:xfrm>
            <a:off x="637600" y="1177725"/>
            <a:ext cx="10968918" cy="940212"/>
            <a:chOff x="676065" y="1251919"/>
            <a:chExt cx="10853196" cy="843713"/>
          </a:xfrm>
        </p:grpSpPr>
        <p:sp>
          <p:nvSpPr>
            <p:cNvPr id="5" name="Rectangle 4">
              <a:extLst>
                <a:ext uri="{FF2B5EF4-FFF2-40B4-BE49-F238E27FC236}">
                  <a16:creationId xmlns:a16="http://schemas.microsoft.com/office/drawing/2014/main" id="{C9D76F85-BE9B-49F2-A4E8-39FD8559691C}"/>
                </a:ext>
              </a:extLst>
            </p:cNvPr>
            <p:cNvSpPr/>
            <p:nvPr/>
          </p:nvSpPr>
          <p:spPr>
            <a:xfrm>
              <a:off x="676065" y="1251919"/>
              <a:ext cx="10853196" cy="843713"/>
            </a:xfrm>
            <a:prstGeom prst="rect">
              <a:avLst/>
            </a:prstGeom>
            <a:solidFill>
              <a:srgbClr val="D1EB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rtlCol="0" anchor="ctr"/>
            <a:lstStyle/>
            <a:p>
              <a:pPr marR="0" lvl="0" algn="l" defTabSz="914400" rtl="0" eaLnBrk="1" fontAlgn="auto" latinLnBrk="0" hangingPunct="1">
                <a:lnSpc>
                  <a:spcPct val="100000"/>
                </a:lnSpc>
                <a:spcBef>
                  <a:spcPts val="0"/>
                </a:spcBef>
                <a:spcAft>
                  <a:spcPts val="0"/>
                </a:spcAft>
                <a:buClrTx/>
                <a:buSzTx/>
                <a:tabLst/>
                <a:defRPr/>
              </a:pPr>
              <a:r>
                <a:rPr kumimoji="0" lang="sv-SE" b="0" i="1" u="none" strike="noStrike" kern="1200" cap="none" spc="0" normalizeH="0" baseline="0" noProof="0" dirty="0">
                  <a:ln>
                    <a:noFill/>
                  </a:ln>
                  <a:solidFill>
                    <a:srgbClr val="000000"/>
                  </a:solidFill>
                  <a:effectLst/>
                  <a:uLnTx/>
                  <a:uFillTx/>
                  <a:latin typeface="Calibri" panose="020F0502020204030204"/>
                  <a:ea typeface="+mn-ea"/>
                  <a:cs typeface="+mn-cs"/>
                </a:rPr>
                <a:t>               Årligen utförs knappt 20 000 totala höftprotesoperationer och den vanligaste orsaken </a:t>
              </a:r>
              <a:r>
                <a:rPr lang="sv-SE" i="1" dirty="0">
                  <a:solidFill>
                    <a:srgbClr val="000000"/>
                  </a:solidFill>
                  <a:latin typeface="Calibri" panose="020F0502020204030204"/>
                </a:rPr>
                <a:t>är</a:t>
              </a:r>
              <a:r>
                <a:rPr kumimoji="0" lang="sv-SE" b="0" i="1" u="none" strike="noStrike" kern="1200" cap="none" spc="0" normalizeH="0" baseline="0" noProof="0" dirty="0">
                  <a:ln>
                    <a:noFill/>
                  </a:ln>
                  <a:solidFill>
                    <a:srgbClr val="000000"/>
                  </a:solidFill>
                  <a:effectLst/>
                  <a:uLnTx/>
                  <a:uFillTx/>
                  <a:latin typeface="Calibri" panose="020F0502020204030204"/>
                  <a:ea typeface="+mn-ea"/>
                  <a:cs typeface="+mn-cs"/>
                </a:rPr>
                <a:t> primär artros. </a:t>
              </a:r>
            </a:p>
          </p:txBody>
        </p:sp>
        <p:pic>
          <p:nvPicPr>
            <p:cNvPr id="23" name="Graphic 5" descr="Information with solid fill">
              <a:extLst>
                <a:ext uri="{FF2B5EF4-FFF2-40B4-BE49-F238E27FC236}">
                  <a16:creationId xmlns:a16="http://schemas.microsoft.com/office/drawing/2014/main" id="{E6A4ACD5-C71D-4FB3-B961-8628BB32A3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8674" y="1308735"/>
              <a:ext cx="730080" cy="730080"/>
            </a:xfrm>
            <a:prstGeom prst="rect">
              <a:avLst/>
            </a:prstGeom>
          </p:spPr>
        </p:pic>
      </p:grpSp>
    </p:spTree>
    <p:extLst>
      <p:ext uri="{BB962C8B-B14F-4D97-AF65-F5344CB8AC3E}">
        <p14:creationId xmlns:p14="http://schemas.microsoft.com/office/powerpoint/2010/main" val="3288890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a:xfrm>
            <a:off x="409192" y="413243"/>
            <a:ext cx="9962793" cy="609793"/>
          </a:xfrm>
        </p:spPr>
        <p:txBody>
          <a:bodyPr>
            <a:noAutofit/>
          </a:bodyPr>
          <a:lstStyle/>
          <a:p>
            <a:r>
              <a:rPr lang="sv-SE" sz="2800" dirty="0"/>
              <a:t>Vårdförloppet utgår från tillförlitliga och aktuella kunskapsstöd och baseras på bästa tillgängliga kunskap</a:t>
            </a:r>
          </a:p>
        </p:txBody>
      </p:sp>
      <p:sp>
        <p:nvSpPr>
          <p:cNvPr id="6" name="Platshållare för text 4"/>
          <p:cNvSpPr>
            <a:spLocks noGrp="1"/>
          </p:cNvSpPr>
          <p:nvPr>
            <p:ph type="body" sz="quarter" idx="10"/>
          </p:nvPr>
        </p:nvSpPr>
        <p:spPr>
          <a:xfrm>
            <a:off x="345663" y="1430232"/>
            <a:ext cx="8658573" cy="5014525"/>
          </a:xfrm>
          <a:solidFill>
            <a:schemeClr val="accent1">
              <a:lumMod val="20000"/>
              <a:lumOff val="80000"/>
            </a:schemeClr>
          </a:solidFill>
          <a:effectLst>
            <a:outerShdw blurRad="50800" dist="38100" dir="2700000" algn="tl" rotWithShape="0">
              <a:prstClr val="black">
                <a:alpha val="40000"/>
              </a:prstClr>
            </a:outerShdw>
          </a:effectLst>
        </p:spPr>
        <p:txBody>
          <a:bodyPr tIns="90000">
            <a:normAutofit fontScale="85000" lnSpcReduction="20000"/>
          </a:bodyPr>
          <a:lstStyle/>
          <a:p>
            <a:pPr algn="l"/>
            <a:endParaRPr lang="sv-SE" sz="1800" b="0" i="0" u="none" strike="noStrike" baseline="0" dirty="0">
              <a:solidFill>
                <a:srgbClr val="000000"/>
              </a:solidFill>
              <a:latin typeface="Symbol" panose="05050102010706020507" pitchFamily="18" charset="2"/>
            </a:endParaRP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A clinical practice guideline for physical therapy in patients with hip or knee osteoarthritis, Royal Dutch Society for Physical Therapy (KNGF), Netherlands </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Consensus statement for perioperative care in total hip replacement and total knee replacement surgery: Enhanced Recovery After Surgery (ERAS®) Society recommendations. Acta </a:t>
            </a:r>
            <a:r>
              <a:rPr lang="en-US" sz="1800" b="0" i="0" u="none" strike="noStrike" baseline="0" dirty="0" err="1">
                <a:solidFill>
                  <a:srgbClr val="000000"/>
                </a:solidFill>
                <a:latin typeface="Calibri" panose="020F0502020204030204" pitchFamily="34" charset="0"/>
              </a:rPr>
              <a:t>orthopaedica</a:t>
            </a:r>
            <a:r>
              <a:rPr lang="en-US" sz="1800" b="0" i="0" u="none" strike="noStrike" baseline="0" dirty="0">
                <a:solidFill>
                  <a:srgbClr val="000000"/>
                </a:solidFill>
                <a:latin typeface="Calibri" panose="020F0502020204030204" pitchFamily="34" charset="0"/>
              </a:rPr>
              <a:t>, 2020</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Dutch guideline on total hip prosthesis, The Dutch Orthopaedic Association, Netherlands  </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Joint replacement (primary): hip, knee and shoulder, National Institute for Health and Care Excellence (NICE) guideline 2020, United Kingdom</a:t>
            </a:r>
          </a:p>
          <a:p>
            <a:pPr marL="285750" indent="-285750">
              <a:buFont typeface="Arial" panose="020B0604020202020204" pitchFamily="34" charset="0"/>
              <a:buChar char="•"/>
            </a:pPr>
            <a:r>
              <a:rPr lang="sv-SE" sz="1800" b="0" i="0" u="none" strike="noStrike" baseline="0" dirty="0">
                <a:solidFill>
                  <a:srgbClr val="000000"/>
                </a:solidFill>
                <a:latin typeface="Calibri" panose="020F0502020204030204" pitchFamily="34" charset="0"/>
              </a:rPr>
              <a:t>Ledplastik vid höftartros, regionalt vårdprogram 2019, Region Stockholm </a:t>
            </a:r>
          </a:p>
          <a:p>
            <a:pPr marL="285750" indent="-285750">
              <a:buFont typeface="Arial" panose="020B0604020202020204" pitchFamily="34" charset="0"/>
              <a:buChar char="•"/>
            </a:pPr>
            <a:r>
              <a:rPr lang="sv-SE" sz="1800" b="0" i="0" u="none" strike="noStrike" baseline="0" dirty="0">
                <a:solidFill>
                  <a:srgbClr val="000000"/>
                </a:solidFill>
                <a:latin typeface="Calibri" panose="020F0502020204030204" pitchFamily="34" charset="0"/>
              </a:rPr>
              <a:t>National klinisk retningslinje for hofteartro</a:t>
            </a:r>
            <a:r>
              <a:rPr lang="sv-SE" sz="1800" dirty="0">
                <a:solidFill>
                  <a:srgbClr val="000000"/>
                </a:solidFill>
                <a:latin typeface="Calibri" panose="020F0502020204030204" pitchFamily="34" charset="0"/>
              </a:rPr>
              <a:t>s</a:t>
            </a:r>
            <a:r>
              <a:rPr lang="sv-SE" sz="1800" b="0" i="0" u="none" strike="noStrike" baseline="0" dirty="0">
                <a:solidFill>
                  <a:srgbClr val="000000"/>
                </a:solidFill>
                <a:latin typeface="Calibri" panose="020F0502020204030204" pitchFamily="34" charset="0"/>
              </a:rPr>
              <a:t>e - ikke-kirurgisk behandling og genoptraening efter total hoftealloplastik 2016, Sundhedsstyrelsen, Danmark </a:t>
            </a:r>
          </a:p>
          <a:p>
            <a:pPr marL="285750" indent="-285750">
              <a:buFont typeface="Arial" panose="020B0604020202020204" pitchFamily="34" charset="0"/>
              <a:buChar char="•"/>
            </a:pPr>
            <a:r>
              <a:rPr lang="sv-SE" sz="1800" b="0" i="0" u="none" strike="noStrike" baseline="0" dirty="0">
                <a:solidFill>
                  <a:srgbClr val="000000"/>
                </a:solidFill>
                <a:latin typeface="Calibri" panose="020F0502020204030204" pitchFamily="34" charset="0"/>
              </a:rPr>
              <a:t>PRISS – ProtesRelaterade Infektioner Ska Stoppas, LÖF  </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Proceedings of the Second International Consensus Meeting on Musculoskeletal Infection, 2018  </a:t>
            </a:r>
          </a:p>
          <a:p>
            <a:pPr marL="285750" indent="-285750">
              <a:buFont typeface="Arial" panose="020B0604020202020204" pitchFamily="34" charset="0"/>
              <a:buChar char="•"/>
            </a:pPr>
            <a:r>
              <a:rPr lang="sv-SE" sz="1800" b="0" i="0" u="none" strike="noStrike" baseline="0" dirty="0">
                <a:solidFill>
                  <a:srgbClr val="000000"/>
                </a:solidFill>
                <a:latin typeface="Calibri" panose="020F0502020204030204" pitchFamily="34" charset="0"/>
              </a:rPr>
              <a:t>Vårdprogram Artros 2016, Södra sjukvårdsregionen </a:t>
            </a:r>
          </a:p>
          <a:p>
            <a:pPr marL="285750" indent="-285750">
              <a:buFont typeface="Arial" panose="020B0604020202020204" pitchFamily="34" charset="0"/>
              <a:buChar char="•"/>
            </a:pPr>
            <a:r>
              <a:rPr lang="sv-SE" sz="1800" b="0" i="0" u="none" strike="noStrike" baseline="0" dirty="0">
                <a:solidFill>
                  <a:srgbClr val="000000"/>
                </a:solidFill>
                <a:latin typeface="Calibri" panose="020F0502020204030204" pitchFamily="34" charset="0"/>
              </a:rPr>
              <a:t>Vårdprogram för led- och skelettinfektioner 2018, </a:t>
            </a:r>
            <a:r>
              <a:rPr lang="sv-SE" sz="1800" b="0" i="0" u="none" strike="noStrike" baseline="0" dirty="0">
                <a:solidFill>
                  <a:srgbClr val="000000"/>
                </a:solidFill>
              </a:rPr>
              <a:t>Svenska Infektionsläkarföreningen</a:t>
            </a:r>
            <a:r>
              <a:rPr lang="sv-SE" sz="1800" b="0" i="0" u="none" strike="noStrike" baseline="0" dirty="0">
                <a:solidFill>
                  <a:srgbClr val="000000"/>
                </a:solidFill>
                <a:latin typeface="Calibri" panose="020F0502020204030204" pitchFamily="34" charset="0"/>
              </a:rPr>
              <a:t> </a:t>
            </a:r>
          </a:p>
          <a:p>
            <a:pPr marL="285750" indent="-285750">
              <a:buFont typeface="Arial" panose="020B0604020202020204" pitchFamily="34" charset="0"/>
              <a:buChar char="•"/>
            </a:pPr>
            <a:r>
              <a:rPr lang="sv-SE" sz="1800" dirty="0">
                <a:solidFill>
                  <a:srgbClr val="000000"/>
                </a:solidFill>
                <a:latin typeface="Calibri" panose="020F0502020204030204" pitchFamily="34" charset="0"/>
              </a:rPr>
              <a:t>Årsrapporter </a:t>
            </a:r>
            <a:r>
              <a:rPr lang="sv-SE" sz="1800" b="0" i="0" u="none" strike="noStrike" baseline="0" dirty="0">
                <a:solidFill>
                  <a:srgbClr val="000000"/>
                </a:solidFill>
                <a:latin typeface="Calibri" panose="020F0502020204030204" pitchFamily="34" charset="0"/>
              </a:rPr>
              <a:t>från Svenska höftprotesregistret </a:t>
            </a:r>
          </a:p>
          <a:p>
            <a:endParaRPr lang="sv-SE" sz="1800" b="0" i="0" u="none" strike="noStrike" baseline="0" dirty="0">
              <a:solidFill>
                <a:srgbClr val="000000"/>
              </a:solidFill>
              <a:latin typeface="Calibri" panose="020F0502020204030204" pitchFamily="34" charset="0"/>
            </a:endParaRPr>
          </a:p>
          <a:p>
            <a:r>
              <a:rPr lang="sv-SE" sz="1800" b="0" i="0" u="none" strike="noStrike" baseline="0" dirty="0">
                <a:solidFill>
                  <a:srgbClr val="000000"/>
                </a:solidFill>
                <a:latin typeface="Calibri" panose="020F0502020204030204" pitchFamily="34" charset="0"/>
              </a:rPr>
              <a:t>Dessutom har granskade vetenskapliga artiklar använts som underlag för vårdförloppet.</a:t>
            </a:r>
          </a:p>
          <a:p>
            <a:pPr marL="285750" indent="-285750">
              <a:buFont typeface="Arial" panose="020B0604020202020204" pitchFamily="34" charset="0"/>
              <a:buChar char="•"/>
            </a:pPr>
            <a:endParaRPr lang="sv-SE" dirty="0">
              <a:solidFill>
                <a:srgbClr val="000000"/>
              </a:solidFill>
              <a:ea typeface="Calibri" panose="020F0502020204030204" pitchFamily="34" charset="0"/>
              <a:cs typeface="Arial" panose="020B0604020202020204" pitchFamily="34" charset="0"/>
            </a:endParaRPr>
          </a:p>
          <a:p>
            <a:endParaRPr lang="sv-SE" dirty="0"/>
          </a:p>
        </p:txBody>
      </p:sp>
      <p:sp>
        <p:nvSpPr>
          <p:cNvPr id="7" name="textruta 16">
            <a:extLst>
              <a:ext uri="{FF2B5EF4-FFF2-40B4-BE49-F238E27FC236}">
                <a16:creationId xmlns:a16="http://schemas.microsoft.com/office/drawing/2014/main" id="{7BCCA063-D264-0B18-25B5-07E81A0C6D24}"/>
              </a:ext>
            </a:extLst>
          </p:cNvPr>
          <p:cNvSpPr txBox="1"/>
          <p:nvPr/>
        </p:nvSpPr>
        <p:spPr>
          <a:xfrm>
            <a:off x="9791700" y="136244"/>
            <a:ext cx="2061943" cy="276999"/>
          </a:xfrm>
          <a:prstGeom prst="rect">
            <a:avLst/>
          </a:prstGeom>
          <a:noFill/>
        </p:spPr>
        <p:txBody>
          <a:bodyPr wrap="square" rtlCol="0">
            <a:spAutoFit/>
          </a:bodyPr>
          <a:lstStyle/>
          <a:p>
            <a:r>
              <a:rPr lang="sv-SE" sz="1200" dirty="0">
                <a:solidFill>
                  <a:schemeClr val="bg1">
                    <a:lumMod val="65000"/>
                  </a:schemeClr>
                </a:solidFill>
              </a:rPr>
              <a:t>Höftledsartros - proteskirurgi</a:t>
            </a:r>
          </a:p>
        </p:txBody>
      </p:sp>
      <p:pic>
        <p:nvPicPr>
          <p:cNvPr id="2" name="Bildobjekt 1">
            <a:extLst>
              <a:ext uri="{FF2B5EF4-FFF2-40B4-BE49-F238E27FC236}">
                <a16:creationId xmlns:a16="http://schemas.microsoft.com/office/drawing/2014/main" id="{D8CEF6DB-A1FF-4540-B580-9201C9D6F500}"/>
              </a:ext>
            </a:extLst>
          </p:cNvPr>
          <p:cNvPicPr>
            <a:picLocks noChangeAspect="1"/>
          </p:cNvPicPr>
          <p:nvPr/>
        </p:nvPicPr>
        <p:blipFill>
          <a:blip r:embed="rId2"/>
          <a:stretch>
            <a:fillRect/>
          </a:stretch>
        </p:blipFill>
        <p:spPr>
          <a:xfrm>
            <a:off x="9302435" y="1937436"/>
            <a:ext cx="2551208" cy="3152775"/>
          </a:xfrm>
          <a:prstGeom prst="rect">
            <a:avLst/>
          </a:prstGeom>
        </p:spPr>
      </p:pic>
    </p:spTree>
    <p:extLst>
      <p:ext uri="{BB962C8B-B14F-4D97-AF65-F5344CB8AC3E}">
        <p14:creationId xmlns:p14="http://schemas.microsoft.com/office/powerpoint/2010/main" val="1706328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normAutofit/>
          </a:bodyPr>
          <a:lstStyle/>
          <a:p>
            <a:r>
              <a:rPr lang="sv-SE" dirty="0"/>
              <a:t>Nulägesbeskrivning ur ett patientperspektiv</a:t>
            </a:r>
          </a:p>
        </p:txBody>
      </p:sp>
      <p:sp>
        <p:nvSpPr>
          <p:cNvPr id="8" name="Platshållare för text 4"/>
          <p:cNvSpPr txBox="1">
            <a:spLocks/>
          </p:cNvSpPr>
          <p:nvPr/>
        </p:nvSpPr>
        <p:spPr>
          <a:xfrm>
            <a:off x="4603004" y="2963280"/>
            <a:ext cx="5407270" cy="792000"/>
          </a:xfrm>
          <a:prstGeom prst="rect">
            <a:avLst/>
          </a:prstGeom>
          <a:solidFill>
            <a:schemeClr val="accent4">
              <a:lumMod val="60000"/>
              <a:lumOff val="40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600"/>
              </a:spcBef>
              <a:buFont typeface="+mj-lt"/>
              <a:buAutoNum type="arabicParenR" startAt="2"/>
              <a:defRPr/>
            </a:pPr>
            <a:r>
              <a:rPr lang="sv-SE" dirty="0">
                <a:solidFill>
                  <a:srgbClr val="000000"/>
                </a:solidFill>
                <a:ea typeface="Calibri" panose="020F0502020204030204" pitchFamily="34" charset="0"/>
                <a:cs typeface="Arial" panose="020B0604020202020204" pitchFamily="34" charset="0"/>
              </a:rPr>
              <a:t>Bristfällig information</a:t>
            </a:r>
          </a:p>
        </p:txBody>
      </p:sp>
      <p:sp>
        <p:nvSpPr>
          <p:cNvPr id="9" name="Platshållare för text 4"/>
          <p:cNvSpPr txBox="1">
            <a:spLocks/>
          </p:cNvSpPr>
          <p:nvPr/>
        </p:nvSpPr>
        <p:spPr>
          <a:xfrm>
            <a:off x="4603005" y="4081252"/>
            <a:ext cx="5407270" cy="792000"/>
          </a:xfrm>
          <a:prstGeom prst="rect">
            <a:avLst/>
          </a:prstGeom>
          <a:solidFill>
            <a:schemeClr val="accent4">
              <a:lumMod val="60000"/>
              <a:lumOff val="40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600"/>
              </a:spcBef>
              <a:buFont typeface="+mj-lt"/>
              <a:buAutoNum type="arabicParenR" startAt="3"/>
              <a:defRPr/>
            </a:pPr>
            <a:r>
              <a:rPr lang="sv-SE" dirty="0">
                <a:solidFill>
                  <a:srgbClr val="000000"/>
                </a:solidFill>
                <a:ea typeface="Calibri" panose="020F0502020204030204" pitchFamily="34" charset="0"/>
                <a:cs typeface="Arial" panose="020B0604020202020204" pitchFamily="34" charset="0"/>
              </a:rPr>
              <a:t>Ojämlik vård</a:t>
            </a:r>
            <a:endParaRPr lang="sv-SE" dirty="0"/>
          </a:p>
        </p:txBody>
      </p:sp>
      <p:sp>
        <p:nvSpPr>
          <p:cNvPr id="10" name="Platshållare för text 4"/>
          <p:cNvSpPr txBox="1">
            <a:spLocks/>
          </p:cNvSpPr>
          <p:nvPr/>
        </p:nvSpPr>
        <p:spPr>
          <a:xfrm>
            <a:off x="4603003" y="5199225"/>
            <a:ext cx="5407270" cy="792000"/>
          </a:xfrm>
          <a:prstGeom prst="rect">
            <a:avLst/>
          </a:prstGeom>
          <a:solidFill>
            <a:schemeClr val="accent4">
              <a:lumMod val="60000"/>
              <a:lumOff val="40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600"/>
              </a:spcBef>
              <a:buFont typeface="+mj-lt"/>
              <a:buAutoNum type="arabicParenR" startAt="4"/>
              <a:defRPr/>
            </a:pPr>
            <a:r>
              <a:rPr lang="sv-SE" dirty="0">
                <a:solidFill>
                  <a:srgbClr val="000000"/>
                </a:solidFill>
                <a:ea typeface="Calibri" panose="020F0502020204030204" pitchFamily="34" charset="0"/>
                <a:cs typeface="Arial" panose="020B0604020202020204" pitchFamily="34" charset="0"/>
              </a:rPr>
              <a:t>Riskfyllda levnadsvanor</a:t>
            </a:r>
            <a:endParaRPr lang="sv-SE" dirty="0"/>
          </a:p>
        </p:txBody>
      </p:sp>
      <p:sp>
        <p:nvSpPr>
          <p:cNvPr id="2" name="Högerpil 1"/>
          <p:cNvSpPr/>
          <p:nvPr/>
        </p:nvSpPr>
        <p:spPr>
          <a:xfrm>
            <a:off x="4296885" y="2101581"/>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Högerpil 11"/>
          <p:cNvSpPr/>
          <p:nvPr/>
        </p:nvSpPr>
        <p:spPr>
          <a:xfrm>
            <a:off x="4296885" y="3245082"/>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Högerpil 13"/>
          <p:cNvSpPr/>
          <p:nvPr/>
        </p:nvSpPr>
        <p:spPr>
          <a:xfrm>
            <a:off x="4296885" y="4340958"/>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Högerpil 14"/>
          <p:cNvSpPr/>
          <p:nvPr/>
        </p:nvSpPr>
        <p:spPr>
          <a:xfrm>
            <a:off x="4296885" y="5484459"/>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text 4"/>
          <p:cNvSpPr>
            <a:spLocks noGrp="1"/>
          </p:cNvSpPr>
          <p:nvPr>
            <p:ph type="body" sz="quarter" idx="10"/>
          </p:nvPr>
        </p:nvSpPr>
        <p:spPr>
          <a:xfrm>
            <a:off x="4603007" y="1845308"/>
            <a:ext cx="5407270" cy="792000"/>
          </a:xfrm>
          <a:solidFill>
            <a:schemeClr val="accent4">
              <a:lumMod val="60000"/>
              <a:lumOff val="40000"/>
            </a:schemeClr>
          </a:solidFill>
        </p:spPr>
        <p:txBody>
          <a:bodyPr>
            <a:noAutofit/>
          </a:bodyPr>
          <a:lstStyle/>
          <a:p>
            <a:pPr marL="457200" indent="-457200">
              <a:lnSpc>
                <a:spcPct val="100000"/>
              </a:lnSpc>
              <a:spcBef>
                <a:spcPts val="600"/>
              </a:spcBef>
              <a:buFont typeface="+mj-lt"/>
              <a:buAutoNum type="arabicParenR"/>
              <a:defRPr/>
            </a:pPr>
            <a:r>
              <a:rPr lang="sv-SE" dirty="0">
                <a:solidFill>
                  <a:srgbClr val="000000"/>
                </a:solidFill>
                <a:ea typeface="Calibri" panose="020F0502020204030204" pitchFamily="34" charset="0"/>
                <a:cs typeface="Arial" panose="020B0604020202020204" pitchFamily="34" charset="0"/>
              </a:rPr>
              <a:t>Lång väntetid</a:t>
            </a:r>
            <a:endParaRPr lang="sv-SE" dirty="0"/>
          </a:p>
          <a:p>
            <a:pPr lvl="0">
              <a:lnSpc>
                <a:spcPct val="100000"/>
              </a:lnSpc>
              <a:spcBef>
                <a:spcPts val="600"/>
              </a:spcBef>
              <a:defRPr/>
            </a:pPr>
            <a:endParaRPr lang="sv-SE" sz="1600" dirty="0"/>
          </a:p>
        </p:txBody>
      </p:sp>
      <p:sp>
        <p:nvSpPr>
          <p:cNvPr id="17" name="textruta 16"/>
          <p:cNvSpPr txBox="1"/>
          <p:nvPr/>
        </p:nvSpPr>
        <p:spPr>
          <a:xfrm>
            <a:off x="9791700" y="136244"/>
            <a:ext cx="2061943" cy="276999"/>
          </a:xfrm>
          <a:prstGeom prst="rect">
            <a:avLst/>
          </a:prstGeom>
          <a:noFill/>
        </p:spPr>
        <p:txBody>
          <a:bodyPr wrap="square" rtlCol="0">
            <a:spAutoFit/>
          </a:bodyPr>
          <a:lstStyle/>
          <a:p>
            <a:r>
              <a:rPr lang="sv-SE" sz="1200" dirty="0">
                <a:solidFill>
                  <a:schemeClr val="bg1">
                    <a:lumMod val="65000"/>
                  </a:schemeClr>
                </a:solidFill>
              </a:rPr>
              <a:t>Höftledsartros - proteskirurgi</a:t>
            </a:r>
          </a:p>
        </p:txBody>
      </p:sp>
      <p:sp>
        <p:nvSpPr>
          <p:cNvPr id="18" name="textruta 17"/>
          <p:cNvSpPr txBox="1"/>
          <p:nvPr/>
        </p:nvSpPr>
        <p:spPr>
          <a:xfrm>
            <a:off x="4603003" y="1318668"/>
            <a:ext cx="1956241" cy="523220"/>
          </a:xfrm>
          <a:prstGeom prst="rect">
            <a:avLst/>
          </a:prstGeom>
          <a:noFill/>
        </p:spPr>
        <p:txBody>
          <a:bodyPr wrap="none" rtlCol="0">
            <a:spAutoFit/>
          </a:bodyPr>
          <a:lstStyle/>
          <a:p>
            <a:r>
              <a:rPr lang="sv-SE" sz="2800" b="1" dirty="0">
                <a:solidFill>
                  <a:schemeClr val="accent4">
                    <a:lumMod val="75000"/>
                  </a:schemeClr>
                </a:solidFill>
              </a:rPr>
              <a:t>Utmaningar</a:t>
            </a:r>
          </a:p>
        </p:txBody>
      </p:sp>
      <p:pic>
        <p:nvPicPr>
          <p:cNvPr id="6" name="Picture 5">
            <a:extLst>
              <a:ext uri="{FF2B5EF4-FFF2-40B4-BE49-F238E27FC236}">
                <a16:creationId xmlns:a16="http://schemas.microsoft.com/office/drawing/2014/main" id="{04C0DEB6-6805-52A8-285A-9922CC9BFC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52" y="1304614"/>
            <a:ext cx="3451034" cy="4857155"/>
          </a:xfrm>
          <a:prstGeom prst="rect">
            <a:avLst/>
          </a:prstGeom>
        </p:spPr>
      </p:pic>
    </p:spTree>
    <p:extLst>
      <p:ext uri="{BB962C8B-B14F-4D97-AF65-F5344CB8AC3E}">
        <p14:creationId xmlns:p14="http://schemas.microsoft.com/office/powerpoint/2010/main" val="3348951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ruta 16">
            <a:extLst>
              <a:ext uri="{FF2B5EF4-FFF2-40B4-BE49-F238E27FC236}">
                <a16:creationId xmlns:a16="http://schemas.microsoft.com/office/drawing/2014/main" id="{5732F38B-2F62-BFF4-7E9B-12658F059850}"/>
              </a:ext>
            </a:extLst>
          </p:cNvPr>
          <p:cNvSpPr txBox="1"/>
          <p:nvPr/>
        </p:nvSpPr>
        <p:spPr>
          <a:xfrm>
            <a:off x="9791700" y="136244"/>
            <a:ext cx="2061943" cy="276999"/>
          </a:xfrm>
          <a:prstGeom prst="rect">
            <a:avLst/>
          </a:prstGeom>
          <a:noFill/>
        </p:spPr>
        <p:txBody>
          <a:bodyPr wrap="square" rtlCol="0">
            <a:spAutoFit/>
          </a:bodyPr>
          <a:lstStyle/>
          <a:p>
            <a:r>
              <a:rPr lang="sv-SE" sz="1200" dirty="0">
                <a:solidFill>
                  <a:schemeClr val="bg1">
                    <a:lumMod val="65000"/>
                  </a:schemeClr>
                </a:solidFill>
              </a:rPr>
              <a:t>Höftledsartros - proteskirurgi</a:t>
            </a:r>
          </a:p>
        </p:txBody>
      </p:sp>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6" name="think-cell Slide" r:id="rId6" imgW="395" imgH="394" progId="TCLayout.ActiveDocument.1">
                  <p:embed/>
                </p:oleObj>
              </mc:Choice>
              <mc:Fallback>
                <p:oleObj name="think-cell Slide" r:id="rId6"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29" name="Rectangle 28">
            <a:extLst>
              <a:ext uri="{FF2B5EF4-FFF2-40B4-BE49-F238E27FC236}">
                <a16:creationId xmlns:a16="http://schemas.microsoft.com/office/drawing/2014/main" id="{DD8C4BEE-7F0B-438E-A43A-161FF0E3A92E}"/>
              </a:ext>
            </a:extLst>
          </p:cNvPr>
          <p:cNvSpPr/>
          <p:nvPr/>
        </p:nvSpPr>
        <p:spPr>
          <a:xfrm>
            <a:off x="5422005" y="1750622"/>
            <a:ext cx="5569729" cy="3356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342900" lvl="0" indent="-342900">
              <a:spcBef>
                <a:spcPts val="600"/>
              </a:spcBef>
              <a:buFont typeface="Arial" panose="020B0604020202020204" pitchFamily="34" charset="0"/>
              <a:buChar char="•"/>
              <a:defRPr/>
            </a:pPr>
            <a:r>
              <a:rPr lang="sv-SE" sz="2400" dirty="0">
                <a:solidFill>
                  <a:srgbClr val="000000"/>
                </a:solidFill>
              </a:rPr>
              <a:t>att fler patienter får höftproteskirurgi i rätt tid utifrån individens behov och på rätt indikation </a:t>
            </a:r>
          </a:p>
          <a:p>
            <a:pPr marL="342900" lvl="0" indent="-342900">
              <a:spcBef>
                <a:spcPts val="600"/>
              </a:spcBef>
              <a:buFont typeface="Arial" panose="020B0604020202020204" pitchFamily="34" charset="0"/>
              <a:buChar char="•"/>
              <a:defRPr/>
            </a:pPr>
            <a:r>
              <a:rPr lang="sv-SE" sz="2400" dirty="0">
                <a:solidFill>
                  <a:srgbClr val="000000"/>
                </a:solidFill>
              </a:rPr>
              <a:t>minimerade väntetider i vårdkedjan</a:t>
            </a:r>
          </a:p>
          <a:p>
            <a:pPr marL="342900" lvl="0" indent="-342900">
              <a:spcBef>
                <a:spcPts val="600"/>
              </a:spcBef>
              <a:buFont typeface="Arial" panose="020B0604020202020204" pitchFamily="34" charset="0"/>
              <a:buChar char="•"/>
              <a:defRPr/>
            </a:pPr>
            <a:r>
              <a:rPr lang="sv-SE" sz="2400" dirty="0">
                <a:solidFill>
                  <a:srgbClr val="000000"/>
                </a:solidFill>
              </a:rPr>
              <a:t>ökad delaktighet genom att patienterna är välinformerade inför operationen</a:t>
            </a:r>
          </a:p>
          <a:p>
            <a:pPr marL="342900" lvl="0" indent="-342900">
              <a:spcBef>
                <a:spcPts val="600"/>
              </a:spcBef>
              <a:buFont typeface="Arial" panose="020B0604020202020204" pitchFamily="34" charset="0"/>
              <a:buChar char="•"/>
              <a:defRPr/>
            </a:pPr>
            <a:r>
              <a:rPr lang="sv-SE" sz="2400" dirty="0">
                <a:solidFill>
                  <a:srgbClr val="000000"/>
                </a:solidFill>
              </a:rPr>
              <a:t>minskad risk för oönskade händelser efter operationen </a:t>
            </a:r>
          </a:p>
          <a:p>
            <a:pPr marL="342900" lvl="0" indent="-342900">
              <a:spcBef>
                <a:spcPts val="600"/>
              </a:spcBef>
              <a:buFont typeface="Arial" panose="020B0604020202020204" pitchFamily="34" charset="0"/>
              <a:buChar char="•"/>
              <a:defRPr/>
            </a:pPr>
            <a:r>
              <a:rPr lang="sv-SE" sz="2400" dirty="0">
                <a:solidFill>
                  <a:srgbClr val="000000"/>
                </a:solidFill>
              </a:rPr>
              <a:t>förbättrad upplevd hälsorelaterad livskvalitet efter operationen.</a:t>
            </a:r>
          </a:p>
          <a:p>
            <a:pPr lvl="0">
              <a:spcBef>
                <a:spcPts val="600"/>
              </a:spcBef>
              <a:defRPr/>
            </a:pPr>
            <a:endParaRPr lang="sv-SE" sz="2400" dirty="0">
              <a:solidFill>
                <a:srgbClr val="000000"/>
              </a:solidFill>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5599379" y="777036"/>
            <a:ext cx="4298035" cy="609793"/>
          </a:xfrm>
        </p:spPr>
        <p:txBody>
          <a:bodyPr>
            <a:noAutofit/>
          </a:bodyPr>
          <a:lstStyle/>
          <a:p>
            <a:r>
              <a:rPr lang="sv-SE" dirty="0">
                <a:solidFill>
                  <a:srgbClr val="5A8695"/>
                </a:solidFill>
              </a:rPr>
              <a:t>Vårdförloppets mål</a:t>
            </a:r>
          </a:p>
        </p:txBody>
      </p:sp>
      <p:pic>
        <p:nvPicPr>
          <p:cNvPr id="3" name="Bildobjekt 2" descr="En bild som visar utomhus, person&#10;&#10;Automatiskt genererad beskrivning">
            <a:extLst>
              <a:ext uri="{FF2B5EF4-FFF2-40B4-BE49-F238E27FC236}">
                <a16:creationId xmlns:a16="http://schemas.microsoft.com/office/drawing/2014/main" id="{DF190D6B-A649-4BCA-9642-2D3AC26B015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53" y="-45076"/>
            <a:ext cx="4468455" cy="6697898"/>
          </a:xfrm>
          <a:prstGeom prst="rect">
            <a:avLst/>
          </a:prstGeom>
        </p:spPr>
      </p:pic>
    </p:spTree>
    <p:extLst>
      <p:ext uri="{BB962C8B-B14F-4D97-AF65-F5344CB8AC3E}">
        <p14:creationId xmlns:p14="http://schemas.microsoft.com/office/powerpoint/2010/main" val="1119405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6">
            <a:extLst>
              <a:ext uri="{FF2B5EF4-FFF2-40B4-BE49-F238E27FC236}">
                <a16:creationId xmlns:a16="http://schemas.microsoft.com/office/drawing/2014/main" id="{23A8DC24-838B-3A21-0D53-BD2CC41671A2}"/>
              </a:ext>
            </a:extLst>
          </p:cNvPr>
          <p:cNvSpPr txBox="1"/>
          <p:nvPr/>
        </p:nvSpPr>
        <p:spPr>
          <a:xfrm>
            <a:off x="9791700" y="136244"/>
            <a:ext cx="2061943" cy="276999"/>
          </a:xfrm>
          <a:prstGeom prst="rect">
            <a:avLst/>
          </a:prstGeom>
          <a:noFill/>
        </p:spPr>
        <p:txBody>
          <a:bodyPr wrap="square" rtlCol="0">
            <a:spAutoFit/>
          </a:bodyPr>
          <a:lstStyle/>
          <a:p>
            <a:r>
              <a:rPr lang="sv-SE" sz="1200" dirty="0">
                <a:solidFill>
                  <a:schemeClr val="bg1">
                    <a:lumMod val="65000"/>
                  </a:schemeClr>
                </a:solidFill>
              </a:rPr>
              <a:t>Höftledsartros - proteskirurgi</a:t>
            </a:r>
          </a:p>
        </p:txBody>
      </p:sp>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0" name="think-cell Slide" r:id="rId5" imgW="395" imgH="394" progId="TCLayout.ActiveDocument.1">
                  <p:embed/>
                </p:oleObj>
              </mc:Choice>
              <mc:Fallback>
                <p:oleObj name="think-cell Slide" r:id="rId5"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826758" y="374298"/>
            <a:ext cx="9144000" cy="609793"/>
          </a:xfrm>
        </p:spPr>
        <p:txBody>
          <a:bodyPr>
            <a:normAutofit fontScale="90000"/>
          </a:bodyPr>
          <a:lstStyle/>
          <a:p>
            <a:r>
              <a:rPr lang="sv-SE" dirty="0"/>
              <a:t>Vårdförloppet innehåller flödesschema och åtgärder </a:t>
            </a:r>
          </a:p>
        </p:txBody>
      </p:sp>
      <p:sp>
        <p:nvSpPr>
          <p:cNvPr id="9" name="Rectangle 8">
            <a:extLst>
              <a:ext uri="{FF2B5EF4-FFF2-40B4-BE49-F238E27FC236}">
                <a16:creationId xmlns:a16="http://schemas.microsoft.com/office/drawing/2014/main" id="{833526B6-D4F9-4B22-AC5A-C610BB2A6702}"/>
              </a:ext>
            </a:extLst>
          </p:cNvPr>
          <p:cNvSpPr/>
          <p:nvPr/>
        </p:nvSpPr>
        <p:spPr>
          <a:xfrm>
            <a:off x="826758" y="1483826"/>
            <a:ext cx="2905847" cy="360000"/>
          </a:xfrm>
          <a:prstGeom prst="rect">
            <a:avLst/>
          </a:prstGeom>
          <a:solidFill>
            <a:srgbClr val="92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rPr>
              <a:t>Flödesschema</a:t>
            </a:r>
          </a:p>
        </p:txBody>
      </p:sp>
      <p:sp>
        <p:nvSpPr>
          <p:cNvPr id="11" name="Rectangle 10">
            <a:extLst>
              <a:ext uri="{FF2B5EF4-FFF2-40B4-BE49-F238E27FC236}">
                <a16:creationId xmlns:a16="http://schemas.microsoft.com/office/drawing/2014/main" id="{7D77882F-B632-416D-AAC5-94C35B362B61}"/>
              </a:ext>
            </a:extLst>
          </p:cNvPr>
          <p:cNvSpPr/>
          <p:nvPr/>
        </p:nvSpPr>
        <p:spPr>
          <a:xfrm>
            <a:off x="4337779" y="1464197"/>
            <a:ext cx="6130196" cy="360000"/>
          </a:xfrm>
          <a:prstGeom prst="rect">
            <a:avLst/>
          </a:prstGeom>
          <a:solidFill>
            <a:srgbClr val="92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rPr>
              <a:t>Åtgärder (exempel)</a:t>
            </a:r>
          </a:p>
        </p:txBody>
      </p:sp>
      <p:graphicFrame>
        <p:nvGraphicFramePr>
          <p:cNvPr id="6" name="Tabell 5"/>
          <p:cNvGraphicFramePr>
            <a:graphicFrameLocks noGrp="1"/>
          </p:cNvGraphicFramePr>
          <p:nvPr>
            <p:extLst>
              <p:ext uri="{D42A27DB-BD31-4B8C-83A1-F6EECF244321}">
                <p14:modId xmlns:p14="http://schemas.microsoft.com/office/powerpoint/2010/main" val="2457537624"/>
              </p:ext>
            </p:extLst>
          </p:nvPr>
        </p:nvGraphicFramePr>
        <p:xfrm>
          <a:off x="4353821" y="1871355"/>
          <a:ext cx="6114154" cy="4311236"/>
        </p:xfrm>
        <a:graphic>
          <a:graphicData uri="http://schemas.openxmlformats.org/drawingml/2006/table">
            <a:tbl>
              <a:tblPr firstRow="1" bandRow="1">
                <a:tableStyleId>{2D5ABB26-0587-4C30-8999-92F81FD0307C}</a:tableStyleId>
              </a:tblPr>
              <a:tblGrid>
                <a:gridCol w="4218062">
                  <a:extLst>
                    <a:ext uri="{9D8B030D-6E8A-4147-A177-3AD203B41FA5}">
                      <a16:colId xmlns:a16="http://schemas.microsoft.com/office/drawing/2014/main" val="1177575122"/>
                    </a:ext>
                  </a:extLst>
                </a:gridCol>
                <a:gridCol w="1896092">
                  <a:extLst>
                    <a:ext uri="{9D8B030D-6E8A-4147-A177-3AD203B41FA5}">
                      <a16:colId xmlns:a16="http://schemas.microsoft.com/office/drawing/2014/main" val="636639073"/>
                    </a:ext>
                  </a:extLst>
                </a:gridCol>
              </a:tblGrid>
              <a:tr h="348836">
                <a:tc>
                  <a:txBody>
                    <a:bodyPr/>
                    <a:lstStyle/>
                    <a:p>
                      <a:pPr>
                        <a:lnSpc>
                          <a:spcPct val="115000"/>
                        </a:lnSpc>
                        <a:spcAft>
                          <a:spcPts val="0"/>
                        </a:spcAft>
                      </a:pPr>
                      <a:r>
                        <a:rPr lang="sv-SE" sz="1600" b="1" dirty="0">
                          <a:effectLst/>
                          <a:latin typeface="Calibri" panose="020F0502020204030204" pitchFamily="34" charset="0"/>
                          <a:ea typeface="Calibri" panose="020F0502020204030204" pitchFamily="34" charset="0"/>
                          <a:cs typeface="Arial" panose="020B0604020202020204" pitchFamily="34" charset="0"/>
                        </a:rPr>
                        <a:t>Hälso- och sjukvårdens åtgärder</a:t>
                      </a:r>
                      <a:endParaRPr lang="sv-SE"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sv-SE"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Patientens åtgärder</a:t>
                      </a:r>
                      <a:endParaRPr lang="sv-SE"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8788643"/>
                  </a:ext>
                </a:extLst>
              </a:tr>
              <a:tr h="3494809">
                <a:tc>
                  <a:txBody>
                    <a:bodyPr/>
                    <a:lstStyle/>
                    <a:p>
                      <a:pPr>
                        <a:spcBef>
                          <a:spcPts val="300"/>
                        </a:spcBef>
                        <a:spcAft>
                          <a:spcPts val="300"/>
                        </a:spcAft>
                      </a:pPr>
                      <a:r>
                        <a:rPr lang="sv-SE" sz="1400" b="1" dirty="0">
                          <a:effectLst/>
                          <a:latin typeface="Calibri" panose="020F0502020204030204" pitchFamily="34" charset="0"/>
                          <a:ea typeface="MS Mincho" panose="02020609040205080304" pitchFamily="49" charset="-128"/>
                          <a:cs typeface="Calibri" panose="020F0502020204030204" pitchFamily="34" charset="0"/>
                        </a:rPr>
                        <a:t>(C) Bedömning av höftledsartros på ortopedisk enhet</a:t>
                      </a:r>
                    </a:p>
                    <a:p>
                      <a:pPr>
                        <a:spcBef>
                          <a:spcPts val="300"/>
                        </a:spcBef>
                        <a:spcAft>
                          <a:spcPts val="300"/>
                        </a:spcAft>
                      </a:pPr>
                      <a:r>
                        <a:rPr lang="sv-SE" sz="1400" b="0" dirty="0">
                          <a:effectLst/>
                          <a:latin typeface="Calibri" panose="020F0502020204030204" pitchFamily="34" charset="0"/>
                          <a:ea typeface="MS Mincho" panose="02020609040205080304" pitchFamily="49" charset="-128"/>
                          <a:cs typeface="Calibri" panose="020F0502020204030204" pitchFamily="34" charset="0"/>
                        </a:rPr>
                        <a:t>För utförligare information om rekommenderade åtgärder se appendix A och B.</a:t>
                      </a:r>
                    </a:p>
                    <a:p>
                      <a:pPr>
                        <a:spcBef>
                          <a:spcPts val="300"/>
                        </a:spcBef>
                        <a:spcAft>
                          <a:spcPts val="300"/>
                        </a:spcAft>
                      </a:pPr>
                      <a:r>
                        <a:rPr lang="sv-SE" sz="1400" b="0" dirty="0">
                          <a:effectLst/>
                          <a:latin typeface="Calibri" panose="020F0502020204030204" pitchFamily="34" charset="0"/>
                          <a:ea typeface="MS Mincho" panose="02020609040205080304" pitchFamily="49" charset="-128"/>
                          <a:cs typeface="Calibri" panose="020F0502020204030204" pitchFamily="34" charset="0"/>
                        </a:rPr>
                        <a:t>Verifiera indikationer för proteskirurgi genom bedömning av</a:t>
                      </a:r>
                    </a:p>
                    <a:p>
                      <a:pPr marL="171450" indent="-171450">
                        <a:spcBef>
                          <a:spcPts val="300"/>
                        </a:spcBef>
                        <a:spcAft>
                          <a:spcPts val="300"/>
                        </a:spcAft>
                        <a:buFont typeface="Arial" panose="020B0604020202020204" pitchFamily="34" charset="0"/>
                        <a:buChar char="•"/>
                      </a:pPr>
                      <a:r>
                        <a:rPr lang="sv-SE" sz="1400" b="0" dirty="0">
                          <a:effectLst/>
                          <a:latin typeface="Calibri" panose="020F0502020204030204" pitchFamily="34" charset="0"/>
                          <a:ea typeface="MS Mincho" panose="02020609040205080304" pitchFamily="49" charset="-128"/>
                          <a:cs typeface="Calibri" panose="020F0502020204030204" pitchFamily="34" charset="0"/>
                        </a:rPr>
                        <a:t>den kliniska bilden</a:t>
                      </a:r>
                    </a:p>
                    <a:p>
                      <a:pPr marL="171450" indent="-171450">
                        <a:spcBef>
                          <a:spcPts val="300"/>
                        </a:spcBef>
                        <a:spcAft>
                          <a:spcPts val="300"/>
                        </a:spcAft>
                        <a:buFont typeface="Arial" panose="020B0604020202020204" pitchFamily="34" charset="0"/>
                        <a:buChar char="•"/>
                      </a:pPr>
                      <a:r>
                        <a:rPr lang="sv-SE" sz="1400" b="0" dirty="0">
                          <a:effectLst/>
                          <a:latin typeface="Calibri" panose="020F0502020204030204" pitchFamily="34" charset="0"/>
                          <a:ea typeface="MS Mincho" panose="02020609040205080304" pitchFamily="49" charset="-128"/>
                          <a:cs typeface="Calibri" panose="020F0502020204030204" pitchFamily="34" charset="0"/>
                        </a:rPr>
                        <a:t>Röntgenbilder</a:t>
                      </a:r>
                    </a:p>
                    <a:p>
                      <a:pPr marL="171450" indent="-171450">
                        <a:spcBef>
                          <a:spcPts val="300"/>
                        </a:spcBef>
                        <a:spcAft>
                          <a:spcPts val="300"/>
                        </a:spcAft>
                        <a:buFont typeface="Arial" panose="020B0604020202020204" pitchFamily="34" charset="0"/>
                        <a:buChar char="•"/>
                      </a:pPr>
                      <a:r>
                        <a:rPr lang="sv-SE" sz="1400" b="0" dirty="0">
                          <a:effectLst/>
                          <a:latin typeface="Calibri" panose="020F0502020204030204" pitchFamily="34" charset="0"/>
                          <a:ea typeface="MS Mincho" panose="02020609040205080304" pitchFamily="49" charset="-128"/>
                          <a:cs typeface="Calibri" panose="020F0502020204030204" pitchFamily="34" charset="0"/>
                        </a:rPr>
                        <a:t>funktionstillstånd och smärtsituation</a:t>
                      </a:r>
                    </a:p>
                    <a:p>
                      <a:pPr marL="171450" indent="-171450">
                        <a:spcBef>
                          <a:spcPts val="300"/>
                        </a:spcBef>
                        <a:spcAft>
                          <a:spcPts val="300"/>
                        </a:spcAft>
                        <a:buFont typeface="Arial" panose="020B0604020202020204" pitchFamily="34" charset="0"/>
                        <a:buChar char="•"/>
                      </a:pPr>
                      <a:r>
                        <a:rPr lang="sv-SE" sz="1400" b="0" dirty="0">
                          <a:effectLst/>
                          <a:latin typeface="Calibri" panose="020F0502020204030204" pitchFamily="34" charset="0"/>
                          <a:ea typeface="MS Mincho" panose="02020609040205080304" pitchFamily="49" charset="-128"/>
                          <a:cs typeface="Calibri" panose="020F0502020204030204" pitchFamily="34" charset="0"/>
                        </a:rPr>
                        <a:t>att den förväntade förbättringen motiverar de operativa riskerna (med individuell bedömning)</a:t>
                      </a:r>
                    </a:p>
                    <a:p>
                      <a:pPr marL="171450" indent="-171450">
                        <a:spcBef>
                          <a:spcPts val="300"/>
                        </a:spcBef>
                        <a:spcAft>
                          <a:spcPts val="300"/>
                        </a:spcAft>
                        <a:buFont typeface="Arial" panose="020B0604020202020204" pitchFamily="34" charset="0"/>
                        <a:buChar char="•"/>
                      </a:pPr>
                      <a:r>
                        <a:rPr lang="sv-SE" sz="1400" b="0" dirty="0">
                          <a:effectLst/>
                          <a:latin typeface="Calibri" panose="020F0502020204030204" pitchFamily="34" charset="0"/>
                          <a:ea typeface="MS Mincho" panose="02020609040205080304" pitchFamily="49" charset="-128"/>
                          <a:cs typeface="Calibri" panose="020F0502020204030204" pitchFamily="34" charset="0"/>
                        </a:rPr>
                        <a:t>att patienten vill bli opererad.</a:t>
                      </a:r>
                    </a:p>
                    <a:p>
                      <a:pPr>
                        <a:spcBef>
                          <a:spcPts val="300"/>
                        </a:spcBef>
                        <a:spcAft>
                          <a:spcPts val="300"/>
                        </a:spcAft>
                      </a:pPr>
                      <a:endParaRPr lang="sv-SE" sz="1400" b="0" dirty="0">
                        <a:effectLst/>
                        <a:latin typeface="Calibri" panose="020F0502020204030204" pitchFamily="34" charset="0"/>
                        <a:ea typeface="MS Mincho" panose="02020609040205080304" pitchFamily="49" charset="-128"/>
                        <a:cs typeface="Calibri" panose="020F0502020204030204" pitchFamily="34" charset="0"/>
                      </a:endParaRPr>
                    </a:p>
                    <a:p>
                      <a:pPr>
                        <a:spcBef>
                          <a:spcPts val="300"/>
                        </a:spcBef>
                        <a:spcAft>
                          <a:spcPts val="300"/>
                        </a:spcAft>
                      </a:pPr>
                      <a:r>
                        <a:rPr lang="sv-SE" sz="1400" b="0" dirty="0">
                          <a:effectLst/>
                          <a:latin typeface="Calibri" panose="020F0502020204030204" pitchFamily="34" charset="0"/>
                          <a:ea typeface="MS Mincho" panose="02020609040205080304" pitchFamily="49" charset="-128"/>
                          <a:cs typeface="Calibri" panose="020F0502020204030204" pitchFamily="34" charset="0"/>
                        </a:rPr>
                        <a:t>Kontraindikationer för proteskirurgi är </a:t>
                      </a:r>
                    </a:p>
                    <a:p>
                      <a:pPr marL="171450" indent="-171450">
                        <a:spcBef>
                          <a:spcPts val="300"/>
                        </a:spcBef>
                        <a:spcAft>
                          <a:spcPts val="300"/>
                        </a:spcAft>
                        <a:buFont typeface="Arial" panose="020B0604020202020204" pitchFamily="34" charset="0"/>
                        <a:buChar char="•"/>
                      </a:pPr>
                      <a:r>
                        <a:rPr lang="sv-SE" sz="1400" b="0" dirty="0">
                          <a:effectLst/>
                          <a:latin typeface="Calibri" panose="020F0502020204030204" pitchFamily="34" charset="0"/>
                          <a:ea typeface="MS Mincho" panose="02020609040205080304" pitchFamily="49" charset="-128"/>
                          <a:cs typeface="Calibri" panose="020F0502020204030204" pitchFamily="34" charset="0"/>
                        </a:rPr>
                        <a:t>icke optimerad grundsjukdom eller levnadsvanor som ökar risken för komplikationer. </a:t>
                      </a: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975" indent="-180975">
                        <a:buFont typeface="Arial" panose="020B0604020202020204" pitchFamily="34" charset="0"/>
                        <a:buChar char="•"/>
                      </a:pPr>
                      <a:r>
                        <a:rPr lang="sv-SE" sz="1400" kern="1200" dirty="0">
                          <a:solidFill>
                            <a:schemeClr val="tx1"/>
                          </a:solidFill>
                          <a:effectLst/>
                          <a:latin typeface="+mn-lt"/>
                          <a:ea typeface="+mn-ea"/>
                          <a:cs typeface="+mn-cs"/>
                        </a:rPr>
                        <a:t>Vara delaktig i diskussionen och värderingen av förväntad förbättring och riskbedömning</a:t>
                      </a:r>
                    </a:p>
                    <a:p>
                      <a:pPr marL="180975" indent="-180975">
                        <a:buFont typeface="Arial" panose="020B0604020202020204" pitchFamily="34" charset="0"/>
                        <a:buChar char="•"/>
                      </a:pPr>
                      <a:endParaRPr lang="sv-SE" sz="1400" kern="1200" dirty="0">
                        <a:solidFill>
                          <a:schemeClr val="tx1"/>
                        </a:solidFill>
                        <a:effectLst/>
                        <a:latin typeface="+mn-lt"/>
                        <a:ea typeface="+mn-ea"/>
                        <a:cs typeface="+mn-cs"/>
                      </a:endParaRPr>
                    </a:p>
                    <a:p>
                      <a:pPr marL="180975" indent="-180975">
                        <a:buFont typeface="Arial" panose="020B0604020202020204" pitchFamily="34" charset="0"/>
                        <a:buChar char="•"/>
                      </a:pPr>
                      <a:r>
                        <a:rPr lang="sv-SE" sz="1400" kern="1200" dirty="0">
                          <a:solidFill>
                            <a:schemeClr val="tx1"/>
                          </a:solidFill>
                          <a:effectLst/>
                          <a:latin typeface="+mn-lt"/>
                          <a:ea typeface="+mn-ea"/>
                          <a:cs typeface="+mn-cs"/>
                        </a:rPr>
                        <a:t>Arbeta vid behov aktivt med omställning till hälsosamma levnadsvanor, till exempel fysisk aktivitet, rökavvänjning, avhållsamhet från alkohol eller viktkontroll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799594"/>
                  </a:ext>
                </a:extLst>
              </a:tr>
            </a:tbl>
          </a:graphicData>
        </a:graphic>
      </p:graphicFrame>
      <p:sp>
        <p:nvSpPr>
          <p:cNvPr id="4" name="Isosceles Triangle 3">
            <a:extLst>
              <a:ext uri="{FF2B5EF4-FFF2-40B4-BE49-F238E27FC236}">
                <a16:creationId xmlns:a16="http://schemas.microsoft.com/office/drawing/2014/main" id="{FD65B23C-5E75-D615-575E-6D20659B499E}"/>
              </a:ext>
            </a:extLst>
          </p:cNvPr>
          <p:cNvSpPr/>
          <p:nvPr/>
        </p:nvSpPr>
        <p:spPr>
          <a:xfrm rot="5400000">
            <a:off x="3152625" y="3843338"/>
            <a:ext cx="1809750" cy="200026"/>
          </a:xfrm>
          <a:prstGeom prst="triangle">
            <a:avLst/>
          </a:prstGeom>
          <a:solidFill>
            <a:srgbClr val="92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Picture 1">
            <a:extLst>
              <a:ext uri="{FF2B5EF4-FFF2-40B4-BE49-F238E27FC236}">
                <a16:creationId xmlns:a16="http://schemas.microsoft.com/office/drawing/2014/main" id="{92B11579-D52C-178D-A0C2-2AC8E9B96BB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6758" y="1937212"/>
            <a:ext cx="2905847" cy="4442997"/>
          </a:xfrm>
          <a:prstGeom prst="rect">
            <a:avLst/>
          </a:prstGeom>
        </p:spPr>
      </p:pic>
    </p:spTree>
    <p:extLst>
      <p:ext uri="{BB962C8B-B14F-4D97-AF65-F5344CB8AC3E}">
        <p14:creationId xmlns:p14="http://schemas.microsoft.com/office/powerpoint/2010/main" val="2748232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60TgJhFrNbr7.Xbsbn_9N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heme/theme1.xml><?xml version="1.0" encoding="utf-8"?>
<a:theme xmlns:a="http://schemas.openxmlformats.org/drawingml/2006/main" name="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årdförlopp presentation mall" id="{D6D87600-4664-4D8D-AFA0-A72CB7C11140}" vid="{9226E296-3A06-4CC4-8B97-86EDD3B06295}"/>
    </a:ext>
  </a:extLst>
</a:theme>
</file>

<file path=ppt/theme/theme2.xml><?xml version="1.0" encoding="utf-8"?>
<a:theme xmlns:a="http://schemas.openxmlformats.org/drawingml/2006/main" name="1_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årdförlopp presentation mall" id="{D6D87600-4664-4D8D-AFA0-A72CB7C11140}" vid="{1B389F5C-5568-4364-BE4C-2A08D45B2CD8}"/>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834A045EA19F4FA7D09B49F22071FD" ma:contentTypeVersion="2" ma:contentTypeDescription="Create a new document." ma:contentTypeScope="" ma:versionID="a2a5866f1427024a2e562e45ed8dbe9d">
  <xsd:schema xmlns:xsd="http://www.w3.org/2001/XMLSchema" xmlns:xs="http://www.w3.org/2001/XMLSchema" xmlns:p="http://schemas.microsoft.com/office/2006/metadata/properties" xmlns:ns2="91a51955-e0f2-46a1-a4fe-2819e2857af0" targetNamespace="http://schemas.microsoft.com/office/2006/metadata/properties" ma:root="true" ma:fieldsID="ec994fab9acded7de300dbad652e5921" ns2:_="">
    <xsd:import namespace="91a51955-e0f2-46a1-a4fe-2819e2857af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a51955-e0f2-46a1-a4fe-2819e2857a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148205-083B-419E-9E3E-ACD15D9CD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a51955-e0f2-46a1-a4fe-2819e2857a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A1E7AB-5800-4886-B2D4-F3E7DB19B992}">
  <ds:schemaRefs>
    <ds:schemaRef ds:uri="91a51955-e0f2-46a1-a4fe-2819e2857af0"/>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56E958AD-C6EA-4703-8E17-08DFAD9373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1650</TotalTime>
  <Words>1749</Words>
  <Application>Microsoft Office PowerPoint</Application>
  <PresentationFormat>Bredbild</PresentationFormat>
  <Paragraphs>265</Paragraphs>
  <Slides>20</Slides>
  <Notes>10</Notes>
  <HiddenSlides>0</HiddenSlides>
  <MMClips>0</MMClips>
  <ScaleCrop>false</ScaleCrop>
  <HeadingPairs>
    <vt:vector size="8" baseType="variant">
      <vt:variant>
        <vt:lpstr>Använt teckensnitt</vt:lpstr>
      </vt:variant>
      <vt:variant>
        <vt:i4>6</vt:i4>
      </vt:variant>
      <vt:variant>
        <vt:lpstr>Tema</vt:lpstr>
      </vt:variant>
      <vt:variant>
        <vt:i4>2</vt:i4>
      </vt:variant>
      <vt:variant>
        <vt:lpstr>Serverprogram för OLE-inbäddning</vt:lpstr>
      </vt:variant>
      <vt:variant>
        <vt:i4>1</vt:i4>
      </vt:variant>
      <vt:variant>
        <vt:lpstr>Bildrubriker</vt:lpstr>
      </vt:variant>
      <vt:variant>
        <vt:i4>20</vt:i4>
      </vt:variant>
    </vt:vector>
  </HeadingPairs>
  <TitlesOfParts>
    <vt:vector size="29" baseType="lpstr">
      <vt:lpstr>-apple-system</vt:lpstr>
      <vt:lpstr>Arial</vt:lpstr>
      <vt:lpstr>Calibri</vt:lpstr>
      <vt:lpstr>Calibri Light</vt:lpstr>
      <vt:lpstr>Courier New</vt:lpstr>
      <vt:lpstr>Symbol</vt:lpstr>
      <vt:lpstr>Tema_sveriges_regioner_i_samverkan</vt:lpstr>
      <vt:lpstr>1_Tema_sveriges_regioner_i_samverkan</vt:lpstr>
      <vt:lpstr>think-cell Slide</vt:lpstr>
      <vt:lpstr>PowerPoint-presentation</vt:lpstr>
      <vt:lpstr>Syftet med personcentrerade och sammanhållna vårdförlopp </vt:lpstr>
      <vt:lpstr>Regionerna i samverkan</vt:lpstr>
      <vt:lpstr>Personcentrerat och sammanhållet vårdförlopp Höftledsartros - proteskirurgi</vt:lpstr>
      <vt:lpstr>Varför ett vårdförlopp är framtaget för höftledsartros - proteskirurgi</vt:lpstr>
      <vt:lpstr>Vårdförloppet utgår från tillförlitliga och aktuella kunskapsstöd och baseras på bästa tillgängliga kunskap</vt:lpstr>
      <vt:lpstr>Nulägesbeskrivning ur ett patientperspektiv</vt:lpstr>
      <vt:lpstr>Vårdförloppets mål</vt:lpstr>
      <vt:lpstr>Vårdförloppet innehåller flödesschema och åtgärder </vt:lpstr>
      <vt:lpstr>Vårdförloppet  lägger tonvikt på</vt:lpstr>
      <vt:lpstr>Vårdförloppet lägger tonvikt på</vt:lpstr>
      <vt:lpstr>Vårdförloppet lägger tonvikt på</vt:lpstr>
      <vt:lpstr>Vårdförloppet lägger tonvikt på</vt:lpstr>
      <vt:lpstr>Patientkontrakt</vt:lpstr>
      <vt:lpstr>Vad kommer att följas upp?</vt:lpstr>
      <vt:lpstr>Vad blir konsekvenserna?</vt:lpstr>
      <vt:lpstr>Dialog</vt:lpstr>
      <vt:lpstr>Deltagare</vt:lpstr>
      <vt:lpstr>Personcentrerat och sammanhållet vårdförlopp för höftledsartros - proteskirurgi</vt:lpstr>
      <vt:lpstr>Mer information och stöd</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Holmström Christina</dc:creator>
  <cp:lastModifiedBy>Katarina Ljungberg</cp:lastModifiedBy>
  <cp:revision>129</cp:revision>
  <dcterms:created xsi:type="dcterms:W3CDTF">2020-05-28T13:45:39Z</dcterms:created>
  <dcterms:modified xsi:type="dcterms:W3CDTF">2022-06-20T06:03:43Z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0x01010069834A045EA19F4FA7D09B49F22071FD</vt:lpwstr>
  </property>
</Properties>
</file>