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720" r:id="rId2"/>
    <p:sldId id="304" r:id="rId3"/>
    <p:sldId id="301" r:id="rId4"/>
    <p:sldId id="306" r:id="rId5"/>
    <p:sldId id="305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as Alderblad" initials="AA" lastIdx="1" clrIdx="0">
    <p:extLst>
      <p:ext uri="{19B8F6BF-5375-455C-9EA6-DF929625EA0E}">
        <p15:presenceInfo xmlns:p15="http://schemas.microsoft.com/office/powerpoint/2012/main" userId="S-1-5-21-975777292-4145163941-1758202918-16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9448-459A-49C3-91B6-69DC35076930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B9E4E-CF08-4E8E-BB13-6BD998D49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88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latin typeface="Franklin Gothic Medium" panose="020B06030201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48D2-1D9C-4FD8-9366-10D541096F6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60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81B19-93DE-42FC-8545-3F57EDECA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282A1-49AE-42A7-ACE6-89A640512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7A847E-2C93-48D0-A618-74C8C33B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07E5D8-0F52-4316-B3BF-3587067C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298947-C581-45E9-A3ED-B943225C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11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0514E-A656-415F-9FAB-60EEFCD4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4D8D69-28C6-48FA-94C7-9AF969B6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A9E1D8-4E0D-4977-81A1-40FB46F8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8DA08B-6C1D-46C5-AC00-B5D9EE7F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BCCBB6-6E08-4464-A9CA-21BF3894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6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448C8F3-38CA-44BE-952E-D98D532DC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1074B74-EA0B-42EE-A86A-C5BB8A393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6F2AEB-26DA-4A6F-A06C-ACE2E46A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CEC9BD-25D5-430D-989C-E7E5D099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C76EB3-FCCA-4CDE-993A-374B409F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D9780-630B-4FD0-AC2B-A09A52A1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B1AD93-A494-4FF1-89F1-BB50E89B6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C713DE-C3F8-43DE-963E-E6224000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6B58CF-C77C-424C-800F-6A6CE5A3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502B6F-4FF0-47F1-BBCD-FB63DCA8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33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80AD37-C2B6-4B0D-8FC4-C730BFE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3131DB-FE04-434F-8035-2856DD90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F94228-119D-46E9-96FF-F1282C19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BB3E89-2B05-4D7B-B216-1912FA2D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3059CF-30A2-4713-90EB-4EBAE8F0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15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D6F01-64DD-4DC0-8A62-EB5ACAF1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2BACD1-37C6-4A48-BF08-16879A2AA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12AAA5-BB47-4CEF-B1D3-549C46C8B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7A10C4-D597-4CD6-AABF-90B0F4C8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E9260D-7D4D-4BCA-B178-F6C8F965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4F4996-F1F7-4874-8FA7-F3A41E1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91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C53E5-B2C9-4DDA-9A54-4E3376F8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CCAF3D-C290-44E5-83E7-7835C764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6574BA-2749-4BF2-BD2F-98578130F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944B41-11EF-4DAB-895F-8A1375461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99C3A68-AD7D-412E-A4A7-F479E530C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B95F32C-5D6C-472D-9880-71FB9910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F1FBE1F-3FEC-40F5-8314-863BBCCE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8407F14-E01F-4766-A94A-E827FF17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54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5F571-DD30-43D7-8135-BA68AA86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073EE7-F036-473C-A89A-54127EF1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E8F7C7-FAB5-4168-84B3-B7940F02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D60A8-2381-46F2-921A-0FDE2F28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65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05E5FAA-806D-4FFC-9953-999151D9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E685126-DF41-4697-A272-6C0860B7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5EBCFD-113E-4B31-9F50-259329B7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87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AC138-EE54-456A-BF92-4B8D24F9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87596-1F45-43E6-9054-762F205D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3E7CD8-9549-4742-A1A0-89450CC59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FEE406-5B0E-4844-A04C-E911E6AB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A9B546-48F6-407E-96CC-A13A364A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876A57-842F-4529-9084-0D58D6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37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DFE38-92CB-475D-966B-55D90EFE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7DE2253-4DC0-4DC9-8E9F-2D8B92E7B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01030C-C385-4696-87A5-EC944E7A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32685DE-2AFA-4DA8-9BC9-6FA6449B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6C5D52-D836-4FB4-9E28-CED99784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B4E34C-4B0F-43E7-BEB0-6E75ED41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24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5D0CD60-E4F6-40CC-AA74-67DB4483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805EC0-B71E-4534-84B3-94976C43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64BE4-C5C2-41A3-B041-C2B95C264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0884-7220-4CEA-AAB9-EFD89BF39B77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75456C-DC75-47ED-9734-85FA5EC53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262648-CD39-4DB5-B0E7-116222BDB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A184-4AB3-4055-8BBA-7153856B3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0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7E1713E-C3DA-4CC7-8FF3-C5F18B1EB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" y="6256051"/>
            <a:ext cx="12192000" cy="6206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917348" y="6349357"/>
            <a:ext cx="9845040" cy="52730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sv-SE" sz="2000">
                <a:solidFill>
                  <a:schemeClr val="bg1"/>
                </a:solidFill>
                <a:latin typeface="Franklin Gothic Medium" panose="020B0603020102020204" pitchFamily="34" charset="0"/>
              </a:rPr>
              <a:t>En levande skärgårdskommun med människan i centrum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0C8D8B9-C258-47DE-9D8E-4C6294099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18" y="6317584"/>
            <a:ext cx="1510703" cy="49754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1499669-499A-4C62-902E-7FE673A1DA4B}"/>
              </a:ext>
            </a:extLst>
          </p:cNvPr>
          <p:cNvSpPr txBox="1"/>
          <p:nvPr/>
        </p:nvSpPr>
        <p:spPr>
          <a:xfrm>
            <a:off x="477907" y="977750"/>
            <a:ext cx="7809396" cy="3096946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ÖCKERÖ KOMMUN</a:t>
            </a:r>
          </a:p>
          <a:p>
            <a:endParaRPr lang="sv-SE" sz="2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sv-SE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Andréas Alderblad, säkerhetschef</a:t>
            </a:r>
          </a:p>
        </p:txBody>
      </p:sp>
    </p:spTree>
    <p:extLst>
      <p:ext uri="{BB962C8B-B14F-4D97-AF65-F5344CB8AC3E}">
        <p14:creationId xmlns:p14="http://schemas.microsoft.com/office/powerpoint/2010/main" val="19697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8BD3A-02C9-4160-A4B0-6428F1CE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303440"/>
            <a:ext cx="246421" cy="749800"/>
          </a:xfrm>
        </p:spPr>
        <p:txBody>
          <a:bodyPr>
            <a:normAutofit/>
          </a:bodyPr>
          <a:lstStyle/>
          <a:p>
            <a:r>
              <a:rPr lang="sv-SE" sz="800" dirty="0">
                <a:latin typeface="Franklin Gothic Heavy" panose="020B0903020102020204" pitchFamily="34" charset="0"/>
              </a:rPr>
              <a:t>,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F7863E5-3252-4AA0-9BF5-328D61C9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110" y="6297146"/>
            <a:ext cx="1505843" cy="4999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FB7F281-D307-480C-8C1C-CDEC8C588057}"/>
              </a:ext>
            </a:extLst>
          </p:cNvPr>
          <p:cNvSpPr/>
          <p:nvPr/>
        </p:nvSpPr>
        <p:spPr>
          <a:xfrm>
            <a:off x="1" y="6256051"/>
            <a:ext cx="12192000" cy="6206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A8BAB21-F5D0-4888-9FED-C61FAA4A7605}"/>
              </a:ext>
            </a:extLst>
          </p:cNvPr>
          <p:cNvSpPr txBox="1"/>
          <p:nvPr/>
        </p:nvSpPr>
        <p:spPr>
          <a:xfrm>
            <a:off x="917348" y="6349357"/>
            <a:ext cx="9845040" cy="52730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levande skärgårdskommun med människan i centrum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706E13-2ADC-4258-8114-84A01733B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18" y="6317584"/>
            <a:ext cx="1510703" cy="49754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EFF8D3F-744D-4336-B12E-9E8FE7432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634" y="536035"/>
            <a:ext cx="8681456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8BD3A-02C9-4160-A4B0-6428F1CE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303440"/>
            <a:ext cx="10515600" cy="749800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ranklin Gothic Heavy" panose="020B0903020102020204" pitchFamily="34" charset="0"/>
              </a:rPr>
              <a:t>Krisberedskap och civilt försvar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F7863E5-3252-4AA0-9BF5-328D61C9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110" y="6297146"/>
            <a:ext cx="1505843" cy="4999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FB7F281-D307-480C-8C1C-CDEC8C588057}"/>
              </a:ext>
            </a:extLst>
          </p:cNvPr>
          <p:cNvSpPr/>
          <p:nvPr/>
        </p:nvSpPr>
        <p:spPr>
          <a:xfrm>
            <a:off x="1" y="6256051"/>
            <a:ext cx="12192000" cy="6206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A8BAB21-F5D0-4888-9FED-C61FAA4A7605}"/>
              </a:ext>
            </a:extLst>
          </p:cNvPr>
          <p:cNvSpPr txBox="1"/>
          <p:nvPr/>
        </p:nvSpPr>
        <p:spPr>
          <a:xfrm>
            <a:off x="917348" y="6349357"/>
            <a:ext cx="9845040" cy="52730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levande skärgårdskommun med människan i centrum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706E13-2ADC-4258-8114-84A01733B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18" y="6317584"/>
            <a:ext cx="1510703" cy="49754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32B1A9E-ECA7-4FC7-8BC2-5AAB9EA45C9E}"/>
              </a:ext>
            </a:extLst>
          </p:cNvPr>
          <p:cNvSpPr/>
          <p:nvPr/>
        </p:nvSpPr>
        <p:spPr>
          <a:xfrm>
            <a:off x="630783" y="1616061"/>
            <a:ext cx="4498347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Program för krisberedskap och civilt försvar</a:t>
            </a:r>
          </a:p>
          <a:p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Central krisledningsplan</a:t>
            </a:r>
          </a:p>
          <a:p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Reglemente för krisledningsnämnden</a:t>
            </a:r>
          </a:p>
          <a:p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Utbildnings- och övningsplan</a:t>
            </a:r>
          </a:p>
          <a:p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Instruktion för kommundirektören</a:t>
            </a:r>
          </a:p>
          <a:p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RSA</a:t>
            </a:r>
          </a:p>
          <a:p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(Kontinuitetsplaner)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AB2B5D-F4C8-4623-992B-67615CC44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811" y="559915"/>
            <a:ext cx="1920406" cy="265808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8FE08CF-2BD1-44C8-9F01-A856666A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992" y="3320203"/>
            <a:ext cx="1800225" cy="2543175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93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8BD3A-02C9-4160-A4B0-6428F1CE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303440"/>
            <a:ext cx="10515600" cy="749800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ranklin Gothic Heavy" panose="020B0903020102020204" pitchFamily="34" charset="0"/>
              </a:rPr>
              <a:t>Pågående arbete </a:t>
            </a:r>
            <a:r>
              <a:rPr lang="sv-SE" sz="2400" dirty="0">
                <a:latin typeface="Franklin Gothic Heavy" panose="020B0903020102020204" pitchFamily="34" charset="0"/>
              </a:rPr>
              <a:t>civil beredskap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F7863E5-3252-4AA0-9BF5-328D61C9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110" y="6297146"/>
            <a:ext cx="1505843" cy="4999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FB7F281-D307-480C-8C1C-CDEC8C588057}"/>
              </a:ext>
            </a:extLst>
          </p:cNvPr>
          <p:cNvSpPr/>
          <p:nvPr/>
        </p:nvSpPr>
        <p:spPr>
          <a:xfrm>
            <a:off x="1" y="6256051"/>
            <a:ext cx="12192000" cy="6206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A8BAB21-F5D0-4888-9FED-C61FAA4A7605}"/>
              </a:ext>
            </a:extLst>
          </p:cNvPr>
          <p:cNvSpPr txBox="1"/>
          <p:nvPr/>
        </p:nvSpPr>
        <p:spPr>
          <a:xfrm>
            <a:off x="917348" y="6349357"/>
            <a:ext cx="9845040" cy="52730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levande skärgårdskommun med människan i centrum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706E13-2ADC-4258-8114-84A01733B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18" y="6317584"/>
            <a:ext cx="1510703" cy="49754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19BB3C-A3D4-4C25-9A0F-AE330EB0A8E7}"/>
              </a:ext>
            </a:extLst>
          </p:cNvPr>
          <p:cNvSpPr/>
          <p:nvPr/>
        </p:nvSpPr>
        <p:spPr>
          <a:xfrm>
            <a:off x="547256" y="980697"/>
            <a:ext cx="85671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Styrdokument				Informationssäkerhet</a:t>
            </a:r>
          </a:p>
          <a:p>
            <a:r>
              <a:rPr lang="sv-SE" dirty="0">
                <a:latin typeface="Abadi" panose="020B0604020104020204" pitchFamily="34" charset="0"/>
              </a:rPr>
              <a:t>Krigsorganisationen och dess bemanning HB	POSOM</a:t>
            </a:r>
          </a:p>
          <a:p>
            <a:r>
              <a:rPr lang="sv-SE" dirty="0" err="1">
                <a:latin typeface="Abadi" panose="020B0604020104020204" pitchFamily="34" charset="0"/>
              </a:rPr>
              <a:t>Styrelsprocessen</a:t>
            </a:r>
            <a:r>
              <a:rPr lang="sv-SE" dirty="0">
                <a:latin typeface="Abadi" panose="020B0604020104020204" pitchFamily="34" charset="0"/>
              </a:rPr>
              <a:t>				V 39</a:t>
            </a:r>
          </a:p>
          <a:p>
            <a:r>
              <a:rPr lang="sv-SE" dirty="0">
                <a:latin typeface="Abadi" panose="020B0604020104020204" pitchFamily="34" charset="0"/>
              </a:rPr>
              <a:t>Trygghetsrådet				Informationskampanjer</a:t>
            </a:r>
          </a:p>
          <a:p>
            <a:r>
              <a:rPr lang="sv-SE" dirty="0">
                <a:latin typeface="Abadi" panose="020B0604020104020204" pitchFamily="34" charset="0"/>
              </a:rPr>
              <a:t>Samverkan med AMF4 (MRV)		TIB-frågan</a:t>
            </a:r>
          </a:p>
          <a:p>
            <a:r>
              <a:rPr lang="sv-SE" dirty="0">
                <a:latin typeface="Abadi" panose="020B0604020104020204" pitchFamily="34" charset="0"/>
              </a:rPr>
              <a:t>Trygghetspunkter				mm</a:t>
            </a:r>
          </a:p>
          <a:p>
            <a:r>
              <a:rPr lang="sv-SE" dirty="0">
                <a:latin typeface="Abadi" panose="020B0604020104020204" pitchFamily="34" charset="0"/>
              </a:rPr>
              <a:t>Beredskapskök</a:t>
            </a:r>
          </a:p>
          <a:p>
            <a:r>
              <a:rPr lang="sv-SE" dirty="0">
                <a:latin typeface="Abadi" panose="020B0604020104020204" pitchFamily="34" charset="0"/>
              </a:rPr>
              <a:t>Nödvattenplan</a:t>
            </a:r>
          </a:p>
          <a:p>
            <a:r>
              <a:rPr lang="sv-SE" dirty="0">
                <a:latin typeface="Abadi" panose="020B0604020104020204" pitchFamily="34" charset="0"/>
              </a:rPr>
              <a:t>Djupborrade nöd/krisvatten-brunnar</a:t>
            </a:r>
          </a:p>
          <a:p>
            <a:r>
              <a:rPr lang="sv-SE" dirty="0">
                <a:latin typeface="Abadi" panose="020B0604020104020204" pitchFamily="34" charset="0"/>
              </a:rPr>
              <a:t>FRG/FFO</a:t>
            </a:r>
          </a:p>
          <a:p>
            <a:r>
              <a:rPr lang="sv-SE" dirty="0">
                <a:latin typeface="Abadi" panose="020B0604020104020204" pitchFamily="34" charset="0"/>
              </a:rPr>
              <a:t>Signalskydd</a:t>
            </a:r>
            <a:r>
              <a:rPr lang="sv-SE">
                <a:latin typeface="Abadi" panose="020B0604020104020204" pitchFamily="34" charset="0"/>
              </a:rPr>
              <a:t>/kryptodator Signe</a:t>
            </a:r>
            <a:endParaRPr lang="sv-SE" dirty="0">
              <a:latin typeface="Abadi" panose="020B0604020104020204" pitchFamily="34" charset="0"/>
            </a:endParaRPr>
          </a:p>
          <a:p>
            <a:r>
              <a:rPr lang="sv-SE" dirty="0">
                <a:latin typeface="Abadi" panose="020B0604020104020204" pitchFamily="34" charset="0"/>
              </a:rPr>
              <a:t>Säkerhetsskydd</a:t>
            </a:r>
          </a:p>
          <a:p>
            <a:r>
              <a:rPr lang="sv-SE" dirty="0">
                <a:latin typeface="Abadi" panose="020B0604020104020204" pitchFamily="34" charset="0"/>
              </a:rPr>
              <a:t>Skyddsrum/skyddade utrymmen</a:t>
            </a:r>
          </a:p>
          <a:p>
            <a:r>
              <a:rPr lang="sv-SE" dirty="0">
                <a:latin typeface="Abadi" panose="020B0604020104020204" pitchFamily="34" charset="0"/>
              </a:rPr>
              <a:t>Kriskommunikation</a:t>
            </a:r>
          </a:p>
          <a:p>
            <a:r>
              <a:rPr lang="sv-SE" dirty="0">
                <a:latin typeface="Abadi" panose="020B0604020104020204" pitchFamily="34" charset="0"/>
              </a:rPr>
              <a:t>Reservkraft</a:t>
            </a:r>
          </a:p>
          <a:p>
            <a:r>
              <a:rPr lang="sv-SE" dirty="0">
                <a:latin typeface="Abadi" panose="020B0604020104020204" pitchFamily="34" charset="0"/>
              </a:rPr>
              <a:t>”Hesa Fredrik”</a:t>
            </a:r>
          </a:p>
          <a:p>
            <a:r>
              <a:rPr lang="sv-SE" dirty="0">
                <a:latin typeface="Abadi" panose="020B0604020104020204" pitchFamily="34" charset="0"/>
              </a:rPr>
              <a:t>Kontinuitetsplanering </a:t>
            </a:r>
          </a:p>
          <a:p>
            <a:r>
              <a:rPr lang="sv-SE" dirty="0">
                <a:latin typeface="Abadi" panose="020B0604020104020204" pitchFamily="34" charset="0"/>
              </a:rPr>
              <a:t>Utbildning och övning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72E75B6-1EC3-43D9-825A-A99481DF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379" y="303440"/>
            <a:ext cx="2661057" cy="35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8BD3A-02C9-4160-A4B0-6428F1CE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303440"/>
            <a:ext cx="10515600" cy="749800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ranklin Gothic Heavy" panose="020B0903020102020204" pitchFamily="34" charset="0"/>
              </a:rPr>
              <a:t>Det finns en del utmaningar…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F7863E5-3252-4AA0-9BF5-328D61C9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110" y="6297146"/>
            <a:ext cx="1505843" cy="4999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FB7F281-D307-480C-8C1C-CDEC8C588057}"/>
              </a:ext>
            </a:extLst>
          </p:cNvPr>
          <p:cNvSpPr/>
          <p:nvPr/>
        </p:nvSpPr>
        <p:spPr>
          <a:xfrm>
            <a:off x="1" y="6256051"/>
            <a:ext cx="12192000" cy="6206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A8BAB21-F5D0-4888-9FED-C61FAA4A7605}"/>
              </a:ext>
            </a:extLst>
          </p:cNvPr>
          <p:cNvSpPr txBox="1"/>
          <p:nvPr/>
        </p:nvSpPr>
        <p:spPr>
          <a:xfrm>
            <a:off x="917348" y="6349357"/>
            <a:ext cx="9845040" cy="52730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levande skärgårdskommun med människan i centrum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706E13-2ADC-4258-8114-84A01733B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18" y="6317584"/>
            <a:ext cx="1510703" cy="49754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F6AB50E-3112-49F1-85F8-E392B0CE1D9A}"/>
              </a:ext>
            </a:extLst>
          </p:cNvPr>
          <p:cNvSpPr/>
          <p:nvPr/>
        </p:nvSpPr>
        <p:spPr>
          <a:xfrm>
            <a:off x="1021064" y="1479703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Kommunens strategiska läge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756A374-A730-45F0-B86D-63DB09324C40}"/>
              </a:ext>
            </a:extLst>
          </p:cNvPr>
          <p:cNvSpPr/>
          <p:nvPr/>
        </p:nvSpPr>
        <p:spPr>
          <a:xfrm>
            <a:off x="7465503" y="2999210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Ingen fast landförbindelse/färjor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F36E510-C271-4D30-95E5-1EF667329A83}"/>
              </a:ext>
            </a:extLst>
          </p:cNvPr>
          <p:cNvSpPr/>
          <p:nvPr/>
        </p:nvSpPr>
        <p:spPr>
          <a:xfrm>
            <a:off x="1163377" y="2652543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Ingen egen vattentäkt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4F0197A-020B-4447-80D1-03B6F98F7A1F}"/>
              </a:ext>
            </a:extLst>
          </p:cNvPr>
          <p:cNvSpPr/>
          <p:nvPr/>
        </p:nvSpPr>
        <p:spPr>
          <a:xfrm>
            <a:off x="6739921" y="4041837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Ekonomin/ lågkonjunktur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C2B016-2F2F-45A6-BA70-B57CFA7691E9}"/>
              </a:ext>
            </a:extLst>
          </p:cNvPr>
          <p:cNvSpPr/>
          <p:nvPr/>
        </p:nvSpPr>
        <p:spPr>
          <a:xfrm>
            <a:off x="2512208" y="4551878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Geografiska ansvarsområdet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30F8255-BE21-489B-A2A7-6C5CDE4B8643}"/>
              </a:ext>
            </a:extLst>
          </p:cNvPr>
          <p:cNvSpPr/>
          <p:nvPr/>
        </p:nvSpPr>
        <p:spPr>
          <a:xfrm>
            <a:off x="4969244" y="2026225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Återuppbyggnad av den civila beredskapen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59D3574-0DCA-4EEA-89B4-E0C1A9411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224" y="60939"/>
            <a:ext cx="3361852" cy="168302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E0737E7-B532-4DB9-9D1C-42BE5980C929}"/>
              </a:ext>
            </a:extLst>
          </p:cNvPr>
          <p:cNvSpPr/>
          <p:nvPr/>
        </p:nvSpPr>
        <p:spPr>
          <a:xfrm>
            <a:off x="6913145" y="5314512"/>
            <a:ext cx="3649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Öka kunskapen och medvetandegöra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80CFF27-BC6B-48C0-B83B-AB47AE1E6BCD}"/>
              </a:ext>
            </a:extLst>
          </p:cNvPr>
          <p:cNvSpPr/>
          <p:nvPr/>
        </p:nvSpPr>
        <p:spPr>
          <a:xfrm>
            <a:off x="1664969" y="3715816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Oklara förutsättningar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1168E69-4E25-4E54-9906-25426803CF79}"/>
              </a:ext>
            </a:extLst>
          </p:cNvPr>
          <p:cNvSpPr/>
          <p:nvPr/>
        </p:nvSpPr>
        <p:spPr>
          <a:xfrm>
            <a:off x="4108454" y="325688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badi" panose="020B0604020104020204" pitchFamily="34" charset="0"/>
              </a:rPr>
              <a:t>Prioriteringar av förmågor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4717AEF-6C07-4014-ADF0-7706593A900A}"/>
              </a:ext>
            </a:extLst>
          </p:cNvPr>
          <p:cNvSpPr/>
          <p:nvPr/>
        </p:nvSpPr>
        <p:spPr>
          <a:xfrm>
            <a:off x="917348" y="5560698"/>
            <a:ext cx="308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Elektrifiering/energiförsörjning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6C5FE40-E641-47D5-8B9B-8DF6E71ECCBB}"/>
              </a:ext>
            </a:extLst>
          </p:cNvPr>
          <p:cNvSpPr/>
          <p:nvPr/>
        </p:nvSpPr>
        <p:spPr>
          <a:xfrm>
            <a:off x="10180829" y="3902553"/>
            <a:ext cx="1428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”Just in </a:t>
            </a:r>
            <a:r>
              <a:rPr lang="sv-SE" dirty="0" err="1"/>
              <a:t>time</a:t>
            </a:r>
            <a:r>
              <a:rPr lang="sv-SE" dirty="0"/>
              <a:t>”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29008C7-5483-4B71-B858-CF87641C3A25}"/>
              </a:ext>
            </a:extLst>
          </p:cNvPr>
          <p:cNvSpPr/>
          <p:nvPr/>
        </p:nvSpPr>
        <p:spPr>
          <a:xfrm>
            <a:off x="5171095" y="5662470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mm..</a:t>
            </a:r>
          </a:p>
        </p:txBody>
      </p:sp>
    </p:spTree>
    <p:extLst>
      <p:ext uri="{BB962C8B-B14F-4D97-AF65-F5344CB8AC3E}">
        <p14:creationId xmlns:p14="http://schemas.microsoft.com/office/powerpoint/2010/main" val="96999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8E1C78E20ED64785A28ACD3D1CED8E" ma:contentTypeVersion="3" ma:contentTypeDescription="Skapa ett nytt dokument." ma:contentTypeScope="" ma:versionID="f4354370d81cedd94c8c514e06a701f9">
  <xsd:schema xmlns:xsd="http://www.w3.org/2001/XMLSchema" xmlns:xs="http://www.w3.org/2001/XMLSchema" xmlns:p="http://schemas.microsoft.com/office/2006/metadata/properties" xmlns:ns2="6e8484a2-e43c-4aa6-af8a-efdf8e6e9c2b" targetNamespace="http://schemas.microsoft.com/office/2006/metadata/properties" ma:root="true" ma:fieldsID="bf6131a7071c82b1f4545325cb67518c" ns2:_="">
    <xsd:import namespace="6e8484a2-e43c-4aa6-af8a-efdf8e6e9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484a2-e43c-4aa6-af8a-efdf8e6e9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66C6C2-F653-42ED-A795-F3355966282A}"/>
</file>

<file path=customXml/itemProps2.xml><?xml version="1.0" encoding="utf-8"?>
<ds:datastoreItem xmlns:ds="http://schemas.openxmlformats.org/officeDocument/2006/customXml" ds:itemID="{389B2977-3ED4-4EC5-BBA2-D245185601C8}"/>
</file>

<file path=customXml/itemProps3.xml><?xml version="1.0" encoding="utf-8"?>
<ds:datastoreItem xmlns:ds="http://schemas.openxmlformats.org/officeDocument/2006/customXml" ds:itemID="{DFA438FE-D0BC-4BA0-BE8A-02E7EAB0ECD1}"/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187</Words>
  <Application>Microsoft Office PowerPoint</Application>
  <PresentationFormat>Bredbild</PresentationFormat>
  <Paragraphs>58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Franklin Gothic Heavy</vt:lpstr>
      <vt:lpstr>Franklin Gothic Medium</vt:lpstr>
      <vt:lpstr>Office-tema</vt:lpstr>
      <vt:lpstr>PowerPoint-presentation</vt:lpstr>
      <vt:lpstr>,</vt:lpstr>
      <vt:lpstr>Krisberedskap och civilt försvar</vt:lpstr>
      <vt:lpstr>Pågående arbete civil beredskap</vt:lpstr>
      <vt:lpstr>Det finns en del utmaningar…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Andréas Alderblad</dc:creator>
  <cp:lastModifiedBy>Andréas Alderblad</cp:lastModifiedBy>
  <cp:revision>55</cp:revision>
  <dcterms:created xsi:type="dcterms:W3CDTF">2023-05-29T07:13:56Z</dcterms:created>
  <dcterms:modified xsi:type="dcterms:W3CDTF">2023-05-31T15:41:27Z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0x010100628E1C78E20ED64785A28ACD3D1CED8E</vt:lpwstr>
  </property>
</Properties>
</file>