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70" r:id="rId5"/>
  </p:sldMasterIdLst>
  <p:notesMasterIdLst>
    <p:notesMasterId r:id="rId27"/>
  </p:notesMasterIdLst>
  <p:handoutMasterIdLst>
    <p:handoutMasterId r:id="rId28"/>
  </p:handoutMasterIdLst>
  <p:sldIdLst>
    <p:sldId id="265" r:id="rId6"/>
    <p:sldId id="287" r:id="rId7"/>
    <p:sldId id="286" r:id="rId8"/>
    <p:sldId id="290" r:id="rId9"/>
    <p:sldId id="11532" r:id="rId10"/>
    <p:sldId id="11533" r:id="rId11"/>
    <p:sldId id="260" r:id="rId12"/>
    <p:sldId id="11534" r:id="rId13"/>
    <p:sldId id="11535" r:id="rId14"/>
    <p:sldId id="11536" r:id="rId15"/>
    <p:sldId id="11537" r:id="rId16"/>
    <p:sldId id="11538" r:id="rId17"/>
    <p:sldId id="11539" r:id="rId18"/>
    <p:sldId id="11540" r:id="rId19"/>
    <p:sldId id="263" r:id="rId20"/>
    <p:sldId id="292" r:id="rId21"/>
    <p:sldId id="276" r:id="rId22"/>
    <p:sldId id="284" r:id="rId23"/>
    <p:sldId id="295" r:id="rId24"/>
    <p:sldId id="280" r:id="rId25"/>
    <p:sldId id="294" r:id="rId26"/>
  </p:sldIdLst>
  <p:sldSz cx="12192000" cy="6858000"/>
  <p:notesSz cx="6858000" cy="9144000"/>
  <p:custDataLst>
    <p:tags r:id="rId2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CA431-0E1D-48DA-8B1D-2A27EBF604E9}" v="18" dt="2023-03-16T09:22:37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B07A9FF-CF56-F15F-E559-05B51DE08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Namn på vårdförlopp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1F50C6-9A16-ACF8-C2E1-13265A453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FA528-2949-4F7D-B695-57BE9B687B89}" type="datetimeFigureOut">
              <a:rPr lang="sv-SE" smtClean="0"/>
              <a:t>2023-03-27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A9BAEE-7866-B4C0-9FAA-E0E724C63F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52FA0-8260-A466-08E8-56F4B211D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137D-B57E-4896-A616-A7974328D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1123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Namn på vårdförlopp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319F4-F609-4E94-A8B3-2F8431747CB9}" type="datetimeFigureOut">
              <a:rPr lang="sv-SE" smtClean="0"/>
              <a:t>2023-03-27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7FB9-2FCB-4FC1-82E1-203119A9F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7608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97C0B713-C358-95C5-407C-8B2397B379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33148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FF60DA54-D3D3-76C6-0E76-D1FD3A953B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59082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9349BF29-705E-C305-1203-BF0EE91E87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34324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70F318C3-F1B2-E781-EBF2-14BFE9F483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54008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5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6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75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54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89837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34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46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216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56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12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6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7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92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73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63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5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1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skapsstyrningvard.se/" TargetMode="External"/><Relationship Id="rId2" Type="http://schemas.openxmlformats.org/officeDocument/2006/relationships/hyperlink" Target="https://nationelltklinisktkunskapsstod.s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stmaoallergiforbundet.se/stora-skillnader-i-regionernas-allergivar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jp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0F4DA1E4-84C6-BB4F-9A8A-83B8AC198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84" y="4236"/>
            <a:ext cx="12207484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52DF527A-BBCE-4E48-AB04-B293D1FAEFAC}"/>
              </a:ext>
            </a:extLst>
          </p:cNvPr>
          <p:cNvSpPr txBox="1">
            <a:spLocks/>
          </p:cNvSpPr>
          <p:nvPr/>
        </p:nvSpPr>
        <p:spPr>
          <a:xfrm>
            <a:off x="1519707" y="2209800"/>
            <a:ext cx="9465972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Personcentrerat och sammanhållet vårdförlopp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5400" dirty="0">
                <a:solidFill>
                  <a:srgbClr val="FFFFFF"/>
                </a:solidFill>
                <a:latin typeface="Calibri" panose="020F0502020204030204"/>
              </a:rPr>
              <a:t>Matallergi, IgE-förmedlad 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7C90ED4-D5C4-234F-A00E-374ECEE0597F}"/>
              </a:ext>
            </a:extLst>
          </p:cNvPr>
          <p:cNvGrpSpPr/>
          <p:nvPr/>
        </p:nvGrpSpPr>
        <p:grpSpPr>
          <a:xfrm>
            <a:off x="10438642" y="5732687"/>
            <a:ext cx="2222205" cy="884879"/>
            <a:chOff x="10242697" y="5607996"/>
            <a:chExt cx="2222205" cy="884879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93D8C51B-0104-ED43-8722-DFCB965DA4EF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BA88F0E-3AB2-814E-9770-4BA099AF6C2D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EE502CA7-5669-DB42-9596-BA86F13D725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80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72" y="419321"/>
            <a:ext cx="10628003" cy="53462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Vårdförloppets omfattning och huvudsakliga åtgärder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12346" y="3328912"/>
            <a:ext cx="10628003" cy="2453701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Diagnos (symtom + IgE mot samma livsmedel) via anamnes och testning för IgE-antikroppar mot misstänkt livsmedel. 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Riskbedömning av framtida symtom och förskrivning av adekvata läkemedel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Dietistkontakt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Patientutbildning och skriftlig behandlingsplan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Patientkontrakt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Uppföljning, utvärdering om kvarstående matallergi eller inte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3940B13-6F64-36B2-4C89-CA72E4F0E13F}"/>
              </a:ext>
            </a:extLst>
          </p:cNvPr>
          <p:cNvSpPr txBox="1"/>
          <p:nvPr/>
        </p:nvSpPr>
        <p:spPr>
          <a:xfrm>
            <a:off x="843565" y="1371401"/>
            <a:ext cx="9670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i="1" dirty="0">
                <a:solidFill>
                  <a:srgbClr val="377D7A"/>
                </a:solidFill>
                <a:latin typeface="Calibri" panose="020F0502020204030204"/>
              </a:rPr>
              <a:t>Vårdförloppet omfattar åtgärder för barn och vuxna från att det finns misstanke om IgE-förmedlad matallergi tills om IgE-förmedlad matallergi inte kan påvisas, vid tolerans och när livsmedlet har återintroducerats eller i samråd med patienten vid kvarstående men välkontrollerad matallergi där heltäckande patientutbildning har genomförts.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978CE9F-44FE-390C-42D2-151889018FE8}"/>
              </a:ext>
            </a:extLst>
          </p:cNvPr>
          <p:cNvSpPr txBox="1"/>
          <p:nvPr/>
        </p:nvSpPr>
        <p:spPr>
          <a:xfrm>
            <a:off x="843565" y="2911458"/>
            <a:ext cx="3125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u="sng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Huvudsakliga åtgärder:</a:t>
            </a:r>
          </a:p>
          <a:p>
            <a:endParaRPr lang="sv-SE" sz="24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EC5ECAC-4DA5-9B56-A700-848FE81CF9D5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1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476291" y="616841"/>
            <a:ext cx="3440383" cy="609793"/>
          </a:xfrm>
        </p:spPr>
        <p:txBody>
          <a:bodyPr/>
          <a:lstStyle/>
          <a:p>
            <a:r>
              <a:rPr lang="sv-SE" dirty="0"/>
              <a:t>Patientkontrakt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5047666" y="1226634"/>
            <a:ext cx="7144334" cy="4186238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En gemensam överenskommelse med patient och/eller vårdnadshavare angående diagnos, prognos, behandling och uppföljning för bättre följsamhet.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Det ska framgå när och hur uppföljning kommer att ske och var patient och/eller vårdnadshavare ska vända sig om problem uppstår innan överenskommen tid.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Skriftlig behandlingsplan för egenvård, i dialog med patient och/eller vårdnadshavare, vid akut allergisk reaktion</a:t>
            </a:r>
          </a:p>
          <a:p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047666" y="5652507"/>
            <a:ext cx="7010985" cy="91021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Syftet med </a:t>
            </a:r>
            <a:r>
              <a:rPr kumimoji="0" lang="sv-SE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patientkontrakt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är att genom en gemensam överenskommelse mellan patient och vårdgivare säkerställa delaktighet, samordning och tillgänglighet med patientens perspektiv som utgångspunkt.</a:t>
            </a:r>
          </a:p>
        </p:txBody>
      </p:sp>
      <p:pic>
        <p:nvPicPr>
          <p:cNvPr id="3" name="Bildobjekt 2" descr="En bild som visar person, inomhus, vägg, stående&#10;&#10;Automatiskt genererad beskrivning">
            <a:extLst>
              <a:ext uri="{FF2B5EF4-FFF2-40B4-BE49-F238E27FC236}">
                <a16:creationId xmlns:a16="http://schemas.microsoft.com/office/drawing/2014/main" id="{56EB995C-8C98-E96C-F6A7-938864599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r="31087"/>
          <a:stretch/>
        </p:blipFill>
        <p:spPr>
          <a:xfrm>
            <a:off x="1" y="0"/>
            <a:ext cx="4914900" cy="66484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753DE59-75F4-5DE2-ADE2-FAE87BC901EF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418988" y="1152525"/>
            <a:ext cx="7103434" cy="609793"/>
          </a:xfrm>
        </p:spPr>
        <p:txBody>
          <a:bodyPr>
            <a:noAutofit/>
          </a:bodyPr>
          <a:lstStyle/>
          <a:p>
            <a:r>
              <a:rPr lang="sv-SE" sz="2800" dirty="0"/>
              <a:t>Vårdförloppet utgår från tillförlitliga och aktuella kunskapsstöd och baseras på bästa tillgängliga kunskap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514821" y="1898650"/>
            <a:ext cx="7338822" cy="3806825"/>
          </a:xfrm>
          <a:solidFill>
            <a:schemeClr val="bg1"/>
          </a:solidFill>
          <a:ln>
            <a:noFill/>
          </a:ln>
          <a:effectLst/>
        </p:spPr>
        <p:txBody>
          <a:bodyPr tIns="90000">
            <a:normAutofit fontScale="77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Tedner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SG, Asarnoj A, Thulin H, Westman M,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Konradsen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JR, Nilsson C. Food allergy and hypersensitivity reactions in children and adults-A review. Journal of internal medicine. 2022;291(3):283-302.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Savage J,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Sicherer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S, Wood R. The Natural History of Food Allergy. The journal of allergy and clinical immunology In practice. 2016;4(2):196-203; quiz 4.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Livsmedelsverket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Allergi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och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korsallergi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mot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nötter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frön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baljväxter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frukter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och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grönsaker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Uppsala Sweden; 2021.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Livsmedelsverket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Undeclared allergens in food - risk assessment guide. Uppsala; 2022.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Muraro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A, de Silva D,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Halken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S, Worm M,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Khaleva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E,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Arasi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S, et al. Managing food allergy: GA2LEN guideline 2022. World Allergy Organization Journal. 2022;15(9).</a:t>
            </a:r>
            <a:endParaRPr lang="sv-SE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3" t="24509" r="26098" b="17496"/>
          <a:stretch/>
        </p:blipFill>
        <p:spPr>
          <a:xfrm>
            <a:off x="0" y="0"/>
            <a:ext cx="3560712" cy="669701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3DC0685-3E8C-ED43-40CA-8EA50E1BFC26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9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758" y="374298"/>
            <a:ext cx="914400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Vårdförloppet innehåller flödesschema och åtgärder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526B6-D4F9-4B22-AC5A-C610BB2A6702}"/>
              </a:ext>
            </a:extLst>
          </p:cNvPr>
          <p:cNvSpPr/>
          <p:nvPr/>
        </p:nvSpPr>
        <p:spPr>
          <a:xfrm>
            <a:off x="826758" y="1483826"/>
            <a:ext cx="2905847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Flödesschema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77882F-B632-416D-AAC5-94C35B362B61}"/>
              </a:ext>
            </a:extLst>
          </p:cNvPr>
          <p:cNvSpPr/>
          <p:nvPr/>
        </p:nvSpPr>
        <p:spPr>
          <a:xfrm>
            <a:off x="4556854" y="1464197"/>
            <a:ext cx="63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Åtgärdsblock</a:t>
            </a:r>
          </a:p>
        </p:txBody>
      </p:sp>
      <p:sp>
        <p:nvSpPr>
          <p:cNvPr id="12" name="Vänsterpil 11"/>
          <p:cNvSpPr/>
          <p:nvPr/>
        </p:nvSpPr>
        <p:spPr>
          <a:xfrm rot="10800000">
            <a:off x="4012175" y="3344939"/>
            <a:ext cx="443945" cy="78467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4572896" y="2052330"/>
          <a:ext cx="6335738" cy="338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179">
                  <a:extLst>
                    <a:ext uri="{9D8B030D-6E8A-4147-A177-3AD203B41FA5}">
                      <a16:colId xmlns:a16="http://schemas.microsoft.com/office/drawing/2014/main" val="1177575122"/>
                    </a:ext>
                  </a:extLst>
                </a:gridCol>
                <a:gridCol w="2117559">
                  <a:extLst>
                    <a:ext uri="{9D8B030D-6E8A-4147-A177-3AD203B41FA5}">
                      <a16:colId xmlns:a16="http://schemas.microsoft.com/office/drawing/2014/main" val="63663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Hälso- och sjukvårdens åtgärder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Patientens åtgärder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78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(F) Grundbehandling och eventuell tilläggsbehandling</a:t>
                      </a:r>
                      <a:endParaRPr lang="sv-S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Grundbehandling enligt behandlingspyramiden: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Individuellt anpassad behandling: individuell, grupp eller via digital tjänst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Patientutbildning kring diagnos och egenvård, med mera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Viktkontroll, till exempel livsstilsmottagning eller dietist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Individuellt anpassad träning till exempel fysisk aktivitet på recept (</a:t>
                      </a:r>
                      <a:r>
                        <a:rPr lang="sv-SE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</a:t>
                      </a:r>
                      <a:r>
                        <a:rPr lang="sv-S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Delta i behandling utifrån upprättad behandlingsplan</a:t>
                      </a:r>
                      <a:r>
                        <a:rPr lang="sv-SE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99594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61A139CF-8544-F8C9-0EA9-CD30CB1337C8}"/>
              </a:ext>
            </a:extLst>
          </p:cNvPr>
          <p:cNvSpPr txBox="1"/>
          <p:nvPr/>
        </p:nvSpPr>
        <p:spPr>
          <a:xfrm rot="19199136">
            <a:off x="4075896" y="1934697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FF0000"/>
                </a:solidFill>
              </a:rPr>
              <a:t>Exempel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B0238DE7-4A2F-09D4-3D5E-0500A4F31E4E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008807" y="3388078"/>
            <a:ext cx="425346" cy="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D01AC4DB-4D84-7F30-2B3E-B0AB98DC13B4}"/>
              </a:ext>
            </a:extLst>
          </p:cNvPr>
          <p:cNvSpPr/>
          <p:nvPr/>
        </p:nvSpPr>
        <p:spPr>
          <a:xfrm>
            <a:off x="804241" y="2287968"/>
            <a:ext cx="1204566" cy="3125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Ingång 1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DCA01F5-7341-7E2D-BF79-9905DCC61FBA}"/>
              </a:ext>
            </a:extLst>
          </p:cNvPr>
          <p:cNvSpPr/>
          <p:nvPr/>
        </p:nvSpPr>
        <p:spPr>
          <a:xfrm>
            <a:off x="810979" y="3220545"/>
            <a:ext cx="1204565" cy="3125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omb 13">
            <a:extLst>
              <a:ext uri="{FF2B5EF4-FFF2-40B4-BE49-F238E27FC236}">
                <a16:creationId xmlns:a16="http://schemas.microsoft.com/office/drawing/2014/main" id="{2D2DCEBA-DB5A-887C-27A8-54CBFCF292DC}"/>
              </a:ext>
            </a:extLst>
          </p:cNvPr>
          <p:cNvSpPr/>
          <p:nvPr/>
        </p:nvSpPr>
        <p:spPr>
          <a:xfrm>
            <a:off x="771924" y="4325125"/>
            <a:ext cx="1248659" cy="35782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E609804-F410-EA34-2E88-9396C8F265D9}"/>
              </a:ext>
            </a:extLst>
          </p:cNvPr>
          <p:cNvSpPr/>
          <p:nvPr/>
        </p:nvSpPr>
        <p:spPr>
          <a:xfrm>
            <a:off x="810979" y="2772264"/>
            <a:ext cx="1204565" cy="3125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E9F5703-D1D9-810A-35B1-D5A709D82BAE}"/>
              </a:ext>
            </a:extLst>
          </p:cNvPr>
          <p:cNvSpPr/>
          <p:nvPr/>
        </p:nvSpPr>
        <p:spPr>
          <a:xfrm>
            <a:off x="2434153" y="3217325"/>
            <a:ext cx="1316604" cy="3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85145310-26C5-1B65-4D23-566183CDA901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3092455" y="3577325"/>
            <a:ext cx="9824" cy="7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621AA2FE-D55C-3270-CED3-46782D9B1D50}"/>
              </a:ext>
            </a:extLst>
          </p:cNvPr>
          <p:cNvSpPr/>
          <p:nvPr/>
        </p:nvSpPr>
        <p:spPr>
          <a:xfrm>
            <a:off x="2328312" y="2287968"/>
            <a:ext cx="1395090" cy="312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noFill/>
            </a:endParaRPr>
          </a:p>
        </p:txBody>
      </p:sp>
      <p:cxnSp>
        <p:nvCxnSpPr>
          <p:cNvPr id="29" name="Koppling: vinklad 28">
            <a:extLst>
              <a:ext uri="{FF2B5EF4-FFF2-40B4-BE49-F238E27FC236}">
                <a16:creationId xmlns:a16="http://schemas.microsoft.com/office/drawing/2014/main" id="{B9D17FD9-89D5-13A6-34AD-2598B63B284E}"/>
              </a:ext>
            </a:extLst>
          </p:cNvPr>
          <p:cNvCxnSpPr>
            <a:stCxn id="27" idx="2"/>
            <a:endCxn id="16" idx="3"/>
          </p:cNvCxnSpPr>
          <p:nvPr/>
        </p:nvCxnSpPr>
        <p:spPr>
          <a:xfrm rot="5400000">
            <a:off x="2356686" y="2259358"/>
            <a:ext cx="328031" cy="1010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93B4D866-3A25-24EE-E34A-BA3CF90C54C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389618" y="4038872"/>
            <a:ext cx="6636" cy="28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pilkoppling 51">
            <a:extLst>
              <a:ext uri="{FF2B5EF4-FFF2-40B4-BE49-F238E27FC236}">
                <a16:creationId xmlns:a16="http://schemas.microsoft.com/office/drawing/2014/main" id="{33E09E90-6A2C-AE6A-BC71-BCFE29BD61BA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413261" y="3533076"/>
            <a:ext cx="1" cy="16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pilkoppling 57">
            <a:extLst>
              <a:ext uri="{FF2B5EF4-FFF2-40B4-BE49-F238E27FC236}">
                <a16:creationId xmlns:a16="http://schemas.microsoft.com/office/drawing/2014/main" id="{2A0FB2C3-B417-D67E-64DD-F82C29E0A0A5}"/>
              </a:ext>
            </a:extLst>
          </p:cNvPr>
          <p:cNvCxnSpPr>
            <a:cxnSpLocks/>
          </p:cNvCxnSpPr>
          <p:nvPr/>
        </p:nvCxnSpPr>
        <p:spPr>
          <a:xfrm flipH="1">
            <a:off x="1406523" y="2607983"/>
            <a:ext cx="1" cy="16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k pilkoppling 63">
            <a:extLst>
              <a:ext uri="{FF2B5EF4-FFF2-40B4-BE49-F238E27FC236}">
                <a16:creationId xmlns:a16="http://schemas.microsoft.com/office/drawing/2014/main" id="{9D03EFAE-E34D-B7AF-5F0D-471C3BEAC4FC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413261" y="3093424"/>
            <a:ext cx="1" cy="127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ruta 67">
            <a:extLst>
              <a:ext uri="{FF2B5EF4-FFF2-40B4-BE49-F238E27FC236}">
                <a16:creationId xmlns:a16="http://schemas.microsoft.com/office/drawing/2014/main" id="{429846D4-82E1-8756-BD41-6B2DE3D81C7E}"/>
              </a:ext>
            </a:extLst>
          </p:cNvPr>
          <p:cNvSpPr txBox="1"/>
          <p:nvPr/>
        </p:nvSpPr>
        <p:spPr>
          <a:xfrm>
            <a:off x="2357396" y="2311704"/>
            <a:ext cx="12100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Ingång 2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A2169B3-8D40-91F1-8F3B-4E0E56D0ACB3}"/>
              </a:ext>
            </a:extLst>
          </p:cNvPr>
          <p:cNvSpPr txBox="1"/>
          <p:nvPr/>
        </p:nvSpPr>
        <p:spPr>
          <a:xfrm>
            <a:off x="832262" y="2793944"/>
            <a:ext cx="12100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Åtgärd</a:t>
            </a:r>
          </a:p>
        </p:txBody>
      </p:sp>
      <p:sp>
        <p:nvSpPr>
          <p:cNvPr id="70" name="Rektangel: rundade hörn 69">
            <a:extLst>
              <a:ext uri="{FF2B5EF4-FFF2-40B4-BE49-F238E27FC236}">
                <a16:creationId xmlns:a16="http://schemas.microsoft.com/office/drawing/2014/main" id="{2B840E80-8B8D-56C0-FF62-091B3E1BA6A6}"/>
              </a:ext>
            </a:extLst>
          </p:cNvPr>
          <p:cNvSpPr/>
          <p:nvPr/>
        </p:nvSpPr>
        <p:spPr>
          <a:xfrm>
            <a:off x="823384" y="4857806"/>
            <a:ext cx="1145739" cy="3352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024E340A-5F7F-9EDE-74CC-27315EB36FC7}"/>
              </a:ext>
            </a:extLst>
          </p:cNvPr>
          <p:cNvSpPr txBox="1"/>
          <p:nvPr/>
        </p:nvSpPr>
        <p:spPr>
          <a:xfrm>
            <a:off x="805540" y="4902880"/>
            <a:ext cx="12100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Utgång</a:t>
            </a:r>
          </a:p>
        </p:txBody>
      </p:sp>
      <p:cxnSp>
        <p:nvCxnSpPr>
          <p:cNvPr id="75" name="Rak pilkoppling 74">
            <a:extLst>
              <a:ext uri="{FF2B5EF4-FFF2-40B4-BE49-F238E27FC236}">
                <a16:creationId xmlns:a16="http://schemas.microsoft.com/office/drawing/2014/main" id="{CC75ADC6-AC1F-4390-96A9-A1E63B659849}"/>
              </a:ext>
            </a:extLst>
          </p:cNvPr>
          <p:cNvCxnSpPr>
            <a:cxnSpLocks/>
            <a:stCxn id="14" idx="2"/>
            <a:endCxn id="70" idx="0"/>
          </p:cNvCxnSpPr>
          <p:nvPr/>
        </p:nvCxnSpPr>
        <p:spPr>
          <a:xfrm>
            <a:off x="1396254" y="4682950"/>
            <a:ext cx="0" cy="17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>
            <a:extLst>
              <a:ext uri="{FF2B5EF4-FFF2-40B4-BE49-F238E27FC236}">
                <a16:creationId xmlns:a16="http://schemas.microsoft.com/office/drawing/2014/main" id="{7D07C03C-F87F-02FA-8E39-5DADF2886882}"/>
              </a:ext>
            </a:extLst>
          </p:cNvPr>
          <p:cNvSpPr/>
          <p:nvPr/>
        </p:nvSpPr>
        <p:spPr>
          <a:xfrm>
            <a:off x="804240" y="3722382"/>
            <a:ext cx="1204565" cy="3125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0F62581-1CFD-43F8-F3D1-4C465FD5E36F}"/>
              </a:ext>
            </a:extLst>
          </p:cNvPr>
          <p:cNvSpPr/>
          <p:nvPr/>
        </p:nvSpPr>
        <p:spPr>
          <a:xfrm>
            <a:off x="2410901" y="4325125"/>
            <a:ext cx="1402405" cy="357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7388EC4-CB04-FBD8-2D30-6FD993DB4D4B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9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449180"/>
            <a:ext cx="9144000" cy="609793"/>
          </a:xfrm>
        </p:spPr>
        <p:txBody>
          <a:bodyPr>
            <a:normAutofit/>
          </a:bodyPr>
          <a:lstStyle/>
          <a:p>
            <a:r>
              <a:rPr lang="sv-SE" dirty="0"/>
              <a:t>Vad kommer att följas upp (urval)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77AC2E0A-A079-A10D-0901-28B3EC216F3E}"/>
              </a:ext>
            </a:extLst>
          </p:cNvPr>
          <p:cNvGrpSpPr/>
          <p:nvPr/>
        </p:nvGrpSpPr>
        <p:grpSpPr>
          <a:xfrm>
            <a:off x="352425" y="1610765"/>
            <a:ext cx="5743575" cy="506699"/>
            <a:chOff x="352425" y="1537704"/>
            <a:chExt cx="5743575" cy="506699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FCC5333-BE59-3F39-E5C7-019BE23A5C08}"/>
                </a:ext>
              </a:extLst>
            </p:cNvPr>
            <p:cNvSpPr/>
            <p:nvPr/>
          </p:nvSpPr>
          <p:spPr>
            <a:xfrm>
              <a:off x="1909762" y="1561809"/>
              <a:ext cx="2628901" cy="4584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526B6-D4F9-4B22-AC5A-C610BB2A6702}"/>
                </a:ext>
              </a:extLst>
            </p:cNvPr>
            <p:cNvSpPr/>
            <p:nvPr/>
          </p:nvSpPr>
          <p:spPr>
            <a:xfrm>
              <a:off x="352425" y="1537704"/>
              <a:ext cx="5743575" cy="506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Resultatmått/ Processmått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5EFE918-B768-4D36-9D56-383F0BD01BC0}"/>
              </a:ext>
            </a:extLst>
          </p:cNvPr>
          <p:cNvSpPr/>
          <p:nvPr/>
        </p:nvSpPr>
        <p:spPr>
          <a:xfrm>
            <a:off x="6192925" y="1576266"/>
            <a:ext cx="5438243" cy="599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F77448-64CF-4386-8406-839026FD8FC9}"/>
              </a:ext>
            </a:extLst>
          </p:cNvPr>
          <p:cNvSpPr/>
          <p:nvPr/>
        </p:nvSpPr>
        <p:spPr>
          <a:xfrm>
            <a:off x="302942" y="5683372"/>
            <a:ext cx="9688783" cy="834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Datakällor: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</a:t>
            </a:r>
            <a:endParaRPr kumimoji="0" lang="sv-SE" sz="1600" b="0" i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6CCF95F-4B9B-8286-A0AA-A126A8FEF424}"/>
              </a:ext>
            </a:extLst>
          </p:cNvPr>
          <p:cNvSpPr/>
          <p:nvPr/>
        </p:nvSpPr>
        <p:spPr>
          <a:xfrm>
            <a:off x="352425" y="2149731"/>
            <a:ext cx="11106936" cy="32480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1377C90-0B11-B0E4-83F3-D05555139C05}"/>
              </a:ext>
            </a:extLst>
          </p:cNvPr>
          <p:cNvSpPr txBox="1"/>
          <p:nvPr/>
        </p:nvSpPr>
        <p:spPr>
          <a:xfrm>
            <a:off x="508442" y="2360386"/>
            <a:ext cx="10850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Andel patienter med IgE-förmedlad matallergi Z91.0A-E som har vårdplan för egenvård (KVÅ-kod QV003)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Andel patienter 16—25 år inom barnmedicinsk vård (barn- och ungdomsmedicinsk mottagning (BUM), allergimottagning) med diagnos matallergi Z91.0A-E som överförs till annan vård (vårdcentral, allergimottagning för vuxna eller öron- näs- och halsmottagning (ÖNH)) och får diagnos Z91.0A-E 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Andel patienter med IgE-förmedlad matallergi Z91.0A-E som har minst ett besök till dietist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9BAA082-66EA-DC52-BB24-91F64C4925CE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068" y="671705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Vad blir konsekvenserna?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690068" y="1666398"/>
            <a:ext cx="4681544" cy="391625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000000"/>
                </a:solidFill>
              </a:rPr>
              <a:t>Fördelar/vinster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Korrekt diagnos som följs upp och avskrivs om möjligt, ger färre matallergiker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Personlig behandlingsplan ökar livskvaliteten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Färre akuta allergiska reaktioner efter utbildning och dietistkontakt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Riktad utredning mot misstänkt allergen ger lägre kostnader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965023" y="1666397"/>
            <a:ext cx="4681544" cy="391625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000000"/>
                </a:solidFill>
              </a:rPr>
              <a:t>Ev. risker/svårigheter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Risk för undanträngning av patienter med icke IgE-förmedlad matallergi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Utmaning att upprätthålla och öka kompetens inom allergivården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Ökad efterfrågan på dietistkompetens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Kostnader behöver öka initialt</a:t>
            </a:r>
          </a:p>
          <a:p>
            <a:pPr marL="285750" lvl="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Samhället behöver samverka för att öka kunskap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506CDB5-7F3F-4DAF-B872-1BC8872ABD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06" y="2223346"/>
            <a:ext cx="2039842" cy="203984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2170072-6146-4F63-BF96-CEC42E268BC2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3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8564D2F-45CC-4D11-B1EF-80B21B99A4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8564D2F-45CC-4D11-B1EF-80B21B99A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21C52E-9F03-416F-B9DA-51DBF7EF0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441" y="717819"/>
            <a:ext cx="11320559" cy="609793"/>
          </a:xfrm>
        </p:spPr>
        <p:txBody>
          <a:bodyPr>
            <a:noAutofit/>
          </a:bodyPr>
          <a:lstStyle/>
          <a:p>
            <a:r>
              <a:rPr lang="sv-SE" sz="2400" dirty="0"/>
              <a:t>Personcentrerat och sammanhållet vårdförlopp för matallergi, IgE-förmedlad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1023549" y="2153265"/>
            <a:ext cx="4896000" cy="35868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Diagnos IgE-förmedlad matallergi ställs på ett korrekt sätt.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Individanpassad behandling utifrån diagnos och riskbedömning.</a:t>
            </a:r>
          </a:p>
          <a:p>
            <a:pPr marL="285750" marR="0" lvl="0" indent="-28575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Patienten känner sig trygg med den egenvård som hen kan utföra.</a:t>
            </a:r>
          </a:p>
          <a:p>
            <a:pPr marL="285750" marR="0" lvl="0" indent="-285750" fontAlgn="auto">
              <a:lnSpc>
                <a:spcPct val="110000"/>
              </a:lnSpc>
              <a:spcBef>
                <a:spcPts val="600"/>
              </a:spcBef>
              <a:spcAft>
                <a:spcPts val="1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Förbättrad samverkan och fungerande övergångar mellan vårdenheter.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272451" y="2153265"/>
            <a:ext cx="4896000" cy="35868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Säker diagnostik: f</a:t>
            </a: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örekomst av IgE-antikroppar (IgE-ak) och allergiska symtom mot samma allergen</a:t>
            </a:r>
            <a:endParaRPr lang="sv-S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Riskvärdering </a:t>
            </a: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 kommande eventuella allergiska reaktioner, information och patientutbildning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Stöd för egen vård: personlig vårdplan</a:t>
            </a:r>
            <a:endParaRPr lang="sv-S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</a:rPr>
              <a:t>Remiss för rådgivning av dietist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solidFill>
                  <a:schemeClr val="tx1"/>
                </a:solidFill>
                <a:latin typeface="Calibri" panose="020F0502020204030204" pitchFamily="34" charset="0"/>
              </a:rPr>
              <a:t>Patienter 16-25 år inom barnmedicinsk vård med diagnos Z910A-E som överförs till annan vård och får diagnos Z910A-E igen </a:t>
            </a:r>
            <a:endParaRPr lang="sv-S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BDF53FC-FB81-B482-0E8A-B14919481220}"/>
              </a:ext>
            </a:extLst>
          </p:cNvPr>
          <p:cNvSpPr/>
          <p:nvPr/>
        </p:nvSpPr>
        <p:spPr>
          <a:xfrm>
            <a:off x="871441" y="1353879"/>
            <a:ext cx="1030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377D7A"/>
                </a:solidFill>
                <a:latin typeface="Calibri" panose="020F0502020204030204"/>
              </a:rPr>
              <a:t>Vårdförloppet inleds vid misstanke om IgE-förmedlad matallergi och avslutas när IgE-förmedlad matallergi inte kan påvisas eller i samråd med patienten vid kvarstående men välkontrollerad matallergi.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00E2F11-2339-700F-D53F-EB6F49D128BC}"/>
              </a:ext>
            </a:extLst>
          </p:cNvPr>
          <p:cNvSpPr txBox="1"/>
          <p:nvPr/>
        </p:nvSpPr>
        <p:spPr>
          <a:xfrm>
            <a:off x="954246" y="322220"/>
            <a:ext cx="208358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SAMMANFATTNING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1B2CA9-9974-EFA8-3633-DE13B4F36664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9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9F76A-BE0A-4578-809C-BF0E5E1A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6" y="36418"/>
            <a:ext cx="10515600" cy="753650"/>
          </a:xfrm>
        </p:spPr>
        <p:txBody>
          <a:bodyPr>
            <a:normAutofit/>
          </a:bodyPr>
          <a:lstStyle/>
          <a:p>
            <a:r>
              <a:rPr lang="sv-SE" sz="3600" dirty="0"/>
              <a:t>Deltagare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7B166F5-64E0-4B0E-B230-0D996B257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705854"/>
              </p:ext>
            </p:extLst>
          </p:nvPr>
        </p:nvGraphicFramePr>
        <p:xfrm>
          <a:off x="580293" y="889892"/>
          <a:ext cx="11002107" cy="459254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96110">
                  <a:extLst>
                    <a:ext uri="{9D8B030D-6E8A-4147-A177-3AD203B41FA5}">
                      <a16:colId xmlns:a16="http://schemas.microsoft.com/office/drawing/2014/main" val="3973459589"/>
                    </a:ext>
                  </a:extLst>
                </a:gridCol>
                <a:gridCol w="4449261">
                  <a:extLst>
                    <a:ext uri="{9D8B030D-6E8A-4147-A177-3AD203B41FA5}">
                      <a16:colId xmlns:a16="http://schemas.microsoft.com/office/drawing/2014/main" val="138910382"/>
                    </a:ext>
                  </a:extLst>
                </a:gridCol>
                <a:gridCol w="4156736">
                  <a:extLst>
                    <a:ext uri="{9D8B030D-6E8A-4147-A177-3AD203B41FA5}">
                      <a16:colId xmlns:a16="http://schemas.microsoft.com/office/drawing/2014/main" val="4160860710"/>
                    </a:ext>
                  </a:extLst>
                </a:gridCol>
              </a:tblGrid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Namn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Yrkesroll/motsvarande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Region/sjukvårdsregion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23658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2000" b="0" dirty="0"/>
                        <a:t>Caroline Nilsson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dirty="0"/>
                        <a:t>Ordförande, barnallergolog </a:t>
                      </a:r>
                      <a:endParaRPr lang="sv-S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dirty="0"/>
                        <a:t>Sjukvårdsregion Stockholm-Gotland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739928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Kerstin Hinz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Processledare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Västra sjukvårdsregionen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426191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dirty="0"/>
                        <a:t>Annika Wallin</a:t>
                      </a:r>
                      <a:endParaRPr lang="sv-SE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dirty="0"/>
                        <a:t>Specialistläkare lungmedicin, allergolog</a:t>
                      </a:r>
                      <a:endParaRPr lang="sv-S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dirty="0"/>
                        <a:t>Norra sjukvårdsregionen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72648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Birgitta Lagercrantz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Allergikonsulent, sjuksköterska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Södra sjukvårdsregionen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043800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Carl-Erik Flodmark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Medicinskt sakkunnig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Socialstyrelsen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6787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David Aronsson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Vuxenallergolog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Södra sjukvårdsregionen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424280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Jenny van Odijk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Dietist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Västra sjukvårdsregionen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912211026"/>
                  </a:ext>
                </a:extLst>
              </a:tr>
              <a:tr h="164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Katrin Engel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Specialistläkare allmänmedicin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Sjukvårdsregion Stockholm-Gotland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492334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Magdalena Brobäck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Ledamot i förbundsstyrelsen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Unga Allergiker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160741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Mikaela Odemyr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Förbundsordförande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Astma- och Allergiförbundet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772251599"/>
                  </a:ext>
                </a:extLst>
              </a:tr>
              <a:tr h="32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Therese Lindh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Måltidschef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Bollebygds kommun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05041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Ulla-Britt Andersson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Allergikonsulent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Sjukvårdsregion Stockholm-Gotland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861118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Ylva Sjögren Bolin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Immunolog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Livsmedelsverket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254374590"/>
                  </a:ext>
                </a:extLst>
              </a:tr>
              <a:tr h="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Åsa Neuman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Barnallergolog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Sjukvårdsregion Mellansverige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952780841"/>
                  </a:ext>
                </a:extLst>
              </a:tr>
            </a:tbl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01F77448-64CF-4386-8406-839026FD8FC9}"/>
              </a:ext>
            </a:extLst>
          </p:cNvPr>
          <p:cNvSpPr/>
          <p:nvPr/>
        </p:nvSpPr>
        <p:spPr>
          <a:xfrm>
            <a:off x="580293" y="5781868"/>
            <a:ext cx="9686655" cy="68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600" u="sng"/>
              <a:t>Adjungerad</a:t>
            </a:r>
          </a:p>
          <a:p>
            <a:r>
              <a:rPr lang="sv-SE" sz="1600"/>
              <a:t>Marianne Bonnert, psykolog, Sjukvårdsregion Stockholm-Gotland</a:t>
            </a:r>
            <a:endParaRPr lang="sv-SE" sz="16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AED86C-953D-BEF0-56F3-2BD86B89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103C780-660C-FE57-FE83-ECB55D23B45F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8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89013" y="565621"/>
            <a:ext cx="9144000" cy="609793"/>
          </a:xfrm>
        </p:spPr>
        <p:txBody>
          <a:bodyPr/>
          <a:lstStyle/>
          <a:p>
            <a:r>
              <a:rPr lang="sv-SE" dirty="0"/>
              <a:t>Mer information och stöd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89013" y="1413069"/>
            <a:ext cx="5148385" cy="4185298"/>
          </a:xfrm>
        </p:spPr>
        <p:txBody>
          <a:bodyPr/>
          <a:lstStyle/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Vårdförloppen finns tillgängliga i regionernas gemensamma system för kunskapsstöd </a:t>
            </a:r>
            <a:r>
              <a:rPr lang="sv-SE" dirty="0">
                <a:hlinkClick r:id="rId2"/>
              </a:rPr>
              <a:t>NKK</a:t>
            </a:r>
            <a:endParaRPr lang="sv-SE" dirty="0"/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Mer information och presentationsmaterial för personcentrerade och sammanhållna vårdförlopp finns på </a:t>
            </a:r>
            <a:r>
              <a:rPr lang="sv-SE" dirty="0">
                <a:hlinkClick r:id="rId3"/>
              </a:rPr>
              <a:t>www.kunskapsstyrningvard.se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D5CDC6A-14CC-968D-6D13-89F5ADD530EA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C1D221F0-A309-BE85-EF98-466695642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728" y="3131922"/>
            <a:ext cx="3491411" cy="19639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3F7403D-A89C-CD33-AE19-8CA4DE935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058" y="1413069"/>
            <a:ext cx="3738955" cy="21031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854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155090" y="2599026"/>
            <a:ext cx="9708240" cy="108433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Följande två bilder är tänkta att användas som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underlag och inspiration för diskussion och dialog.</a:t>
            </a: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FC54A0F-281A-E1D8-E5E1-7CABEAE223A9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4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5119" y="346077"/>
            <a:ext cx="1094484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Syftet med personcentrerade och sammanhållna vårdförlopp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5119" y="1150228"/>
            <a:ext cx="5673044" cy="43812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Syftet är att öka jämlikheten, effektiviteten och kvaliteten i vården utan att det medför onödig administrativ börda för sjukvårdspersonal.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 ska uppleva en mer välorganiserad och helhetsorienterad process utan onödig väntetid i samband med utredning och behandling.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Patienternas livskvalitet och nöjdhet med vården ska förbättras och vården bli mer jämlik och jämställd.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149" y="1477001"/>
            <a:ext cx="5587548" cy="372769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25120" y="5346989"/>
            <a:ext cx="5786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Patienter, brukare och hälso-och sjukvårdens medarbetare ska vara trygga i att bästa tillgängliga kunskap används i varje möte”</a:t>
            </a:r>
          </a:p>
        </p:txBody>
      </p:sp>
    </p:spTree>
    <p:extLst>
      <p:ext uri="{BB962C8B-B14F-4D97-AF65-F5344CB8AC3E}">
        <p14:creationId xmlns:p14="http://schemas.microsoft.com/office/powerpoint/2010/main" val="3793900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Dialog 1 - gapanalys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03952" y="1613792"/>
            <a:ext cx="6708960" cy="459562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ska vi göra annorlunda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vad gör vi redan nu, ska sluta göra, arbetssätt, digitalisering?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Positiva effekter hos oss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patient, personal, resurser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Styrkor i regionen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goda exempel, nyckelpersoner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påverkas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patientgrupper, verksamheter, professioner?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undad rektangulär bildtext 8"/>
          <p:cNvSpPr/>
          <p:nvPr/>
        </p:nvSpPr>
        <p:spPr>
          <a:xfrm>
            <a:off x="8423515" y="1613791"/>
            <a:ext cx="3418453" cy="24332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Att användas som diskussionsunderlag</a:t>
            </a:r>
          </a:p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Diskutera gärna: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ser gapet ut hos oss?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kan vi prioritera att börja göra här?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blir konsekvenserna?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E47C063-139E-9074-E97E-C42C5A48A6EA}"/>
              </a:ext>
            </a:extLst>
          </p:cNvPr>
          <p:cNvSpPr txBox="1"/>
          <p:nvPr/>
        </p:nvSpPr>
        <p:spPr>
          <a:xfrm>
            <a:off x="1089475" y="228577"/>
            <a:ext cx="285680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Förslag på diskussionsfrågor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42F3EB8-095B-7DA6-52BC-95AB2CC4F8BE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95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Dialog - införande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03952" y="1613792"/>
            <a:ext cx="6708960" cy="459562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genomför?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vilket stöd behövs, vad rår vi själva över?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genomförs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behövs beslut, påverkas resurser, avtal, kunskapsdokument, rutinbeskrivningar, tidpunkt?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Svårigheter och risker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Kommunikation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målgrupp, budskap, former, tidpunkt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undad rektangulär bildtext 8"/>
          <p:cNvSpPr/>
          <p:nvPr/>
        </p:nvSpPr>
        <p:spPr>
          <a:xfrm>
            <a:off x="8423515" y="1613791"/>
            <a:ext cx="3418453" cy="24332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Att användas som diskussionsunderlag</a:t>
            </a:r>
          </a:p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Diskutera gärna: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kan vi arbeta med införandet?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kan vi prioritera att börja göra här?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är uppföljningsbart hos oss redan nu?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7F4A37B-AA68-CEE5-6F77-5DA8FF170330}"/>
              </a:ext>
            </a:extLst>
          </p:cNvPr>
          <p:cNvSpPr txBox="1"/>
          <p:nvPr/>
        </p:nvSpPr>
        <p:spPr>
          <a:xfrm>
            <a:off x="1089475" y="228577"/>
            <a:ext cx="285680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Förslag på diskussionsfrågor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FB59164-5F25-028E-6DA2-0CA5E14CC5A4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4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DEE8EDC8-C761-7C47-80B6-45DEEFC87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93" y="404340"/>
            <a:ext cx="9144000" cy="609793"/>
          </a:xfrm>
        </p:spPr>
        <p:txBody>
          <a:bodyPr/>
          <a:lstStyle/>
          <a:p>
            <a:r>
              <a:rPr lang="sv-SE" dirty="0"/>
              <a:t>Regionerna i samverkan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78FA9FC-4A68-8B4C-AE38-1074E1489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393" y="1356955"/>
            <a:ext cx="5489331" cy="40351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Arbetet med vårdförloppen utgår från en överenskommelse mellan staten och Sveriges Kommuner och Regioner (SKR).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Regeringen vill med satsningen stödja utvecklingsarbetet i regionerna kring kunskapsstyrning i hälso- och sjukvården.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tas fram av regionerna inom Nationellt system för kunskapsstyrning Hälso- och sjukvård.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Vårdförloppen är primärt ett kunskapsstöd för hälso- och sjukvårdspersonal i det kliniska mötet med patient och närstående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ska utgå ifrån tillförlitliga och aktuella kunskapsstöd och baseras på bästa tillgängliga kunskap om vård och behandling.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3"/>
          <a:stretch/>
        </p:blipFill>
        <p:spPr>
          <a:xfrm>
            <a:off x="6541551" y="1226634"/>
            <a:ext cx="5650449" cy="42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1C9BEB-CD13-B727-1031-12DCD1D22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matallergi, IgE-förmedlad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FDF8E6-DF6A-7822-A7E1-C2673FAB2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Matallergi är en immunologisk reaktion framför allt på proteiner.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Ca 17-25 % av befolkningen upplever att de är allergiska mot mat.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Prevalens: barn cirka 2 - 8 %, vuxna cirka 2- 5 % beroende på diagnosmetod.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Times New Roman" panose="02020603050405020304" pitchFamily="18" charset="0"/>
              </a:rPr>
              <a:t>Självdiagnostisering och överdiagnostik är vanligt.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Times New Roman" panose="02020603050405020304" pitchFamily="18" charset="0"/>
              </a:rPr>
              <a:t>Olika former av matallergi finns, IgE-förmedlad matallergi är vanligast.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  <a:cs typeface="Times New Roman" panose="02020603050405020304" pitchFamily="18" charset="0"/>
              </a:rPr>
              <a:t>Att leva med matallergi kan påverka livskvaliteten negativt.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3C72457-25A9-CE50-9DCF-8D379B6ACBDF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7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1AEBDC-A342-4092-AAB2-C637D87D8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13" y="405305"/>
            <a:ext cx="914400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Varför vårdförlopp för matallergi, IgE-förmedlad?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8A2CCC-632C-4CE1-AF70-65DB538336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7015035" cy="418623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Livskvalitet för patienter med IgE-förmedlad matallergi behöver öka.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Patienter med misstänkt IgE-förmedlad matallergi ska få möjlighet till en likvärdig och adekvat utredning på lämplig vårdnivå.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Icke allergiska patienter kan friskskrivas och de med konstaterad IgE-förmedlad matallergi kan få ett bättre omhändertagande med korrekt diagnostik.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Kunskapsnivån hos personal i vården och i samhället behöver förbättras.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sv-SE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B145A4-1A7B-4633-87E0-842F7C6BE44C}"/>
              </a:ext>
            </a:extLst>
          </p:cNvPr>
          <p:cNvGrpSpPr/>
          <p:nvPr/>
        </p:nvGrpSpPr>
        <p:grpSpPr>
          <a:xfrm>
            <a:off x="8321591" y="1380503"/>
            <a:ext cx="3389663" cy="4096993"/>
            <a:chOff x="8435891" y="1422400"/>
            <a:chExt cx="3741231" cy="40969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D76F85-BE9B-49F2-A4E8-39FD8559691C}"/>
                </a:ext>
              </a:extLst>
            </p:cNvPr>
            <p:cNvSpPr/>
            <p:nvPr/>
          </p:nvSpPr>
          <p:spPr>
            <a:xfrm>
              <a:off x="8435891" y="1422400"/>
              <a:ext cx="3741231" cy="4096993"/>
            </a:xfrm>
            <a:prstGeom prst="rect">
              <a:avLst/>
            </a:prstGeom>
            <a:solidFill>
              <a:srgbClr val="D1EBE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 IgE-förmedlad matallergi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Matallergi är en immunologisk reaktion framför allt på proteiner.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17-25 % av befolkningen upplever att de är allergiska mot mat men prevalens sjunker efter diagnos till 2 - 8 % hos barn och 2- 5 % hos vuxna, beroende på diagnosmetod.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Självdiagnostisering och överdiagnostik är vanligt.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5" descr="Information with solid fill">
              <a:extLst>
                <a:ext uri="{FF2B5EF4-FFF2-40B4-BE49-F238E27FC236}">
                  <a16:creationId xmlns:a16="http://schemas.microsoft.com/office/drawing/2014/main" id="{B1331C37-0D75-4323-8475-F3E0F76F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922" y="1422400"/>
              <a:ext cx="457200" cy="391496"/>
            </a:xfrm>
            <a:prstGeom prst="rect">
              <a:avLst/>
            </a:prstGeom>
          </p:spPr>
        </p:pic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9F9741D3-FBC1-BF32-EA9E-12C350BE7543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vapen, missil&#10;&#10;Automatiskt genererad beskrivning">
            <a:extLst>
              <a:ext uri="{FF2B5EF4-FFF2-40B4-BE49-F238E27FC236}">
                <a16:creationId xmlns:a16="http://schemas.microsoft.com/office/drawing/2014/main" id="{21E63F1D-74B8-5546-EACF-80CB75DEB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7048">
            <a:off x="9100713" y="-29260"/>
            <a:ext cx="2368580" cy="5601372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Nationell variation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0A8D5B8-CACB-53A1-DF58-659E707324A8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62D449-97AE-30A2-7AED-7F4F1488F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"/>
          <a:stretch/>
        </p:blipFill>
        <p:spPr bwMode="auto">
          <a:xfrm>
            <a:off x="315778" y="1369339"/>
            <a:ext cx="9408006" cy="44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FB991D6-750F-88FE-9120-E8B3FD54BC46}"/>
              </a:ext>
            </a:extLst>
          </p:cNvPr>
          <p:cNvSpPr/>
          <p:nvPr/>
        </p:nvSpPr>
        <p:spPr>
          <a:xfrm>
            <a:off x="0" y="3226184"/>
            <a:ext cx="4588778" cy="202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01AB0D-9CCD-71E8-D2B2-DBB2EB5B07F0}"/>
              </a:ext>
            </a:extLst>
          </p:cNvPr>
          <p:cNvSpPr/>
          <p:nvPr/>
        </p:nvSpPr>
        <p:spPr>
          <a:xfrm>
            <a:off x="0" y="4742407"/>
            <a:ext cx="4588778" cy="202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5D4B98-BB3A-F210-CF86-6C991C082D68}"/>
              </a:ext>
            </a:extLst>
          </p:cNvPr>
          <p:cNvSpPr/>
          <p:nvPr/>
        </p:nvSpPr>
        <p:spPr>
          <a:xfrm>
            <a:off x="19374" y="4915167"/>
            <a:ext cx="6686226" cy="202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8EB49C-8204-969A-6DFC-9A7A2BF51666}"/>
              </a:ext>
            </a:extLst>
          </p:cNvPr>
          <p:cNvSpPr txBox="1"/>
          <p:nvPr/>
        </p:nvSpPr>
        <p:spPr>
          <a:xfrm>
            <a:off x="315778" y="6065240"/>
            <a:ext cx="9816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hlinkClick r:id="rId4"/>
              </a:rPr>
              <a:t>Stora skillnader i regionernas allergivård - Astma- och Allergiförbundet (astmaoallergiforbundet.se)</a:t>
            </a:r>
            <a:r>
              <a:rPr lang="sv-SE" sz="12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13102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4647" y="503336"/>
            <a:ext cx="7324073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 lägger tonvikt på att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E32D5-2B68-4BB5-98D0-1D5EBE620135}"/>
              </a:ext>
            </a:extLst>
          </p:cNvPr>
          <p:cNvSpPr/>
          <p:nvPr/>
        </p:nvSpPr>
        <p:spPr>
          <a:xfrm>
            <a:off x="4024648" y="1711937"/>
            <a:ext cx="7643612" cy="4247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ställa rätt diagnos och tolka provsvar rätt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riskvärdera och göra rätt begränsningar av kosten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ge uppdaterad information och utbildning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uppmärksamma resursbristen</a:t>
            </a:r>
          </a:p>
          <a:p>
            <a:pPr lvl="0">
              <a:spcBef>
                <a:spcPts val="600"/>
              </a:spcBef>
              <a:defRPr/>
            </a:pPr>
            <a:endParaRPr lang="sv-S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latshållare för bild 11">
            <a:extLst>
              <a:ext uri="{FF2B5EF4-FFF2-40B4-BE49-F238E27FC236}">
                <a16:creationId xmlns:a16="http://schemas.microsoft.com/office/drawing/2014/main" id="{5852291C-25C4-8F7C-47FC-89CBDED718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23595"/>
          <a:stretch/>
        </p:blipFill>
        <p:spPr>
          <a:xfrm>
            <a:off x="0" y="0"/>
            <a:ext cx="3522715" cy="665837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C087A5F-1DD5-A45C-A649-17DAEB4E1519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6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8564D2F-45CC-4D11-B1EF-80B21B99A4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8564D2F-45CC-4D11-B1EF-80B21B99A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21C52E-9F03-416F-B9DA-51DBF7EF0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441" y="717819"/>
            <a:ext cx="10936818" cy="60979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5A8695"/>
                </a:solidFill>
              </a:rPr>
              <a:t>Vårdförloppets mål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54246" y="2544896"/>
            <a:ext cx="9053354" cy="3784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Diagnos IgE-förmedlad matallergi ställs på ett korrekt sätt.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Individanpassad behandling utifrån diagnos och riskbedömning.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Patienten känner sig trygg med den egenvård som hen kan utföra.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1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Förbättrad samverkan och fungerande övergångar mellan vårdenheter.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BDF53FC-FB81-B482-0E8A-B14919481220}"/>
              </a:ext>
            </a:extLst>
          </p:cNvPr>
          <p:cNvSpPr/>
          <p:nvPr/>
        </p:nvSpPr>
        <p:spPr>
          <a:xfrm>
            <a:off x="871441" y="1353879"/>
            <a:ext cx="1030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Vårdförloppet inleds vid misstanke om IgE-förmedlad matallergi och avslutas när IgE-förmedlad matallergi inte kan påvisas eller i samråd med patienten vid kvarstående men välkontrollerad matallergi.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BEAC4ED-B7E4-7743-D91D-64CBF040A9D9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6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988742" y="531022"/>
            <a:ext cx="9144000" cy="609793"/>
          </a:xfrm>
        </p:spPr>
        <p:txBody>
          <a:bodyPr>
            <a:normAutofit/>
          </a:bodyPr>
          <a:lstStyle/>
          <a:p>
            <a:r>
              <a:rPr lang="sv-SE" dirty="0"/>
              <a:t>Nulägesbeskrivning ur ett patientperspektiv</a:t>
            </a:r>
          </a:p>
        </p:txBody>
      </p:sp>
      <p:sp>
        <p:nvSpPr>
          <p:cNvPr id="8" name="Platshållare för text 4"/>
          <p:cNvSpPr txBox="1">
            <a:spLocks/>
          </p:cNvSpPr>
          <p:nvPr/>
        </p:nvSpPr>
        <p:spPr>
          <a:xfrm>
            <a:off x="4603004" y="2685207"/>
            <a:ext cx="540727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sv-SE" sz="2400" dirty="0"/>
              <a:t>Att riskvärdera och göra rätt begränsningar av kost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sv-SE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tshållare för text 4"/>
          <p:cNvSpPr txBox="1">
            <a:spLocks/>
          </p:cNvSpPr>
          <p:nvPr/>
        </p:nvSpPr>
        <p:spPr>
          <a:xfrm>
            <a:off x="4603005" y="3582256"/>
            <a:ext cx="540727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sv-SE" sz="2400" dirty="0"/>
              <a:t>Att erhålla uppdaterad information och utbildning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10" name="Platshållare för text 4"/>
          <p:cNvSpPr txBox="1">
            <a:spLocks/>
          </p:cNvSpPr>
          <p:nvPr/>
        </p:nvSpPr>
        <p:spPr>
          <a:xfrm>
            <a:off x="4603005" y="4479305"/>
            <a:ext cx="540727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4) </a:t>
            </a:r>
            <a:r>
              <a:rPr lang="sv-SE" sz="2400" dirty="0"/>
              <a:t>Resursbrist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2" name="Högerpil 1"/>
          <p:cNvSpPr/>
          <p:nvPr/>
        </p:nvSpPr>
        <p:spPr>
          <a:xfrm>
            <a:off x="4296885" y="2022237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Högerpil 11"/>
          <p:cNvSpPr/>
          <p:nvPr/>
        </p:nvSpPr>
        <p:spPr>
          <a:xfrm>
            <a:off x="4296885" y="2692632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Högerpil 13"/>
          <p:cNvSpPr/>
          <p:nvPr/>
        </p:nvSpPr>
        <p:spPr>
          <a:xfrm>
            <a:off x="4296885" y="3655158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Högerpil 14"/>
          <p:cNvSpPr/>
          <p:nvPr/>
        </p:nvSpPr>
        <p:spPr>
          <a:xfrm>
            <a:off x="4296885" y="4617684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03007" y="1788158"/>
            <a:ext cx="5407270" cy="79200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sv-SE" sz="2400" dirty="0"/>
              <a:t>Att ställa rätt diagnos/tolka provsvar rätt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endParaRPr lang="sv-SE" sz="1600" dirty="0"/>
          </a:p>
        </p:txBody>
      </p:sp>
      <p:sp>
        <p:nvSpPr>
          <p:cNvPr id="18" name="textruta 17"/>
          <p:cNvSpPr txBox="1"/>
          <p:nvPr/>
        </p:nvSpPr>
        <p:spPr>
          <a:xfrm>
            <a:off x="4539375" y="1221513"/>
            <a:ext cx="195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accent1">
                    <a:lumMod val="75000"/>
                  </a:schemeClr>
                </a:solidFill>
              </a:rPr>
              <a:t>Utmaningar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2E542CB-316C-71A2-07F2-10028FF070FE}"/>
              </a:ext>
            </a:extLst>
          </p:cNvPr>
          <p:cNvSpPr txBox="1"/>
          <p:nvPr/>
        </p:nvSpPr>
        <p:spPr>
          <a:xfrm>
            <a:off x="10301680" y="136244"/>
            <a:ext cx="175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  <a:ea typeface="Times New Roman" panose="02020603050405020304" pitchFamily="18" charset="0"/>
              </a:rPr>
              <a:t>Matallergi, IgE-förmedlad </a:t>
            </a:r>
            <a:endParaRPr lang="sv-S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4075F-8019-4F58-F875-F8A77BF7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8" y="1305845"/>
            <a:ext cx="3429297" cy="49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59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heme/theme1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 SVF" id="{FF734A52-4FFA-419D-87FA-29E25516001F}" vid="{515BD1C2-A0C0-4B3F-BAD3-63BD7784ADE6}"/>
    </a:ext>
  </a:extLst>
</a:theme>
</file>

<file path=ppt/theme/theme2.xml><?xml version="1.0" encoding="utf-8"?>
<a:theme xmlns:a="http://schemas.openxmlformats.org/drawingml/2006/main" name="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 SVF" id="{FF734A52-4FFA-419D-87FA-29E25516001F}" vid="{A89D77D5-9348-4E14-82A2-B302D9B8DC3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34A045EA19F4FA7D09B49F22071FD" ma:contentTypeVersion="2" ma:contentTypeDescription="Create a new document." ma:contentTypeScope="" ma:versionID="a2a5866f1427024a2e562e45ed8dbe9d">
  <xsd:schema xmlns:xsd="http://www.w3.org/2001/XMLSchema" xmlns:xs="http://www.w3.org/2001/XMLSchema" xmlns:p="http://schemas.microsoft.com/office/2006/metadata/properties" xmlns:ns2="91a51955-e0f2-46a1-a4fe-2819e2857af0" targetNamespace="http://schemas.microsoft.com/office/2006/metadata/properties" ma:root="true" ma:fieldsID="ec994fab9acded7de300dbad652e5921" ns2:_="">
    <xsd:import namespace="91a51955-e0f2-46a1-a4fe-2819e2857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51955-e0f2-46a1-a4fe-2819e2857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F3AA6D-41C9-4BD7-96F9-05BD668C3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51955-e0f2-46a1-a4fe-2819e2857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B9E7B-C758-4FCE-B64B-53CDE07E75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838263-E1C9-4E5B-82EB-4EFA5F423BC8}">
  <ds:schemaRefs>
    <ds:schemaRef ds:uri="http://schemas.microsoft.com/office/infopath/2007/PartnerControls"/>
    <ds:schemaRef ds:uri="http://schemas.openxmlformats.org/package/2006/metadata/core-properties"/>
    <ds:schemaRef ds:uri="91a51955-e0f2-46a1-a4fe-2819e2857af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Mall SVF</Template>
  <TotalTime>341</TotalTime>
  <Words>1599</Words>
  <Application>Microsoft Office PowerPoint</Application>
  <PresentationFormat>Bredbild</PresentationFormat>
  <Paragraphs>225</Paragraphs>
  <Slides>21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Tema_sveriges_regioner_i_samverkan</vt:lpstr>
      <vt:lpstr>1_Tema_sveriges_regioner_i_samverkan</vt:lpstr>
      <vt:lpstr>think-cell Slide</vt:lpstr>
      <vt:lpstr>PowerPoint-presentation</vt:lpstr>
      <vt:lpstr>Syftet med personcentrerade och sammanhållna vårdförlopp </vt:lpstr>
      <vt:lpstr>Regionerna i samverkan</vt:lpstr>
      <vt:lpstr>Om matallergi, IgE-förmedlad</vt:lpstr>
      <vt:lpstr>Varför vårdförlopp för matallergi, IgE-förmedlad?</vt:lpstr>
      <vt:lpstr>Nationell variation</vt:lpstr>
      <vt:lpstr>Vårdförloppet lägger tonvikt på att</vt:lpstr>
      <vt:lpstr>Vårdförloppets mål</vt:lpstr>
      <vt:lpstr>Nulägesbeskrivning ur ett patientperspektiv</vt:lpstr>
      <vt:lpstr>Vårdförloppets omfattning och huvudsakliga åtgärder</vt:lpstr>
      <vt:lpstr>Patientkontrakt</vt:lpstr>
      <vt:lpstr>Vårdförloppet utgår från tillförlitliga och aktuella kunskapsstöd och baseras på bästa tillgängliga kunskap</vt:lpstr>
      <vt:lpstr>Vårdförloppet innehåller flödesschema och åtgärder </vt:lpstr>
      <vt:lpstr>Vad kommer att följas upp (urval)</vt:lpstr>
      <vt:lpstr>Vad blir konsekvenserna?</vt:lpstr>
      <vt:lpstr>Personcentrerat och sammanhållet vårdförlopp för matallergi, IgE-förmedlad</vt:lpstr>
      <vt:lpstr>Deltagare</vt:lpstr>
      <vt:lpstr>Mer information och stöd</vt:lpstr>
      <vt:lpstr>PowerPoint-presentation</vt:lpstr>
      <vt:lpstr>Dialog 1 - gapanalys</vt:lpstr>
      <vt:lpstr>Dialog - införande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220907 PPT per vårdförlopp_MALL</dc:title>
  <dc:creator>Mikael Stenstrand</dc:creator>
  <cp:lastModifiedBy>Alvarado Lönberg Karin</cp:lastModifiedBy>
  <cp:revision>7</cp:revision>
  <dcterms:created xsi:type="dcterms:W3CDTF">2022-09-07T08:39:16Z</dcterms:created>
  <dcterms:modified xsi:type="dcterms:W3CDTF">2023-03-27T09:31:15Z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0x01010069834A045EA19F4FA7D09B49F22071FD</vt:lpwstr>
  </property>
</Properties>
</file>